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notesSlides/notesSlide3.xml" ContentType="application/vnd.openxmlformats-officedocument.presentationml.notesSlide+xml"/>
  <Override PartName="/ppt/charts/chart2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xml" ContentType="application/vnd.openxmlformats-officedocument.drawingml.chartshapes+xml"/>
  <Override PartName="/ppt/charts/chart3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4.xml" ContentType="application/vnd.openxmlformats-officedocument.drawingml.chartshapes+xml"/>
  <Override PartName="/ppt/charts/chart3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6.xml" ContentType="application/vnd.openxmlformats-officedocument.drawingml.chart+xml"/>
  <Override PartName="/ppt/theme/themeOverride1.xml" ContentType="application/vnd.openxmlformats-officedocument.themeOverr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0.xml" ContentType="application/vnd.openxmlformats-officedocument.drawingml.chart+xml"/>
  <Override PartName="/ppt/charts/chart4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xml" ContentType="application/vnd.openxmlformats-officedocument.presentationml.notesSlide+xml"/>
  <Override PartName="/ppt/charts/chart4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3.xml" ContentType="application/vnd.openxmlformats-officedocument.drawingml.chart+xml"/>
  <Override PartName="/ppt/charts/chart4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5.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theme/themeOverride2.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4115" r:id="rId5"/>
    <p:sldMasterId id="2147484151" r:id="rId6"/>
  </p:sldMasterIdLst>
  <p:notesMasterIdLst>
    <p:notesMasterId r:id="rId47"/>
  </p:notesMasterIdLst>
  <p:handoutMasterIdLst>
    <p:handoutMasterId r:id="rId48"/>
  </p:handoutMasterIdLst>
  <p:sldIdLst>
    <p:sldId id="430" r:id="rId7"/>
    <p:sldId id="2938" r:id="rId8"/>
    <p:sldId id="3189" r:id="rId9"/>
    <p:sldId id="3190" r:id="rId10"/>
    <p:sldId id="3117" r:id="rId11"/>
    <p:sldId id="3187" r:id="rId12"/>
    <p:sldId id="3188" r:id="rId13"/>
    <p:sldId id="3200" r:id="rId14"/>
    <p:sldId id="3178" r:id="rId15"/>
    <p:sldId id="3223" r:id="rId16"/>
    <p:sldId id="3202" r:id="rId17"/>
    <p:sldId id="3216" r:id="rId18"/>
    <p:sldId id="3253" r:id="rId19"/>
    <p:sldId id="3248" r:id="rId20"/>
    <p:sldId id="3235" r:id="rId21"/>
    <p:sldId id="3236" r:id="rId22"/>
    <p:sldId id="3224" r:id="rId23"/>
    <p:sldId id="3227" r:id="rId24"/>
    <p:sldId id="3228" r:id="rId25"/>
    <p:sldId id="3181" r:id="rId26"/>
    <p:sldId id="3184" r:id="rId27"/>
    <p:sldId id="3242" r:id="rId28"/>
    <p:sldId id="3243" r:id="rId29"/>
    <p:sldId id="3164" r:id="rId30"/>
    <p:sldId id="3231" r:id="rId31"/>
    <p:sldId id="3225" r:id="rId32"/>
    <p:sldId id="3244" r:id="rId33"/>
    <p:sldId id="3240" r:id="rId34"/>
    <p:sldId id="3237" r:id="rId35"/>
    <p:sldId id="3214" r:id="rId36"/>
    <p:sldId id="3213" r:id="rId37"/>
    <p:sldId id="3205" r:id="rId38"/>
    <p:sldId id="3206" r:id="rId39"/>
    <p:sldId id="3217" r:id="rId40"/>
    <p:sldId id="3219" r:id="rId41"/>
    <p:sldId id="3207" r:id="rId42"/>
    <p:sldId id="3218" r:id="rId43"/>
    <p:sldId id="3165" r:id="rId44"/>
    <p:sldId id="3198" r:id="rId45"/>
    <p:sldId id="3195" r:id="rId46"/>
  </p:sldIdLst>
  <p:sldSz cx="9144000" cy="5143500" type="screen16x9"/>
  <p:notesSz cx="6858000" cy="9144000"/>
  <p:defaultTextStyle>
    <a:defPPr>
      <a:defRPr lang="en-US"/>
    </a:defPPr>
    <a:lvl1pPr marL="0" algn="l" defTabSz="913234" rtl="0" eaLnBrk="1" latinLnBrk="0" hangingPunct="1">
      <a:defRPr sz="1800" kern="1200">
        <a:solidFill>
          <a:schemeClr val="tx1"/>
        </a:solidFill>
        <a:latin typeface="+mn-lt"/>
        <a:ea typeface="+mn-ea"/>
        <a:cs typeface="+mn-cs"/>
      </a:defRPr>
    </a:lvl1pPr>
    <a:lvl2pPr marL="456618" algn="l" defTabSz="913234" rtl="0" eaLnBrk="1" latinLnBrk="0" hangingPunct="1">
      <a:defRPr sz="1800" kern="1200">
        <a:solidFill>
          <a:schemeClr val="tx1"/>
        </a:solidFill>
        <a:latin typeface="+mn-lt"/>
        <a:ea typeface="+mn-ea"/>
        <a:cs typeface="+mn-cs"/>
      </a:defRPr>
    </a:lvl2pPr>
    <a:lvl3pPr marL="913234" algn="l" defTabSz="913234" rtl="0" eaLnBrk="1" latinLnBrk="0" hangingPunct="1">
      <a:defRPr sz="1800" kern="1200">
        <a:solidFill>
          <a:schemeClr val="tx1"/>
        </a:solidFill>
        <a:latin typeface="+mn-lt"/>
        <a:ea typeface="+mn-ea"/>
        <a:cs typeface="+mn-cs"/>
      </a:defRPr>
    </a:lvl3pPr>
    <a:lvl4pPr marL="1369855" algn="l" defTabSz="913234" rtl="0" eaLnBrk="1" latinLnBrk="0" hangingPunct="1">
      <a:defRPr sz="1800" kern="1200">
        <a:solidFill>
          <a:schemeClr val="tx1"/>
        </a:solidFill>
        <a:latin typeface="+mn-lt"/>
        <a:ea typeface="+mn-ea"/>
        <a:cs typeface="+mn-cs"/>
      </a:defRPr>
    </a:lvl4pPr>
    <a:lvl5pPr marL="1826470" algn="l" defTabSz="913234" rtl="0" eaLnBrk="1" latinLnBrk="0" hangingPunct="1">
      <a:defRPr sz="1800" kern="1200">
        <a:solidFill>
          <a:schemeClr val="tx1"/>
        </a:solidFill>
        <a:latin typeface="+mn-lt"/>
        <a:ea typeface="+mn-ea"/>
        <a:cs typeface="+mn-cs"/>
      </a:defRPr>
    </a:lvl5pPr>
    <a:lvl6pPr marL="2283091" algn="l" defTabSz="913234" rtl="0" eaLnBrk="1" latinLnBrk="0" hangingPunct="1">
      <a:defRPr sz="1800" kern="1200">
        <a:solidFill>
          <a:schemeClr val="tx1"/>
        </a:solidFill>
        <a:latin typeface="+mn-lt"/>
        <a:ea typeface="+mn-ea"/>
        <a:cs typeface="+mn-cs"/>
      </a:defRPr>
    </a:lvl6pPr>
    <a:lvl7pPr marL="2739709" algn="l" defTabSz="913234" rtl="0" eaLnBrk="1" latinLnBrk="0" hangingPunct="1">
      <a:defRPr sz="1800" kern="1200">
        <a:solidFill>
          <a:schemeClr val="tx1"/>
        </a:solidFill>
        <a:latin typeface="+mn-lt"/>
        <a:ea typeface="+mn-ea"/>
        <a:cs typeface="+mn-cs"/>
      </a:defRPr>
    </a:lvl7pPr>
    <a:lvl8pPr marL="3196325" algn="l" defTabSz="913234" rtl="0" eaLnBrk="1" latinLnBrk="0" hangingPunct="1">
      <a:defRPr sz="1800" kern="1200">
        <a:solidFill>
          <a:schemeClr val="tx1"/>
        </a:solidFill>
        <a:latin typeface="+mn-lt"/>
        <a:ea typeface="+mn-ea"/>
        <a:cs typeface="+mn-cs"/>
      </a:defRPr>
    </a:lvl8pPr>
    <a:lvl9pPr marL="3652944" algn="l" defTabSz="91323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7BC190-6197-41CD-9578-2EC94CE82EF4}">
          <p14:sldIdLst>
            <p14:sldId id="430"/>
            <p14:sldId id="2938"/>
            <p14:sldId id="3189"/>
            <p14:sldId id="3190"/>
            <p14:sldId id="3117"/>
            <p14:sldId id="3187"/>
            <p14:sldId id="3188"/>
            <p14:sldId id="3200"/>
            <p14:sldId id="3178"/>
            <p14:sldId id="3223"/>
            <p14:sldId id="3202"/>
            <p14:sldId id="3216"/>
            <p14:sldId id="3253"/>
            <p14:sldId id="3248"/>
            <p14:sldId id="3235"/>
            <p14:sldId id="3236"/>
            <p14:sldId id="3224"/>
            <p14:sldId id="3227"/>
            <p14:sldId id="3228"/>
            <p14:sldId id="3181"/>
            <p14:sldId id="3184"/>
            <p14:sldId id="3242"/>
            <p14:sldId id="3243"/>
            <p14:sldId id="3164"/>
            <p14:sldId id="3231"/>
            <p14:sldId id="3225"/>
            <p14:sldId id="3244"/>
            <p14:sldId id="3240"/>
            <p14:sldId id="3237"/>
            <p14:sldId id="3214"/>
            <p14:sldId id="3213"/>
            <p14:sldId id="3205"/>
            <p14:sldId id="3206"/>
            <p14:sldId id="3217"/>
            <p14:sldId id="3219"/>
            <p14:sldId id="3207"/>
            <p14:sldId id="3218"/>
            <p14:sldId id="3165"/>
            <p14:sldId id="3198"/>
            <p14:sldId id="319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 initials="N" lastIdx="37" clrIdx="0">
    <p:extLst>
      <p:ext uri="{19B8F6BF-5375-455C-9EA6-DF929625EA0E}">
        <p15:presenceInfo xmlns:p15="http://schemas.microsoft.com/office/powerpoint/2012/main" userId="S::Nikola.Jovanovic@ipsos.com::bad09d9d-44ae-471b-91d6-0f517ef6b15a" providerId="AD"/>
      </p:ext>
    </p:extLst>
  </p:cmAuthor>
  <p:cmAuthor id="2" name="Marija Vranjanac" initials="MV" lastIdx="27" clrIdx="1">
    <p:extLst>
      <p:ext uri="{19B8F6BF-5375-455C-9EA6-DF929625EA0E}">
        <p15:presenceInfo xmlns:p15="http://schemas.microsoft.com/office/powerpoint/2012/main" userId="S::Marija.Vranjanac@ipsos.com::c9feba15-7ead-4834-bc27-f2f294d49a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2"/>
    <a:srgbClr val="418F47"/>
    <a:srgbClr val="001C54"/>
    <a:srgbClr val="9F1535"/>
    <a:srgbClr val="DA9E11"/>
    <a:srgbClr val="007681"/>
    <a:srgbClr val="E87722"/>
    <a:srgbClr val="222223"/>
    <a:srgbClr val="642C2C"/>
    <a:srgbClr val="5DC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9" autoAdjust="0"/>
  </p:normalViewPr>
  <p:slideViewPr>
    <p:cSldViewPr>
      <p:cViewPr varScale="1">
        <p:scale>
          <a:sx n="88" d="100"/>
          <a:sy n="88" d="100"/>
        </p:scale>
        <p:origin x="644" y="64"/>
      </p:cViewPr>
      <p:guideLst>
        <p:guide orient="horz" pos="1620"/>
        <p:guide pos="2880"/>
      </p:guideLst>
    </p:cSldViewPr>
  </p:slideViewPr>
  <p:outlineViewPr>
    <p:cViewPr>
      <p:scale>
        <a:sx n="33" d="100"/>
        <a:sy n="33" d="100"/>
      </p:scale>
      <p:origin x="0" y="-16324"/>
    </p:cViewPr>
  </p:outlineViewPr>
  <p:notesTextViewPr>
    <p:cViewPr>
      <p:scale>
        <a:sx n="1" d="1"/>
        <a:sy n="1" d="1"/>
      </p:scale>
      <p:origin x="0" y="0"/>
    </p:cViewPr>
  </p:notesTextViewPr>
  <p:notesViewPr>
    <p:cSldViewPr>
      <p:cViewPr varScale="1">
        <p:scale>
          <a:sx n="56" d="100"/>
          <a:sy n="56" d="100"/>
        </p:scale>
        <p:origin x="277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2.xml"/><Relationship Id="rId1" Type="http://schemas.microsoft.com/office/2011/relationships/chartStyle" Target="styl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4.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4.xml"/><Relationship Id="rId1" Type="http://schemas.microsoft.com/office/2011/relationships/chartStyle" Target="style2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6.xml"/><Relationship Id="rId1" Type="http://schemas.microsoft.com/office/2011/relationships/chartStyle" Target="style2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7.xml"/><Relationship Id="rId1" Type="http://schemas.microsoft.com/office/2011/relationships/chartStyle" Target="style2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8.xml"/><Relationship Id="rId1" Type="http://schemas.microsoft.com/office/2011/relationships/chartStyle" Target="style28.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9.xml"/><Relationship Id="rId1" Type="http://schemas.microsoft.com/office/2011/relationships/chartStyle" Target="style29.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0.xml"/><Relationship Id="rId1" Type="http://schemas.microsoft.com/office/2011/relationships/chartStyle" Target="style30.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2.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48272017837235E-3"/>
          <c:y val="0"/>
          <c:w val="0.99108138238573018"/>
          <c:h val="0.68481883362140705"/>
        </c:manualLayout>
      </c:layout>
      <c:barChart>
        <c:barDir val="col"/>
        <c:grouping val="clustered"/>
        <c:varyColors val="0"/>
        <c:ser>
          <c:idx val="0"/>
          <c:order val="0"/>
          <c:tx>
            <c:strRef>
              <c:f>Sheet1!$A$2</c:f>
              <c:strCache>
                <c:ptCount val="1"/>
                <c:pt idx="0">
                  <c:v>Građani</c:v>
                </c:pt>
              </c:strCache>
            </c:strRef>
          </c:tx>
          <c:spPr>
            <a:solidFill>
              <a:srgbClr val="001C54"/>
            </a:solidFill>
            <a:ln w="9525">
              <a:solidFill>
                <a:schemeClr val="bg1"/>
              </a:solidFill>
              <a:prstDash val="solid"/>
            </a:ln>
          </c:spPr>
          <c:invertIfNegative val="0"/>
          <c:dLbls>
            <c:numFmt formatCode="0" sourceLinked="0"/>
            <c:spPr>
              <a:noFill/>
              <a:ln w="25335">
                <a:noFill/>
              </a:ln>
            </c:spPr>
            <c:txPr>
              <a:bodyPr wrap="square" lIns="38100" tIns="19050" rIns="38100" bIns="19050" anchor="ctr">
                <a:spAutoFit/>
              </a:bodyPr>
              <a:lstStyle/>
              <a:p>
                <a:pPr>
                  <a:defRPr sz="14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Da</c:v>
                </c:pt>
                <c:pt idx="1">
                  <c:v>Ne</c:v>
                </c:pt>
                <c:pt idx="2">
                  <c:v>Mikro</c:v>
                </c:pt>
                <c:pt idx="3">
                  <c:v>Malo</c:v>
                </c:pt>
                <c:pt idx="4">
                  <c:v>Srednje+Veliko</c:v>
                </c:pt>
                <c:pt idx="5">
                  <c:v>0-10</c:v>
                </c:pt>
                <c:pt idx="6">
                  <c:v>11-50</c:v>
                </c:pt>
                <c:pt idx="7">
                  <c:v>51-250</c:v>
                </c:pt>
                <c:pt idx="8">
                  <c:v>250+</c:v>
                </c:pt>
                <c:pt idx="9">
                  <c:v>Da</c:v>
                </c:pt>
                <c:pt idx="10">
                  <c:v>Ne</c:v>
                </c:pt>
                <c:pt idx="11">
                  <c:v>Proizvodnja</c:v>
                </c:pt>
                <c:pt idx="12">
                  <c:v>Trgovina</c:v>
                </c:pt>
                <c:pt idx="13">
                  <c:v>Usluge</c:v>
                </c:pt>
              </c:strCache>
            </c:strRef>
          </c:cat>
          <c:val>
            <c:numRef>
              <c:f>Sheet1!$B$2:$O$2</c:f>
              <c:numCache>
                <c:formatCode>General</c:formatCode>
                <c:ptCount val="14"/>
                <c:pt idx="0">
                  <c:v>35.9</c:v>
                </c:pt>
                <c:pt idx="1">
                  <c:v>64.099999999999994</c:v>
                </c:pt>
                <c:pt idx="2">
                  <c:v>19</c:v>
                </c:pt>
                <c:pt idx="3">
                  <c:v>27</c:v>
                </c:pt>
                <c:pt idx="4">
                  <c:v>24.4</c:v>
                </c:pt>
                <c:pt idx="5">
                  <c:v>29.7</c:v>
                </c:pt>
                <c:pt idx="6">
                  <c:v>24</c:v>
                </c:pt>
                <c:pt idx="7">
                  <c:v>26.8</c:v>
                </c:pt>
                <c:pt idx="8">
                  <c:v>29</c:v>
                </c:pt>
                <c:pt idx="9">
                  <c:v>18</c:v>
                </c:pt>
                <c:pt idx="10">
                  <c:v>82</c:v>
                </c:pt>
                <c:pt idx="11">
                  <c:v>26.9</c:v>
                </c:pt>
                <c:pt idx="12">
                  <c:v>33.5</c:v>
                </c:pt>
                <c:pt idx="13">
                  <c:v>39.6</c:v>
                </c:pt>
              </c:numCache>
            </c:numRef>
          </c:val>
          <c:extLst>
            <c:ext xmlns:c16="http://schemas.microsoft.com/office/drawing/2014/chart" uri="{C3380CC4-5D6E-409C-BE32-E72D297353CC}">
              <c16:uniqueId val="{00000000-F3FE-4A3F-8BD1-CFCAA715DB50}"/>
            </c:ext>
          </c:extLst>
        </c:ser>
        <c:dLbls>
          <c:showLegendKey val="0"/>
          <c:showVal val="1"/>
          <c:showCatName val="0"/>
          <c:showSerName val="0"/>
          <c:showPercent val="0"/>
          <c:showBubbleSize val="0"/>
        </c:dLbls>
        <c:gapWidth val="20"/>
        <c:axId val="21819776"/>
        <c:axId val="21821312"/>
      </c:barChart>
      <c:catAx>
        <c:axId val="21819776"/>
        <c:scaling>
          <c:orientation val="minMax"/>
        </c:scaling>
        <c:delete val="0"/>
        <c:axPos val="b"/>
        <c:numFmt formatCode="General" sourceLinked="1"/>
        <c:majorTickMark val="out"/>
        <c:minorTickMark val="none"/>
        <c:tickLblPos val="nextTo"/>
        <c:spPr>
          <a:ln w="6334">
            <a:noFill/>
          </a:ln>
        </c:spPr>
        <c:txPr>
          <a:bodyPr rot="-5400000" vert="horz"/>
          <a:lstStyle/>
          <a:p>
            <a:pPr>
              <a:defRPr sz="1100" b="0" i="0" u="none" strike="noStrike" baseline="0">
                <a:solidFill>
                  <a:srgbClr val="000000"/>
                </a:solidFill>
                <a:latin typeface="Calibri"/>
                <a:ea typeface="Calibri"/>
                <a:cs typeface="Calibri"/>
              </a:defRPr>
            </a:pPr>
            <a:endParaRPr lang="en-US"/>
          </a:p>
        </c:txPr>
        <c:crossAx val="21821312"/>
        <c:crosses val="autoZero"/>
        <c:auto val="1"/>
        <c:lblAlgn val="ctr"/>
        <c:lblOffset val="100"/>
        <c:tickLblSkip val="1"/>
        <c:tickMarkSkip val="1"/>
        <c:noMultiLvlLbl val="0"/>
      </c:catAx>
      <c:valAx>
        <c:axId val="21821312"/>
        <c:scaling>
          <c:orientation val="minMax"/>
          <c:max val="105"/>
          <c:min val="0"/>
        </c:scaling>
        <c:delete val="1"/>
        <c:axPos val="l"/>
        <c:numFmt formatCode="General" sourceLinked="1"/>
        <c:majorTickMark val="out"/>
        <c:minorTickMark val="none"/>
        <c:tickLblPos val="nextTo"/>
        <c:crossAx val="21819776"/>
        <c:crosses val="autoZero"/>
        <c:crossBetween val="between"/>
      </c:valAx>
      <c:spPr>
        <a:noFill/>
        <a:ln w="25335">
          <a:noFill/>
        </a:ln>
      </c:spPr>
    </c:plotArea>
    <c:plotVisOnly val="1"/>
    <c:dispBlanksAs val="gap"/>
    <c:showDLblsOverMax val="0"/>
  </c:chart>
  <c:spPr>
    <a:noFill/>
    <a:ln>
      <a:noFill/>
    </a:ln>
  </c:spPr>
  <c:txPr>
    <a:bodyPr/>
    <a:lstStyle/>
    <a:p>
      <a:pPr>
        <a:defRPr sz="798"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1586642284012"/>
          <c:y val="0"/>
          <c:w val="0.7320795819631973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01C54"/>
              </a:solidFill>
              <a:ln>
                <a:solidFill>
                  <a:schemeClr val="bg1"/>
                </a:solidFill>
              </a:ln>
            </c:spPr>
            <c:extLst>
              <c:ext xmlns:c16="http://schemas.microsoft.com/office/drawing/2014/chart" uri="{C3380CC4-5D6E-409C-BE32-E72D297353CC}">
                <c16:uniqueId val="{00000001-7FED-4B1D-8AC6-A0999CADCD5F}"/>
              </c:ext>
            </c:extLst>
          </c:dPt>
          <c:dPt>
            <c:idx val="1"/>
            <c:bubble3D val="0"/>
            <c:spPr>
              <a:solidFill>
                <a:srgbClr val="9F1535"/>
              </a:solidFill>
              <a:ln>
                <a:solidFill>
                  <a:schemeClr val="bg1"/>
                </a:solidFill>
              </a:ln>
            </c:spPr>
            <c:extLst>
              <c:ext xmlns:c16="http://schemas.microsoft.com/office/drawing/2014/chart" uri="{C3380CC4-5D6E-409C-BE32-E72D297353CC}">
                <c16:uniqueId val="{00000003-7FED-4B1D-8AC6-A0999CADCD5F}"/>
              </c:ext>
            </c:extLst>
          </c:dPt>
          <c:dPt>
            <c:idx val="2"/>
            <c:bubble3D val="0"/>
            <c:spPr>
              <a:solidFill>
                <a:srgbClr val="7F7F7F"/>
              </a:solidFill>
              <a:ln>
                <a:solidFill>
                  <a:schemeClr val="bg1"/>
                </a:solidFill>
              </a:ln>
            </c:spPr>
            <c:extLst>
              <c:ext xmlns:c16="http://schemas.microsoft.com/office/drawing/2014/chart" uri="{C3380CC4-5D6E-409C-BE32-E72D297353CC}">
                <c16:uniqueId val="{00000005-7FED-4B1D-8AC6-A0999CADCD5F}"/>
              </c:ext>
            </c:extLst>
          </c:dPt>
          <c:dPt>
            <c:idx val="3"/>
            <c:bubble3D val="0"/>
            <c:spPr>
              <a:solidFill>
                <a:srgbClr val="9F1535"/>
              </a:solidFill>
              <a:ln>
                <a:solidFill>
                  <a:schemeClr val="bg1"/>
                </a:solidFill>
              </a:ln>
            </c:spPr>
            <c:extLst>
              <c:ext xmlns:c16="http://schemas.microsoft.com/office/drawing/2014/chart" uri="{C3380CC4-5D6E-409C-BE32-E72D297353CC}">
                <c16:uniqueId val="{00000007-7FED-4B1D-8AC6-A0999CADCD5F}"/>
              </c:ext>
            </c:extLst>
          </c:dPt>
          <c:dPt>
            <c:idx val="4"/>
            <c:bubble3D val="0"/>
            <c:spPr>
              <a:solidFill>
                <a:srgbClr val="7F7F7F"/>
              </a:solidFill>
              <a:ln>
                <a:solidFill>
                  <a:schemeClr val="bg1"/>
                </a:solidFill>
              </a:ln>
            </c:spPr>
            <c:extLst>
              <c:ext xmlns:c16="http://schemas.microsoft.com/office/drawing/2014/chart" uri="{C3380CC4-5D6E-409C-BE32-E72D297353CC}">
                <c16:uniqueId val="{00000009-7FED-4B1D-8AC6-A0999CADCD5F}"/>
              </c:ext>
            </c:extLst>
          </c:dPt>
          <c:dPt>
            <c:idx val="5"/>
            <c:bubble3D val="0"/>
            <c:spPr>
              <a:solidFill>
                <a:schemeClr val="tx1"/>
              </a:solidFill>
              <a:ln>
                <a:solidFill>
                  <a:schemeClr val="bg1"/>
                </a:solidFill>
              </a:ln>
            </c:spPr>
            <c:extLst>
              <c:ext xmlns:c16="http://schemas.microsoft.com/office/drawing/2014/chart" uri="{C3380CC4-5D6E-409C-BE32-E72D297353CC}">
                <c16:uniqueId val="{0000000B-7FED-4B1D-8AC6-A0999CADCD5F}"/>
              </c:ext>
            </c:extLst>
          </c:dPt>
          <c:dLbls>
            <c:spPr>
              <a:noFill/>
              <a:ln>
                <a:noFill/>
              </a:ln>
              <a:effectLst/>
            </c:spPr>
            <c:txPr>
              <a:bodyPr anchorCtr="0"/>
              <a:lstStyle/>
              <a:p>
                <a:pPr algn="ctr">
                  <a:defRPr lang="en-US" sz="1400" b="1" i="0" u="none" strike="noStrike" kern="1200" baseline="0">
                    <a:solidFill>
                      <a:schemeClr val="bg1"/>
                    </a:solidFill>
                    <a:effectLst/>
                    <a:latin typeface="+mn-lt"/>
                    <a:ea typeface="+mn-ea"/>
                    <a:cs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Da</c:v>
                </c:pt>
                <c:pt idx="1">
                  <c:v>Ne</c:v>
                </c:pt>
              </c:strCache>
            </c:strRef>
          </c:cat>
          <c:val>
            <c:numRef>
              <c:f>Sheet1!$B$2:$B$3</c:f>
              <c:numCache>
                <c:formatCode>General</c:formatCode>
                <c:ptCount val="2"/>
                <c:pt idx="0">
                  <c:v>69.5</c:v>
                </c:pt>
                <c:pt idx="1">
                  <c:v>30.5</c:v>
                </c:pt>
              </c:numCache>
            </c:numRef>
          </c:val>
          <c:extLst>
            <c:ext xmlns:c16="http://schemas.microsoft.com/office/drawing/2014/chart" uri="{C3380CC4-5D6E-409C-BE32-E72D297353CC}">
              <c16:uniqueId val="{0000000C-7FED-4B1D-8AC6-A0999CADCD5F}"/>
            </c:ext>
          </c:extLst>
        </c:ser>
        <c:ser>
          <c:idx val="1"/>
          <c:order val="1"/>
          <c:tx>
            <c:v>Labels</c:v>
          </c:tx>
          <c:spPr>
            <a:noFill/>
            <a:ln>
              <a:noFill/>
            </a:ln>
          </c:spPr>
          <c:dLbls>
            <c:dLbl>
              <c:idx val="0"/>
              <c:layout>
                <c:manualLayout>
                  <c:x val="5.229359078276246E-2"/>
                  <c:y val="3.8111202502429768E-2"/>
                </c:manualLayout>
              </c:layout>
              <c:tx>
                <c:rich>
                  <a:bodyPr/>
                  <a:lstStyle/>
                  <a:p>
                    <a:fld id="{4DB0A7A3-1F71-4974-BB20-AF36DCEE69E6}" type="CATEGORYNAME">
                      <a:rPr lang="en-US"/>
                      <a:pPr/>
                      <a:t>[CATEGORY NAME]</a:t>
                    </a:fld>
                    <a:endParaRPr lang="en-US"/>
                  </a:p>
                </c:rich>
              </c:tx>
              <c:showLegendKey val="0"/>
              <c:showVal val="0"/>
              <c:showCatName val="1"/>
              <c:showSerName val="0"/>
              <c:showPercent val="0"/>
              <c:showBubbleSize val="0"/>
              <c:extLst>
                <c:ext xmlns:c15="http://schemas.microsoft.com/office/drawing/2012/chart" uri="{CE6537A1-D6FC-4f65-9D91-7224C49458BB}">
                  <c15:layout>
                    <c:manualLayout>
                      <c:w val="0.17765771517866541"/>
                      <c:h val="0.10322270492397896"/>
                    </c:manualLayout>
                  </c15:layout>
                  <c15:dlblFieldTable/>
                  <c15:showDataLabelsRange val="0"/>
                </c:ext>
                <c:ext xmlns:c16="http://schemas.microsoft.com/office/drawing/2014/chart" uri="{C3380CC4-5D6E-409C-BE32-E72D297353CC}">
                  <c16:uniqueId val="{0000000D-7FED-4B1D-8AC6-A0999CADCD5F}"/>
                </c:ext>
              </c:extLst>
            </c:dLbl>
            <c:dLbl>
              <c:idx val="1"/>
              <c:layout>
                <c:manualLayout>
                  <c:x val="-3.9436594706151719E-2"/>
                  <c:y val="7.300197383593666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FED-4B1D-8AC6-A0999CADCD5F}"/>
                </c:ext>
              </c:extLst>
            </c:dLbl>
            <c:dLbl>
              <c:idx val="2"/>
              <c:layout>
                <c:manualLayout>
                  <c:x val="-1.5507507382461838E-2"/>
                  <c:y val="-2.0928471635988419E-2"/>
                </c:manualLayout>
              </c:layout>
              <c:showLegendKey val="0"/>
              <c:showVal val="0"/>
              <c:showCatName val="1"/>
              <c:showSerName val="0"/>
              <c:showPercent val="0"/>
              <c:showBubbleSize val="0"/>
              <c:extLst>
                <c:ext xmlns:c15="http://schemas.microsoft.com/office/drawing/2012/chart" uri="{CE6537A1-D6FC-4f65-9D91-7224C49458BB}">
                  <c15:layout>
                    <c:manualLayout>
                      <c:w val="0.27026183593989467"/>
                      <c:h val="9.1167833078949462E-2"/>
                    </c:manualLayout>
                  </c15:layout>
                </c:ext>
                <c:ext xmlns:c16="http://schemas.microsoft.com/office/drawing/2014/chart" uri="{C3380CC4-5D6E-409C-BE32-E72D297353CC}">
                  <c16:uniqueId val="{0000000F-7FED-4B1D-8AC6-A0999CADCD5F}"/>
                </c:ext>
              </c:extLst>
            </c:dLbl>
            <c:dLbl>
              <c:idx val="3"/>
              <c:layout>
                <c:manualLayout>
                  <c:x val="-4.4504383007417402E-2"/>
                  <c:y val="-2.49006770909786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FED-4B1D-8AC6-A0999CADCD5F}"/>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FED-4B1D-8AC6-A0999CADCD5F}"/>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FED-4B1D-8AC6-A0999CADCD5F}"/>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Ne</c:v>
                </c:pt>
              </c:strCache>
            </c:strRef>
          </c:cat>
          <c:val>
            <c:numRef>
              <c:f>Sheet1!$GL$2:$GL$6</c:f>
              <c:numCache>
                <c:formatCode>General</c:formatCode>
                <c:ptCount val="5"/>
                <c:pt idx="0">
                  <c:v>69.5</c:v>
                </c:pt>
                <c:pt idx="1">
                  <c:v>30.5</c:v>
                </c:pt>
                <c:pt idx="2">
                  <c:v>0</c:v>
                </c:pt>
                <c:pt idx="3">
                  <c:v>0</c:v>
                </c:pt>
                <c:pt idx="4">
                  <c:v>0</c:v>
                </c:pt>
              </c:numCache>
            </c:numRef>
          </c:val>
          <c:extLst>
            <c:ext xmlns:c16="http://schemas.microsoft.com/office/drawing/2014/chart" uri="{C3380CC4-5D6E-409C-BE32-E72D297353CC}">
              <c16:uniqueId val="{00000013-7FED-4B1D-8AC6-A0999CADCD5F}"/>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38820841839214"/>
          <c:y val="5.4019211519706858E-2"/>
          <c:w val="0.51458734324876054"/>
          <c:h val="0.81193244832368816"/>
        </c:manualLayout>
      </c:layout>
      <c:barChart>
        <c:barDir val="col"/>
        <c:grouping val="percentStacked"/>
        <c:varyColors val="0"/>
        <c:ser>
          <c:idx val="0"/>
          <c:order val="0"/>
          <c:tx>
            <c:strRef>
              <c:f>Sheet1!$B$1</c:f>
              <c:strCache>
                <c:ptCount val="1"/>
                <c:pt idx="0">
                  <c:v>Uopšte nije</c:v>
                </c:pt>
              </c:strCache>
            </c:strRef>
          </c:tx>
          <c:spPr>
            <a:solidFill>
              <a:srgbClr val="9F1535"/>
            </a:solidFill>
            <a:ln>
              <a:solidFill>
                <a:schemeClr val="bg1"/>
              </a:solidFill>
            </a:ln>
            <a:effectLst/>
          </c:spPr>
          <c:invertIfNegative val="0"/>
          <c:dPt>
            <c:idx val="4"/>
            <c:invertIfNegative val="0"/>
            <c:bubble3D val="0"/>
            <c:spPr>
              <a:solidFill>
                <a:srgbClr val="9F1535"/>
              </a:solidFill>
              <a:ln>
                <a:solidFill>
                  <a:schemeClr val="bg1"/>
                </a:solidFill>
              </a:ln>
              <a:effectLst/>
            </c:spPr>
            <c:extLst>
              <c:ext xmlns:c16="http://schemas.microsoft.com/office/drawing/2014/chart" uri="{C3380CC4-5D6E-409C-BE32-E72D297353CC}">
                <c16:uniqueId val="{00000001-B53F-4BCF-8528-FED5C016848E}"/>
              </c:ext>
            </c:extLst>
          </c:dPt>
          <c:dLbls>
            <c:dLbl>
              <c:idx val="1"/>
              <c:layout>
                <c:manualLayout>
                  <c:x val="-3.9007092198581693E-2"/>
                  <c:y val="4.901962676378986E-3"/>
                </c:manualLayout>
              </c:layout>
              <c:numFmt formatCode="#" sourceLinked="0"/>
              <c:spPr>
                <a:solidFill>
                  <a:srgbClr val="9F1535"/>
                </a:solidFill>
                <a:ln>
                  <a:noFill/>
                </a:ln>
                <a:effectLst/>
              </c:spPr>
              <c:txPr>
                <a:bodyPr rot="0" spcFirstLastPara="1" vertOverflow="ellipsis" vert="horz" wrap="square" anchor="ctr" anchorCtr="1"/>
                <a:lstStyle/>
                <a:p>
                  <a:pPr algn="ct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C1-432B-97E0-0F8648DF56EB}"/>
                </c:ext>
              </c:extLst>
            </c:dLbl>
            <c:numFmt formatCode="#" sourceLinked="0"/>
            <c:spPr>
              <a:noFill/>
              <a:ln>
                <a:noFill/>
              </a:ln>
              <a:effectLst/>
            </c:spPr>
            <c:txPr>
              <a:bodyPr rot="0" spcFirstLastPara="1" vertOverflow="ellipsis" vert="horz" wrap="square" anchor="ctr" anchorCtr="1"/>
              <a:lstStyle/>
              <a:p>
                <a:pPr algn="ct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Sheet1!$B$2:$B$3</c:f>
              <c:numCache>
                <c:formatCode>General</c:formatCode>
                <c:ptCount val="2"/>
                <c:pt idx="0">
                  <c:v>5.3</c:v>
                </c:pt>
                <c:pt idx="1">
                  <c:v>1.3</c:v>
                </c:pt>
              </c:numCache>
            </c:numRef>
          </c:val>
          <c:extLst>
            <c:ext xmlns:c16="http://schemas.microsoft.com/office/drawing/2014/chart" uri="{C3380CC4-5D6E-409C-BE32-E72D297353CC}">
              <c16:uniqueId val="{00000002-B53F-4BCF-8528-FED5C016848E}"/>
            </c:ext>
          </c:extLst>
        </c:ser>
        <c:ser>
          <c:idx val="1"/>
          <c:order val="1"/>
          <c:tx>
            <c:strRef>
              <c:f>Sheet1!$C$1</c:f>
              <c:strCache>
                <c:ptCount val="1"/>
                <c:pt idx="0">
                  <c:v>Uglavnom nije</c:v>
                </c:pt>
              </c:strCache>
            </c:strRef>
          </c:tx>
          <c:spPr>
            <a:solidFill>
              <a:srgbClr val="E87722"/>
            </a:solidFill>
            <a:ln>
              <a:solidFill>
                <a:schemeClr val="bg1"/>
              </a:solidFill>
            </a:ln>
            <a:effectLst/>
          </c:spPr>
          <c:invertIfNegative val="0"/>
          <c:dLbls>
            <c:dLbl>
              <c:idx val="1"/>
              <c:layout>
                <c:manualLayout>
                  <c:x val="0"/>
                  <c:y val="-2.4509813381895017E-2"/>
                </c:manualLayout>
              </c:layout>
              <c:numFmt formatCode="#" sourceLinked="0"/>
              <c:spPr>
                <a:solidFill>
                  <a:srgbClr val="E87722"/>
                </a:solid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C1-432B-97E0-0F8648DF56EB}"/>
                </c:ext>
              </c:extLst>
            </c:dLbl>
            <c:numFmt formatCode="#" sourceLinked="0"/>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Sheet1!$C$2:$C$3</c:f>
              <c:numCache>
                <c:formatCode>General</c:formatCode>
                <c:ptCount val="2"/>
                <c:pt idx="0">
                  <c:v>14.5</c:v>
                </c:pt>
                <c:pt idx="1">
                  <c:v>4.5</c:v>
                </c:pt>
              </c:numCache>
            </c:numRef>
          </c:val>
          <c:extLst>
            <c:ext xmlns:c16="http://schemas.microsoft.com/office/drawing/2014/chart" uri="{C3380CC4-5D6E-409C-BE32-E72D297353CC}">
              <c16:uniqueId val="{00000003-B53F-4BCF-8528-FED5C016848E}"/>
            </c:ext>
          </c:extLst>
        </c:ser>
        <c:ser>
          <c:idx val="2"/>
          <c:order val="2"/>
          <c:tx>
            <c:strRef>
              <c:f>Sheet1!$D$1</c:f>
              <c:strCache>
                <c:ptCount val="1"/>
                <c:pt idx="0">
                  <c:v>Uglavnom jeste</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Sheet1!$D$2:$D$3</c:f>
              <c:numCache>
                <c:formatCode>General</c:formatCode>
                <c:ptCount val="2"/>
                <c:pt idx="0">
                  <c:v>44.7</c:v>
                </c:pt>
                <c:pt idx="1">
                  <c:v>34.799999999999997</c:v>
                </c:pt>
              </c:numCache>
            </c:numRef>
          </c:val>
          <c:extLst>
            <c:ext xmlns:c16="http://schemas.microsoft.com/office/drawing/2014/chart" uri="{C3380CC4-5D6E-409C-BE32-E72D297353CC}">
              <c16:uniqueId val="{00000004-B53F-4BCF-8528-FED5C016848E}"/>
            </c:ext>
          </c:extLst>
        </c:ser>
        <c:ser>
          <c:idx val="3"/>
          <c:order val="3"/>
          <c:tx>
            <c:strRef>
              <c:f>Sheet1!$E$1</c:f>
              <c:strCache>
                <c:ptCount val="1"/>
                <c:pt idx="0">
                  <c:v>Jeste u velikoj meri</c:v>
                </c:pt>
              </c:strCache>
            </c:strRef>
          </c:tx>
          <c:spPr>
            <a:solidFill>
              <a:srgbClr val="001C54"/>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A2-4A78-B786-29BCFCF2D61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A2-4A78-B786-29BCFCF2D61B}"/>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Sheet1!$E$2:$E$3</c:f>
              <c:numCache>
                <c:formatCode>General</c:formatCode>
                <c:ptCount val="2"/>
                <c:pt idx="0">
                  <c:v>19.600000000000001</c:v>
                </c:pt>
                <c:pt idx="1">
                  <c:v>56.8</c:v>
                </c:pt>
              </c:numCache>
            </c:numRef>
          </c:val>
          <c:extLst>
            <c:ext xmlns:c16="http://schemas.microsoft.com/office/drawing/2014/chart" uri="{C3380CC4-5D6E-409C-BE32-E72D297353CC}">
              <c16:uniqueId val="{00000000-66A2-4A78-B786-29BCFCF2D61B}"/>
            </c:ext>
          </c:extLst>
        </c:ser>
        <c:ser>
          <c:idx val="4"/>
          <c:order val="4"/>
          <c:tx>
            <c:strRef>
              <c:f>Sheet1!$F$1</c:f>
              <c:strCache>
                <c:ptCount val="1"/>
                <c:pt idx="0">
                  <c:v>Ne zna/Odbija da odgovori</c:v>
                </c:pt>
              </c:strCache>
            </c:strRef>
          </c:tx>
          <c:spPr>
            <a:solidFill>
              <a:schemeClr val="tx2"/>
            </a:solidFill>
            <a:ln>
              <a:solidFill>
                <a:schemeClr val="bg1"/>
              </a:solidFill>
            </a:ln>
            <a:effectLst/>
          </c:spPr>
          <c:invertIfNegative val="0"/>
          <c:dLbls>
            <c:dLbl>
              <c:idx val="1"/>
              <c:numFmt formatCode="#" sourceLinked="0"/>
              <c:spPr>
                <a:solidFill>
                  <a:schemeClr val="tx2"/>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0E1-48DE-A948-710332DAB080}"/>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Sheet1!$F$2:$F$3</c:f>
              <c:numCache>
                <c:formatCode>General</c:formatCode>
                <c:ptCount val="2"/>
                <c:pt idx="0">
                  <c:v>15.9</c:v>
                </c:pt>
                <c:pt idx="1">
                  <c:v>2.6</c:v>
                </c:pt>
              </c:numCache>
            </c:numRef>
          </c:val>
          <c:extLst>
            <c:ext xmlns:c16="http://schemas.microsoft.com/office/drawing/2014/chart" uri="{C3380CC4-5D6E-409C-BE32-E72D297353CC}">
              <c16:uniqueId val="{00000001-66A2-4A78-B786-29BCFCF2D61B}"/>
            </c:ext>
          </c:extLst>
        </c:ser>
        <c:dLbls>
          <c:showLegendKey val="0"/>
          <c:showVal val="0"/>
          <c:showCatName val="0"/>
          <c:showSerName val="0"/>
          <c:showPercent val="0"/>
          <c:showBubbleSize val="0"/>
        </c:dLbls>
        <c:gapWidth val="30"/>
        <c:overlap val="100"/>
        <c:axId val="919559056"/>
        <c:axId val="919562336"/>
      </c:barChart>
      <c:catAx>
        <c:axId val="91955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scaling>
        <c:delete val="1"/>
        <c:axPos val="l"/>
        <c:numFmt formatCode="0%" sourceLinked="1"/>
        <c:majorTickMark val="none"/>
        <c:minorTickMark val="none"/>
        <c:tickLblPos val="nextTo"/>
        <c:crossAx val="919559056"/>
        <c:crosses val="autoZero"/>
        <c:crossBetween val="between"/>
      </c:valAx>
      <c:spPr>
        <a:noFill/>
        <a:ln>
          <a:noFill/>
        </a:ln>
        <a:effectLst/>
      </c:spPr>
    </c:plotArea>
    <c:legend>
      <c:legendPos val="r"/>
      <c:layout>
        <c:manualLayout>
          <c:xMode val="edge"/>
          <c:yMode val="edge"/>
          <c:x val="0"/>
          <c:y val="5.4846786647671238E-2"/>
          <c:w val="0.49754520268299796"/>
          <c:h val="0.845110716809756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25138068227079"/>
          <c:y val="2.6060503877141938E-2"/>
          <c:w val="0.5307486193177291"/>
          <c:h val="0.95241656687403364"/>
        </c:manualLayout>
      </c:layout>
      <c:barChart>
        <c:barDir val="bar"/>
        <c:grouping val="clustered"/>
        <c:varyColors val="0"/>
        <c:ser>
          <c:idx val="0"/>
          <c:order val="0"/>
          <c:tx>
            <c:strRef>
              <c:f>Sheet1!$B$1</c:f>
              <c:strCache>
                <c:ptCount val="1"/>
                <c:pt idx="0">
                  <c:v>Ponuđači</c:v>
                </c:pt>
              </c:strCache>
            </c:strRef>
          </c:tx>
          <c:spPr>
            <a:solidFill>
              <a:srgbClr val="C00000"/>
            </a:solidFill>
            <a:ln>
              <a:solidFill>
                <a:schemeClr val="bg1"/>
              </a:solidFill>
            </a:ln>
            <a:effectLst/>
          </c:spPr>
          <c:invertIfNegative val="0"/>
          <c:dPt>
            <c:idx val="6"/>
            <c:invertIfNegative val="0"/>
            <c:bubble3D val="0"/>
            <c:spPr>
              <a:solidFill>
                <a:srgbClr val="418F47"/>
              </a:solidFill>
              <a:ln>
                <a:solidFill>
                  <a:schemeClr val="bg1"/>
                </a:solidFill>
              </a:ln>
              <a:effectLst/>
            </c:spPr>
            <c:extLst>
              <c:ext xmlns:c16="http://schemas.microsoft.com/office/drawing/2014/chart" uri="{C3380CC4-5D6E-409C-BE32-E72D297353CC}">
                <c16:uniqueId val="{0000000D-E5B0-47F6-83B9-12A2883DCCC3}"/>
              </c:ext>
            </c:extLst>
          </c:dPt>
          <c:dPt>
            <c:idx val="7"/>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7-C142-448E-9E6F-23B5460AD694}"/>
              </c:ext>
            </c:extLst>
          </c:dPt>
          <c:dPt>
            <c:idx val="8"/>
            <c:invertIfNegative val="0"/>
            <c:bubble3D val="0"/>
            <c:spPr>
              <a:solidFill>
                <a:srgbClr val="C00000"/>
              </a:solidFill>
              <a:ln>
                <a:solidFill>
                  <a:schemeClr val="bg1"/>
                </a:solidFill>
              </a:ln>
              <a:effectLst/>
            </c:spPr>
            <c:extLst>
              <c:ext xmlns:c16="http://schemas.microsoft.com/office/drawing/2014/chart" uri="{C3380CC4-5D6E-409C-BE32-E72D297353CC}">
                <c16:uniqueId val="{00000005-C142-448E-9E6F-23B5460AD694}"/>
              </c:ext>
            </c:extLst>
          </c:dPt>
          <c:dPt>
            <c:idx val="9"/>
            <c:invertIfNegative val="0"/>
            <c:bubble3D val="0"/>
            <c:spPr>
              <a:solidFill>
                <a:srgbClr val="C00000"/>
              </a:solidFill>
              <a:ln>
                <a:solidFill>
                  <a:schemeClr val="bg1"/>
                </a:solidFill>
              </a:ln>
              <a:effectLst/>
            </c:spPr>
            <c:extLst>
              <c:ext xmlns:c16="http://schemas.microsoft.com/office/drawing/2014/chart" uri="{C3380CC4-5D6E-409C-BE32-E72D297353CC}">
                <c16:uniqueId val="{00000000-0855-4225-9D9C-9A51B4681E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Nije transparentan</c:v>
                </c:pt>
                <c:pt idx="1">
                  <c:v>Komplikovana procedura/ i dalje previše dokumentacije/ komplikovana pretraga</c:v>
                </c:pt>
                <c:pt idx="2">
                  <c:v>Moguće su manipulacije, nameštanja nabavki, korupcija</c:v>
                </c:pt>
                <c:pt idx="3">
                  <c:v>Nedovoljno znanja o JN/ nedovoljno edukacija/ zakon o JN nije dovoljno razumljiva</c:v>
                </c:pt>
                <c:pt idx="4">
                  <c:v>Presudna je najniža cena a ne kvalitet</c:v>
                </c:pt>
                <c:pt idx="5">
                  <c:v>Drugo</c:v>
                </c:pt>
                <c:pt idx="6">
                  <c:v>Nema nedostataka</c:v>
                </c:pt>
                <c:pt idx="7">
                  <c:v>Ne znam</c:v>
                </c:pt>
              </c:strCache>
            </c:strRef>
          </c:cat>
          <c:val>
            <c:numRef>
              <c:f>Sheet1!$B$2:$B$9</c:f>
              <c:numCache>
                <c:formatCode>General</c:formatCode>
                <c:ptCount val="8"/>
                <c:pt idx="0">
                  <c:v>18.2</c:v>
                </c:pt>
                <c:pt idx="1">
                  <c:v>15.4</c:v>
                </c:pt>
                <c:pt idx="2">
                  <c:v>11.2</c:v>
                </c:pt>
                <c:pt idx="3">
                  <c:v>8.3000000000000007</c:v>
                </c:pt>
                <c:pt idx="4">
                  <c:v>0.6</c:v>
                </c:pt>
                <c:pt idx="5">
                  <c:v>4</c:v>
                </c:pt>
                <c:pt idx="6">
                  <c:v>9.4</c:v>
                </c:pt>
                <c:pt idx="7">
                  <c:v>34.799999999999997</c:v>
                </c:pt>
              </c:numCache>
            </c:numRef>
          </c:val>
          <c:extLst>
            <c:ext xmlns:c16="http://schemas.microsoft.com/office/drawing/2014/chart" uri="{C3380CC4-5D6E-409C-BE32-E72D297353CC}">
              <c16:uniqueId val="{00000000-4687-4F38-A875-BA61A7BF900C}"/>
            </c:ext>
          </c:extLst>
        </c:ser>
        <c:dLbls>
          <c:dLblPos val="ctr"/>
          <c:showLegendKey val="0"/>
          <c:showVal val="1"/>
          <c:showCatName val="0"/>
          <c:showSerName val="0"/>
          <c:showPercent val="0"/>
          <c:showBubbleSize val="0"/>
        </c:dLbls>
        <c:gapWidth val="30"/>
        <c:axId val="896270128"/>
        <c:axId val="896269040"/>
      </c:barChart>
      <c:catAx>
        <c:axId val="896270128"/>
        <c:scaling>
          <c:orientation val="maxMin"/>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en-US"/>
          </a:p>
        </c:txPr>
        <c:crossAx val="896269040"/>
        <c:crosses val="autoZero"/>
        <c:auto val="1"/>
        <c:lblAlgn val="ctr"/>
        <c:lblOffset val="100"/>
        <c:noMultiLvlLbl val="0"/>
      </c:catAx>
      <c:valAx>
        <c:axId val="896269040"/>
        <c:scaling>
          <c:orientation val="minMax"/>
          <c:min val="0"/>
        </c:scaling>
        <c:delete val="1"/>
        <c:axPos val="t"/>
        <c:numFmt formatCode="General" sourceLinked="1"/>
        <c:majorTickMark val="out"/>
        <c:minorTickMark val="none"/>
        <c:tickLblPos val="nextTo"/>
        <c:crossAx val="89627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34873814803573"/>
          <c:y val="2.6060503877141938E-2"/>
          <c:w val="0.47765126185196427"/>
          <c:h val="0.95241656687403364"/>
        </c:manualLayout>
      </c:layout>
      <c:barChart>
        <c:barDir val="bar"/>
        <c:grouping val="clustered"/>
        <c:varyColors val="0"/>
        <c:ser>
          <c:idx val="0"/>
          <c:order val="0"/>
          <c:tx>
            <c:strRef>
              <c:f>Sheet1!$B$1</c:f>
              <c:strCache>
                <c:ptCount val="1"/>
                <c:pt idx="0">
                  <c:v>Naručioci</c:v>
                </c:pt>
              </c:strCache>
            </c:strRef>
          </c:tx>
          <c:spPr>
            <a:solidFill>
              <a:srgbClr val="C00000"/>
            </a:solidFill>
            <a:ln>
              <a:solidFill>
                <a:schemeClr val="bg1"/>
              </a:solidFill>
            </a:ln>
            <a:effectLst/>
          </c:spPr>
          <c:invertIfNegative val="0"/>
          <c:dPt>
            <c:idx val="7"/>
            <c:invertIfNegative val="0"/>
            <c:bubble3D val="0"/>
            <c:spPr>
              <a:solidFill>
                <a:srgbClr val="418F47"/>
              </a:solidFill>
              <a:ln>
                <a:solidFill>
                  <a:schemeClr val="bg1"/>
                </a:solidFill>
              </a:ln>
              <a:effectLst/>
            </c:spPr>
            <c:extLst>
              <c:ext xmlns:c16="http://schemas.microsoft.com/office/drawing/2014/chart" uri="{C3380CC4-5D6E-409C-BE32-E72D297353CC}">
                <c16:uniqueId val="{00000007-C142-448E-9E6F-23B5460AD694}"/>
              </c:ext>
            </c:extLst>
          </c:dPt>
          <c:dPt>
            <c:idx val="8"/>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C142-448E-9E6F-23B5460AD694}"/>
              </c:ext>
            </c:extLst>
          </c:dPt>
          <c:dPt>
            <c:idx val="9"/>
            <c:invertIfNegative val="0"/>
            <c:bubble3D val="0"/>
            <c:spPr>
              <a:solidFill>
                <a:srgbClr val="C00000"/>
              </a:solidFill>
              <a:ln>
                <a:solidFill>
                  <a:schemeClr val="bg1"/>
                </a:solidFill>
              </a:ln>
              <a:effectLst/>
            </c:spPr>
            <c:extLst>
              <c:ext xmlns:c16="http://schemas.microsoft.com/office/drawing/2014/chart" uri="{C3380CC4-5D6E-409C-BE32-E72D297353CC}">
                <c16:uniqueId val="{00000000-0855-4225-9D9C-9A51B4681EE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Nefunkcionalnost Portala za javne nabavke</c:v>
                </c:pt>
                <c:pt idx="1">
                  <c:v>Nejasne zakonske odredbe/ usklađivanje procedure sa Zakonom</c:v>
                </c:pt>
                <c:pt idx="2">
                  <c:v>Nedovoljna obučenost službenika za javne nabavke/ nedovoljno obučeni u Kancelariji za javne nabavke</c:v>
                </c:pt>
                <c:pt idx="3">
                  <c:v>Kriterijumi za nabavke/ visoki limiti za nabavke</c:v>
                </c:pt>
                <c:pt idx="4">
                  <c:v>Uticaj politike</c:v>
                </c:pt>
                <c:pt idx="5">
                  <c:v>Olakšati kriterijume za nabavke za obrazovanje</c:v>
                </c:pt>
                <c:pt idx="6">
                  <c:v>Drugo</c:v>
                </c:pt>
                <c:pt idx="7">
                  <c:v>Nema nedostataka</c:v>
                </c:pt>
                <c:pt idx="8">
                  <c:v>Ne znam</c:v>
                </c:pt>
              </c:strCache>
            </c:strRef>
          </c:cat>
          <c:val>
            <c:numRef>
              <c:f>Sheet1!$B$2:$B$10</c:f>
              <c:numCache>
                <c:formatCode>General</c:formatCode>
                <c:ptCount val="9"/>
                <c:pt idx="0">
                  <c:v>21.9</c:v>
                </c:pt>
                <c:pt idx="1">
                  <c:v>14.2</c:v>
                </c:pt>
                <c:pt idx="2">
                  <c:v>10.3</c:v>
                </c:pt>
                <c:pt idx="3">
                  <c:v>4.5</c:v>
                </c:pt>
                <c:pt idx="4">
                  <c:v>1.3</c:v>
                </c:pt>
                <c:pt idx="5">
                  <c:v>1.3</c:v>
                </c:pt>
                <c:pt idx="6">
                  <c:v>3.9</c:v>
                </c:pt>
                <c:pt idx="7">
                  <c:v>7.1</c:v>
                </c:pt>
                <c:pt idx="8">
                  <c:v>43.2</c:v>
                </c:pt>
              </c:numCache>
            </c:numRef>
          </c:val>
          <c:extLst>
            <c:ext xmlns:c16="http://schemas.microsoft.com/office/drawing/2014/chart" uri="{C3380CC4-5D6E-409C-BE32-E72D297353CC}">
              <c16:uniqueId val="{00000000-4687-4F38-A875-BA61A7BF900C}"/>
            </c:ext>
          </c:extLst>
        </c:ser>
        <c:dLbls>
          <c:dLblPos val="ctr"/>
          <c:showLegendKey val="0"/>
          <c:showVal val="1"/>
          <c:showCatName val="0"/>
          <c:showSerName val="0"/>
          <c:showPercent val="0"/>
          <c:showBubbleSize val="0"/>
        </c:dLbls>
        <c:gapWidth val="30"/>
        <c:axId val="896270128"/>
        <c:axId val="896269040"/>
      </c:barChart>
      <c:catAx>
        <c:axId val="896270128"/>
        <c:scaling>
          <c:orientation val="maxMin"/>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96269040"/>
        <c:crosses val="autoZero"/>
        <c:auto val="1"/>
        <c:lblAlgn val="ctr"/>
        <c:lblOffset val="100"/>
        <c:noMultiLvlLbl val="0"/>
      </c:catAx>
      <c:valAx>
        <c:axId val="896269040"/>
        <c:scaling>
          <c:orientation val="minMax"/>
          <c:min val="0"/>
        </c:scaling>
        <c:delete val="1"/>
        <c:axPos val="t"/>
        <c:numFmt formatCode="General" sourceLinked="1"/>
        <c:majorTickMark val="out"/>
        <c:minorTickMark val="none"/>
        <c:tickLblPos val="nextTo"/>
        <c:crossAx val="89627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00543353133492"/>
          <c:y val="0.10989669351343902"/>
          <c:w val="0.59637403877146933"/>
          <c:h val="0.8863765587194572"/>
        </c:manualLayout>
      </c:layout>
      <c:barChart>
        <c:barDir val="bar"/>
        <c:grouping val="percentStacked"/>
        <c:varyColors val="0"/>
        <c:ser>
          <c:idx val="0"/>
          <c:order val="0"/>
          <c:tx>
            <c:strRef>
              <c:f>Sheet1!$B$1</c:f>
              <c:strCache>
                <c:ptCount val="1"/>
                <c:pt idx="0">
                  <c:v>Uopšte se ne slažem</c:v>
                </c:pt>
              </c:strCache>
            </c:strRef>
          </c:tx>
          <c:spPr>
            <a:solidFill>
              <a:srgbClr val="9F1535"/>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Potrebne su obuke radi usavršavanja i sticanja znanja za  primenu drugih kriterijuma, osim cene </c:v>
                </c:pt>
                <c:pt idx="1">
                  <c:v>Imam neophodna znanja i veštine da organizujem postupak javne nabavke</c:v>
                </c:pt>
                <c:pt idx="2">
                  <c:v>Imam sva neophodna znanja da koristim E-portal za javne nabavke </c:v>
                </c:pt>
                <c:pt idx="3">
                  <c:v>Obezbeđene su mi sve obuke za sprovođenje postupka javne nabavke</c:v>
                </c:pt>
                <c:pt idx="4">
                  <c:v>Potrebno je povećati broj kadrova koje su bave javnim nabavkama unutar naše organizacije</c:v>
                </c:pt>
                <c:pt idx="5">
                  <c:v>Imam neophodna znanja da definišem druge kriterijume osim cene za dodelu ugovora u skladu sa predmetom javne nabavke </c:v>
                </c:pt>
                <c:pt idx="6">
                  <c:v>Mogu da obezbedim sve potrebne informacije kako bi se odredile detaljne tehničke specifikacije nabavke</c:v>
                </c:pt>
                <c:pt idx="7">
                  <c:v>Imam neophodna znanja da adekvatno primenim horizontalne/dodatne kriterijume</c:v>
                </c:pt>
              </c:strCache>
            </c:strRef>
          </c:cat>
          <c:val>
            <c:numRef>
              <c:f>Sheet1!$B$2:$B$9</c:f>
              <c:numCache>
                <c:formatCode>General</c:formatCode>
                <c:ptCount val="8"/>
                <c:pt idx="0">
                  <c:v>1.3</c:v>
                </c:pt>
                <c:pt idx="1">
                  <c:v>0.6</c:v>
                </c:pt>
                <c:pt idx="2">
                  <c:v>1.3</c:v>
                </c:pt>
                <c:pt idx="3">
                  <c:v>5.8</c:v>
                </c:pt>
                <c:pt idx="4">
                  <c:v>9</c:v>
                </c:pt>
                <c:pt idx="5">
                  <c:v>7.7</c:v>
                </c:pt>
                <c:pt idx="6">
                  <c:v>7.7</c:v>
                </c:pt>
                <c:pt idx="7">
                  <c:v>18.100000000000001</c:v>
                </c:pt>
              </c:numCache>
            </c:numRef>
          </c:val>
          <c:extLst>
            <c:ext xmlns:c16="http://schemas.microsoft.com/office/drawing/2014/chart" uri="{C3380CC4-5D6E-409C-BE32-E72D297353CC}">
              <c16:uniqueId val="{00000000-A43B-4DE9-B68A-FCFC565B4BC3}"/>
            </c:ext>
          </c:extLst>
        </c:ser>
        <c:ser>
          <c:idx val="1"/>
          <c:order val="1"/>
          <c:tx>
            <c:strRef>
              <c:f>Sheet1!$C$1</c:f>
              <c:strCache>
                <c:ptCount val="1"/>
                <c:pt idx="0">
                  <c:v>Donekle se ne slažem</c:v>
                </c:pt>
              </c:strCache>
            </c:strRef>
          </c:tx>
          <c:spPr>
            <a:solidFill>
              <a:srgbClr val="E8772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Potrebne su obuke radi usavršavanja i sticanja znanja za  primenu drugih kriterijuma, osim cene </c:v>
                </c:pt>
                <c:pt idx="1">
                  <c:v>Imam neophodna znanja i veštine da organizujem postupak javne nabavke</c:v>
                </c:pt>
                <c:pt idx="2">
                  <c:v>Imam sva neophodna znanja da koristim E-portal za javne nabavke </c:v>
                </c:pt>
                <c:pt idx="3">
                  <c:v>Obezbeđene su mi sve obuke za sprovođenje postupka javne nabavke</c:v>
                </c:pt>
                <c:pt idx="4">
                  <c:v>Potrebno je povećati broj kadrova koje su bave javnim nabavkama unutar naše organizacije</c:v>
                </c:pt>
                <c:pt idx="5">
                  <c:v>Imam neophodna znanja da definišem druge kriterijume osim cene za dodelu ugovora u skladu sa predmetom javne nabavke </c:v>
                </c:pt>
                <c:pt idx="6">
                  <c:v>Mogu da obezbedim sve potrebne informacije kako bi se odredile detaljne tehničke specifikacije nabavke</c:v>
                </c:pt>
                <c:pt idx="7">
                  <c:v>Imam neophodna znanja da adekvatno primenim horizontalne/dodatne kriterijume</c:v>
                </c:pt>
              </c:strCache>
            </c:strRef>
          </c:cat>
          <c:val>
            <c:numRef>
              <c:f>Sheet1!$C$2:$C$9</c:f>
              <c:numCache>
                <c:formatCode>General</c:formatCode>
                <c:ptCount val="8"/>
                <c:pt idx="1">
                  <c:v>1.9</c:v>
                </c:pt>
                <c:pt idx="2">
                  <c:v>3.2</c:v>
                </c:pt>
                <c:pt idx="3">
                  <c:v>8.4</c:v>
                </c:pt>
                <c:pt idx="4">
                  <c:v>5.2</c:v>
                </c:pt>
                <c:pt idx="5">
                  <c:v>6.5</c:v>
                </c:pt>
                <c:pt idx="6">
                  <c:v>9</c:v>
                </c:pt>
                <c:pt idx="7">
                  <c:v>11.6</c:v>
                </c:pt>
              </c:numCache>
            </c:numRef>
          </c:val>
          <c:extLst>
            <c:ext xmlns:c16="http://schemas.microsoft.com/office/drawing/2014/chart" uri="{C3380CC4-5D6E-409C-BE32-E72D297353CC}">
              <c16:uniqueId val="{00000001-A43B-4DE9-B68A-FCFC565B4BC3}"/>
            </c:ext>
          </c:extLst>
        </c:ser>
        <c:ser>
          <c:idx val="2"/>
          <c:order val="2"/>
          <c:tx>
            <c:strRef>
              <c:f>Sheet1!$D$1</c:f>
              <c:strCache>
                <c:ptCount val="1"/>
                <c:pt idx="0">
                  <c:v>Niti se slažem, niti se ne slažem</c:v>
                </c:pt>
              </c:strCache>
            </c:strRef>
          </c:tx>
          <c:spPr>
            <a:solidFill>
              <a:srgbClr val="DA9E11"/>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Potrebne su obuke radi usavršavanja i sticanja znanja za  primenu drugih kriterijuma, osim cene </c:v>
                </c:pt>
                <c:pt idx="1">
                  <c:v>Imam neophodna znanja i veštine da organizujem postupak javne nabavke</c:v>
                </c:pt>
                <c:pt idx="2">
                  <c:v>Imam sva neophodna znanja da koristim E-portal za javne nabavke </c:v>
                </c:pt>
                <c:pt idx="3">
                  <c:v>Obezbeđene su mi sve obuke za sprovođenje postupka javne nabavke</c:v>
                </c:pt>
                <c:pt idx="4">
                  <c:v>Potrebno je povećati broj kadrova koje su bave javnim nabavkama unutar naše organizacije</c:v>
                </c:pt>
                <c:pt idx="5">
                  <c:v>Imam neophodna znanja da definišem druge kriterijume osim cene za dodelu ugovora u skladu sa predmetom javne nabavke </c:v>
                </c:pt>
                <c:pt idx="6">
                  <c:v>Mogu da obezbedim sve potrebne informacije kako bi se odredile detaljne tehničke specifikacije nabavke</c:v>
                </c:pt>
                <c:pt idx="7">
                  <c:v>Imam neophodna znanja da adekvatno primenim horizontalne/dodatne kriterijume</c:v>
                </c:pt>
              </c:strCache>
            </c:strRef>
          </c:cat>
          <c:val>
            <c:numRef>
              <c:f>Sheet1!$D$2:$D$9</c:f>
              <c:numCache>
                <c:formatCode>General</c:formatCode>
                <c:ptCount val="8"/>
                <c:pt idx="0">
                  <c:v>2.6</c:v>
                </c:pt>
                <c:pt idx="1">
                  <c:v>5.8</c:v>
                </c:pt>
                <c:pt idx="2">
                  <c:v>5.8</c:v>
                </c:pt>
                <c:pt idx="3">
                  <c:v>7.1</c:v>
                </c:pt>
                <c:pt idx="4">
                  <c:v>14.2</c:v>
                </c:pt>
                <c:pt idx="5">
                  <c:v>12.9</c:v>
                </c:pt>
                <c:pt idx="6">
                  <c:v>16.100000000000001</c:v>
                </c:pt>
                <c:pt idx="7">
                  <c:v>14.8</c:v>
                </c:pt>
              </c:numCache>
            </c:numRef>
          </c:val>
          <c:extLst>
            <c:ext xmlns:c16="http://schemas.microsoft.com/office/drawing/2014/chart" uri="{C3380CC4-5D6E-409C-BE32-E72D297353CC}">
              <c16:uniqueId val="{00000002-A43B-4DE9-B68A-FCFC565B4BC3}"/>
            </c:ext>
          </c:extLst>
        </c:ser>
        <c:ser>
          <c:idx val="3"/>
          <c:order val="3"/>
          <c:tx>
            <c:strRef>
              <c:f>Sheet1!$E$1</c:f>
              <c:strCache>
                <c:ptCount val="1"/>
                <c:pt idx="0">
                  <c:v>Ne znam</c:v>
                </c:pt>
              </c:strCache>
            </c:strRef>
          </c:tx>
          <c:spPr>
            <a:solidFill>
              <a:schemeClr val="tx2"/>
            </a:solidFill>
            <a:ln>
              <a:solidFill>
                <a:schemeClr val="bg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Potrebne su obuke radi usavršavanja i sticanja znanja za  primenu drugih kriterijuma, osim cene </c:v>
                </c:pt>
                <c:pt idx="1">
                  <c:v>Imam neophodna znanja i veštine da organizujem postupak javne nabavke</c:v>
                </c:pt>
                <c:pt idx="2">
                  <c:v>Imam sva neophodna znanja da koristim E-portal za javne nabavke </c:v>
                </c:pt>
                <c:pt idx="3">
                  <c:v>Obezbeđene su mi sve obuke za sprovođenje postupka javne nabavke</c:v>
                </c:pt>
                <c:pt idx="4">
                  <c:v>Potrebno je povećati broj kadrova koje su bave javnim nabavkama unutar naše organizacije</c:v>
                </c:pt>
                <c:pt idx="5">
                  <c:v>Imam neophodna znanja da definišem druge kriterijume osim cene za dodelu ugovora u skladu sa predmetom javne nabavke </c:v>
                </c:pt>
                <c:pt idx="6">
                  <c:v>Mogu da obezbedim sve potrebne informacije kako bi se odredile detaljne tehničke specifikacije nabavke</c:v>
                </c:pt>
                <c:pt idx="7">
                  <c:v>Imam neophodna znanja da adekvatno primenim horizontalne/dodatne kriterijume</c:v>
                </c:pt>
              </c:strCache>
            </c:strRef>
          </c:cat>
          <c:val>
            <c:numRef>
              <c:f>Sheet1!$E$2:$E$9</c:f>
              <c:numCache>
                <c:formatCode>General</c:formatCode>
                <c:ptCount val="8"/>
                <c:pt idx="2">
                  <c:v>0.6</c:v>
                </c:pt>
                <c:pt idx="5">
                  <c:v>1.9</c:v>
                </c:pt>
                <c:pt idx="7">
                  <c:v>2.6</c:v>
                </c:pt>
              </c:numCache>
            </c:numRef>
          </c:val>
          <c:extLst>
            <c:ext xmlns:c16="http://schemas.microsoft.com/office/drawing/2014/chart" uri="{C3380CC4-5D6E-409C-BE32-E72D297353CC}">
              <c16:uniqueId val="{00000003-A43B-4DE9-B68A-FCFC565B4BC3}"/>
            </c:ext>
          </c:extLst>
        </c:ser>
        <c:ser>
          <c:idx val="4"/>
          <c:order val="4"/>
          <c:tx>
            <c:strRef>
              <c:f>Sheet1!$F$1</c:f>
              <c:strCache>
                <c:ptCount val="1"/>
                <c:pt idx="0">
                  <c:v>Donekle se slažem</c:v>
                </c:pt>
              </c:strCache>
            </c:strRef>
          </c:tx>
          <c:spPr>
            <a:solidFill>
              <a:srgbClr val="007681"/>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Potrebne su obuke radi usavršavanja i sticanja znanja za  primenu drugih kriterijuma, osim cene </c:v>
                </c:pt>
                <c:pt idx="1">
                  <c:v>Imam neophodna znanja i veštine da organizujem postupak javne nabavke</c:v>
                </c:pt>
                <c:pt idx="2">
                  <c:v>Imam sva neophodna znanja da koristim E-portal za javne nabavke </c:v>
                </c:pt>
                <c:pt idx="3">
                  <c:v>Obezbeđene su mi sve obuke za sprovođenje postupka javne nabavke</c:v>
                </c:pt>
                <c:pt idx="4">
                  <c:v>Potrebno je povećati broj kadrova koje su bave javnim nabavkama unutar naše organizacije</c:v>
                </c:pt>
                <c:pt idx="5">
                  <c:v>Imam neophodna znanja da definišem druge kriterijume osim cene za dodelu ugovora u skladu sa predmetom javne nabavke </c:v>
                </c:pt>
                <c:pt idx="6">
                  <c:v>Mogu da obezbedim sve potrebne informacije kako bi se odredile detaljne tehničke specifikacije nabavke</c:v>
                </c:pt>
                <c:pt idx="7">
                  <c:v>Imam neophodna znanja da adekvatno primenim horizontalne/dodatne kriterijume</c:v>
                </c:pt>
              </c:strCache>
            </c:strRef>
          </c:cat>
          <c:val>
            <c:numRef>
              <c:f>Sheet1!$F$2:$F$9</c:f>
              <c:numCache>
                <c:formatCode>General</c:formatCode>
                <c:ptCount val="8"/>
                <c:pt idx="0">
                  <c:v>33.5</c:v>
                </c:pt>
                <c:pt idx="1">
                  <c:v>36.799999999999997</c:v>
                </c:pt>
                <c:pt idx="2">
                  <c:v>43.2</c:v>
                </c:pt>
                <c:pt idx="3">
                  <c:v>40</c:v>
                </c:pt>
                <c:pt idx="4">
                  <c:v>20</c:v>
                </c:pt>
                <c:pt idx="5">
                  <c:v>46.5</c:v>
                </c:pt>
                <c:pt idx="6">
                  <c:v>40</c:v>
                </c:pt>
                <c:pt idx="7">
                  <c:v>45.2</c:v>
                </c:pt>
              </c:numCache>
            </c:numRef>
          </c:val>
          <c:extLst>
            <c:ext xmlns:c16="http://schemas.microsoft.com/office/drawing/2014/chart" uri="{C3380CC4-5D6E-409C-BE32-E72D297353CC}">
              <c16:uniqueId val="{00000004-A43B-4DE9-B68A-FCFC565B4BC3}"/>
            </c:ext>
          </c:extLst>
        </c:ser>
        <c:ser>
          <c:idx val="5"/>
          <c:order val="5"/>
          <c:tx>
            <c:strRef>
              <c:f>Sheet1!$G$1</c:f>
              <c:strCache>
                <c:ptCount val="1"/>
                <c:pt idx="0">
                  <c:v>U potpunosti se slažem</c:v>
                </c:pt>
              </c:strCache>
            </c:strRef>
          </c:tx>
          <c:spPr>
            <a:solidFill>
              <a:srgbClr val="001C5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Potrebne su obuke radi usavršavanja i sticanja znanja za  primenu drugih kriterijuma, osim cene </c:v>
                </c:pt>
                <c:pt idx="1">
                  <c:v>Imam neophodna znanja i veštine da organizujem postupak javne nabavke</c:v>
                </c:pt>
                <c:pt idx="2">
                  <c:v>Imam sva neophodna znanja da koristim E-portal za javne nabavke </c:v>
                </c:pt>
                <c:pt idx="3">
                  <c:v>Obezbeđene su mi sve obuke za sprovođenje postupka javne nabavke</c:v>
                </c:pt>
                <c:pt idx="4">
                  <c:v>Potrebno je povećati broj kadrova koje su bave javnim nabavkama unutar naše organizacije</c:v>
                </c:pt>
                <c:pt idx="5">
                  <c:v>Imam neophodna znanja da definišem druge kriterijume osim cene za dodelu ugovora u skladu sa predmetom javne nabavke </c:v>
                </c:pt>
                <c:pt idx="6">
                  <c:v>Mogu da obezbedim sve potrebne informacije kako bi se odredile detaljne tehničke specifikacije nabavke</c:v>
                </c:pt>
                <c:pt idx="7">
                  <c:v>Imam neophodna znanja da adekvatno primenim horizontalne/dodatne kriterijume</c:v>
                </c:pt>
              </c:strCache>
            </c:strRef>
          </c:cat>
          <c:val>
            <c:numRef>
              <c:f>Sheet1!$G$2:$G$9</c:f>
              <c:numCache>
                <c:formatCode>General</c:formatCode>
                <c:ptCount val="8"/>
                <c:pt idx="0">
                  <c:v>62.6</c:v>
                </c:pt>
                <c:pt idx="1">
                  <c:v>54.8</c:v>
                </c:pt>
                <c:pt idx="2">
                  <c:v>45.8</c:v>
                </c:pt>
                <c:pt idx="3">
                  <c:v>38.700000000000003</c:v>
                </c:pt>
                <c:pt idx="4">
                  <c:v>51.6</c:v>
                </c:pt>
                <c:pt idx="5">
                  <c:v>24.5</c:v>
                </c:pt>
                <c:pt idx="6">
                  <c:v>27.1</c:v>
                </c:pt>
                <c:pt idx="7">
                  <c:v>7.7</c:v>
                </c:pt>
              </c:numCache>
            </c:numRef>
          </c:val>
          <c:extLst>
            <c:ext xmlns:c16="http://schemas.microsoft.com/office/drawing/2014/chart" uri="{C3380CC4-5D6E-409C-BE32-E72D297353CC}">
              <c16:uniqueId val="{00000001-E163-4202-AF77-BB6BC5052FD0}"/>
            </c:ext>
          </c:extLst>
        </c:ser>
        <c:dLbls>
          <c:dLblPos val="ctr"/>
          <c:showLegendKey val="0"/>
          <c:showVal val="1"/>
          <c:showCatName val="0"/>
          <c:showSerName val="0"/>
          <c:showPercent val="0"/>
          <c:showBubbleSize val="0"/>
        </c:dLbls>
        <c:gapWidth val="20"/>
        <c:overlap val="100"/>
        <c:axId val="889092160"/>
        <c:axId val="889086720"/>
      </c:barChart>
      <c:catAx>
        <c:axId val="8890921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9086720"/>
        <c:crosses val="autoZero"/>
        <c:auto val="1"/>
        <c:lblAlgn val="ctr"/>
        <c:lblOffset val="100"/>
        <c:noMultiLvlLbl val="0"/>
      </c:catAx>
      <c:valAx>
        <c:axId val="889086720"/>
        <c:scaling>
          <c:orientation val="minMax"/>
        </c:scaling>
        <c:delete val="1"/>
        <c:axPos val="t"/>
        <c:numFmt formatCode="0%" sourceLinked="1"/>
        <c:majorTickMark val="none"/>
        <c:minorTickMark val="none"/>
        <c:tickLblPos val="nextTo"/>
        <c:crossAx val="889092160"/>
        <c:crosses val="autoZero"/>
        <c:crossBetween val="between"/>
      </c:valAx>
      <c:spPr>
        <a:noFill/>
        <a:ln>
          <a:noFill/>
        </a:ln>
        <a:effectLst/>
      </c:spPr>
    </c:plotArea>
    <c:legend>
      <c:legendPos val="t"/>
      <c:layout>
        <c:manualLayout>
          <c:xMode val="edge"/>
          <c:yMode val="edge"/>
          <c:x val="4.3859649122807015E-2"/>
          <c:y val="6.2107707945992404E-4"/>
          <c:w val="0.9555555555555556"/>
          <c:h val="0.108152998929305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1043778534436"/>
          <c:y val="0.18746267125420921"/>
          <c:w val="0.67089558857609344"/>
          <c:h val="0.79604545714624753"/>
        </c:manualLayout>
      </c:layout>
      <c:barChart>
        <c:barDir val="bar"/>
        <c:grouping val="percentStacked"/>
        <c:varyColors val="0"/>
        <c:ser>
          <c:idx val="0"/>
          <c:order val="0"/>
          <c:tx>
            <c:strRef>
              <c:f>Sheet1!$B$1</c:f>
              <c:strCache>
                <c:ptCount val="1"/>
                <c:pt idx="0">
                  <c:v>Nimalo</c:v>
                </c:pt>
              </c:strCache>
            </c:strRef>
          </c:tx>
          <c:spPr>
            <a:solidFill>
              <a:srgbClr val="9F1535"/>
            </a:solidFill>
            <a:ln>
              <a:solidFill>
                <a:schemeClr val="bg1"/>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B-44A7-9306-DF5DCF9CDAD0}"/>
                </c:ext>
              </c:extLst>
            </c:dLbl>
            <c:numFmt formatCode="#"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troškovi životnog ciklusa</c:v>
                </c:pt>
                <c:pt idx="2">
                  <c:v>Ekološki kriterijumi</c:v>
                </c:pt>
                <c:pt idx="3">
                  <c:v>Kriterijum energetske efikasnosti</c:v>
                </c:pt>
                <c:pt idx="4">
                  <c:v>Kriterijum socijalne inkluzije</c:v>
                </c:pt>
                <c:pt idx="5">
                  <c:v>Kriterijum rodne ravnopravnosti</c:v>
                </c:pt>
              </c:strCache>
            </c:strRef>
          </c:cat>
          <c:val>
            <c:numRef>
              <c:f>Sheet1!$B$2:$B$7</c:f>
              <c:numCache>
                <c:formatCode>General</c:formatCode>
                <c:ptCount val="6"/>
                <c:pt idx="0">
                  <c:v>2.6</c:v>
                </c:pt>
                <c:pt idx="1">
                  <c:v>12.9</c:v>
                </c:pt>
                <c:pt idx="2">
                  <c:v>12.3</c:v>
                </c:pt>
                <c:pt idx="3">
                  <c:v>14.2</c:v>
                </c:pt>
                <c:pt idx="4">
                  <c:v>19.399999999999999</c:v>
                </c:pt>
                <c:pt idx="5">
                  <c:v>25.2</c:v>
                </c:pt>
              </c:numCache>
            </c:numRef>
          </c:val>
          <c:extLst>
            <c:ext xmlns:c16="http://schemas.microsoft.com/office/drawing/2014/chart" uri="{C3380CC4-5D6E-409C-BE32-E72D297353CC}">
              <c16:uniqueId val="{00000001-24AB-44A7-9306-DF5DCF9CDAD0}"/>
            </c:ext>
          </c:extLst>
        </c:ser>
        <c:ser>
          <c:idx val="1"/>
          <c:order val="1"/>
          <c:tx>
            <c:strRef>
              <c:f>Sheet1!$C$1</c:f>
              <c:strCache>
                <c:ptCount val="1"/>
                <c:pt idx="0">
                  <c:v>Malo</c:v>
                </c:pt>
              </c:strCache>
            </c:strRef>
          </c:tx>
          <c:spPr>
            <a:solidFill>
              <a:srgbClr val="EB5A3D"/>
            </a:solidFill>
            <a:ln>
              <a:solidFill>
                <a:schemeClr val="bg1"/>
              </a:solidFill>
            </a:ln>
          </c:spPr>
          <c:invertIfNegative val="0"/>
          <c:dLbls>
            <c:numFmt formatCode="#"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Kriterijum kvaliteta</c:v>
                </c:pt>
                <c:pt idx="1">
                  <c:v>Kriterijum troškovi životnog ciklusa</c:v>
                </c:pt>
                <c:pt idx="2">
                  <c:v>Ekološki kriterijumi</c:v>
                </c:pt>
                <c:pt idx="3">
                  <c:v>Kriterijum energetske efikasnosti</c:v>
                </c:pt>
                <c:pt idx="4">
                  <c:v>Kriterijum socijalne inkluzije</c:v>
                </c:pt>
                <c:pt idx="5">
                  <c:v>Kriterijum rodne ravnopravnosti</c:v>
                </c:pt>
              </c:strCache>
            </c:strRef>
          </c:cat>
          <c:val>
            <c:numRef>
              <c:f>Sheet1!$C$2:$C$7</c:f>
              <c:numCache>
                <c:formatCode>General</c:formatCode>
                <c:ptCount val="6"/>
                <c:pt idx="0">
                  <c:v>10.3</c:v>
                </c:pt>
                <c:pt idx="1">
                  <c:v>23.9</c:v>
                </c:pt>
                <c:pt idx="2">
                  <c:v>25.2</c:v>
                </c:pt>
                <c:pt idx="3">
                  <c:v>27.1</c:v>
                </c:pt>
                <c:pt idx="4">
                  <c:v>25.8</c:v>
                </c:pt>
                <c:pt idx="5">
                  <c:v>26.5</c:v>
                </c:pt>
              </c:numCache>
            </c:numRef>
          </c:val>
          <c:extLst>
            <c:ext xmlns:c16="http://schemas.microsoft.com/office/drawing/2014/chart" uri="{C3380CC4-5D6E-409C-BE32-E72D297353CC}">
              <c16:uniqueId val="{00000002-24AB-44A7-9306-DF5DCF9CDAD0}"/>
            </c:ext>
          </c:extLst>
        </c:ser>
        <c:ser>
          <c:idx val="2"/>
          <c:order val="2"/>
          <c:tx>
            <c:strRef>
              <c:f>Sheet1!$D$1</c:f>
              <c:strCache>
                <c:ptCount val="1"/>
                <c:pt idx="0">
                  <c:v>Ne zna/ Odbija da odgovori</c:v>
                </c:pt>
              </c:strCache>
            </c:strRef>
          </c:tx>
          <c:spPr>
            <a:solidFill>
              <a:schemeClr val="tx2"/>
            </a:solidFill>
            <a:ln>
              <a:solidFill>
                <a:schemeClr val="bg1"/>
              </a:solidFill>
            </a:ln>
          </c:spPr>
          <c:invertIfNegative val="0"/>
          <c:dLbls>
            <c:numFmt formatCode="#"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troškovi životnog ciklusa</c:v>
                </c:pt>
                <c:pt idx="2">
                  <c:v>Ekološki kriterijumi</c:v>
                </c:pt>
                <c:pt idx="3">
                  <c:v>Kriterijum energetske efikasnosti</c:v>
                </c:pt>
                <c:pt idx="4">
                  <c:v>Kriterijum socijalne inkluzije</c:v>
                </c:pt>
                <c:pt idx="5">
                  <c:v>Kriterijum rodne ravnopravnosti</c:v>
                </c:pt>
              </c:strCache>
            </c:strRef>
          </c:cat>
          <c:val>
            <c:numRef>
              <c:f>Sheet1!$D$2:$D$7</c:f>
              <c:numCache>
                <c:formatCode>General</c:formatCode>
                <c:ptCount val="6"/>
                <c:pt idx="0">
                  <c:v>0.6</c:v>
                </c:pt>
                <c:pt idx="1">
                  <c:v>1.3</c:v>
                </c:pt>
                <c:pt idx="2">
                  <c:v>2.6</c:v>
                </c:pt>
                <c:pt idx="3">
                  <c:v>3.2</c:v>
                </c:pt>
                <c:pt idx="4">
                  <c:v>3.9</c:v>
                </c:pt>
                <c:pt idx="5">
                  <c:v>4.5</c:v>
                </c:pt>
              </c:numCache>
            </c:numRef>
          </c:val>
          <c:extLst>
            <c:ext xmlns:c16="http://schemas.microsoft.com/office/drawing/2014/chart" uri="{C3380CC4-5D6E-409C-BE32-E72D297353CC}">
              <c16:uniqueId val="{00000003-24AB-44A7-9306-DF5DCF9CDAD0}"/>
            </c:ext>
          </c:extLst>
        </c:ser>
        <c:ser>
          <c:idx val="3"/>
          <c:order val="3"/>
          <c:tx>
            <c:strRef>
              <c:f>Sheet1!$E$1</c:f>
              <c:strCache>
                <c:ptCount val="1"/>
                <c:pt idx="0">
                  <c:v>Donekle</c:v>
                </c:pt>
              </c:strCache>
            </c:strRef>
          </c:tx>
          <c:spPr>
            <a:solidFill>
              <a:srgbClr val="007681"/>
            </a:solidFill>
            <a:ln>
              <a:solidFill>
                <a:schemeClr val="bg1"/>
              </a:solidFill>
            </a:ln>
          </c:spPr>
          <c:invertIfNegative val="0"/>
          <c:dLbls>
            <c:numFmt formatCode="#"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troškovi životnog ciklusa</c:v>
                </c:pt>
                <c:pt idx="2">
                  <c:v>Ekološki kriterijumi</c:v>
                </c:pt>
                <c:pt idx="3">
                  <c:v>Kriterijum energetske efikasnosti</c:v>
                </c:pt>
                <c:pt idx="4">
                  <c:v>Kriterijum socijalne inkluzije</c:v>
                </c:pt>
                <c:pt idx="5">
                  <c:v>Kriterijum rodne ravnopravnosti</c:v>
                </c:pt>
              </c:strCache>
            </c:strRef>
          </c:cat>
          <c:val>
            <c:numRef>
              <c:f>Sheet1!$E$2:$E$7</c:f>
              <c:numCache>
                <c:formatCode>General</c:formatCode>
                <c:ptCount val="6"/>
                <c:pt idx="0">
                  <c:v>44.5</c:v>
                </c:pt>
                <c:pt idx="1">
                  <c:v>48.4</c:v>
                </c:pt>
                <c:pt idx="2">
                  <c:v>41.9</c:v>
                </c:pt>
                <c:pt idx="3">
                  <c:v>33.5</c:v>
                </c:pt>
                <c:pt idx="4">
                  <c:v>31</c:v>
                </c:pt>
                <c:pt idx="5">
                  <c:v>26.5</c:v>
                </c:pt>
              </c:numCache>
            </c:numRef>
          </c:val>
          <c:extLst>
            <c:ext xmlns:c16="http://schemas.microsoft.com/office/drawing/2014/chart" uri="{C3380CC4-5D6E-409C-BE32-E72D297353CC}">
              <c16:uniqueId val="{00000004-24AB-44A7-9306-DF5DCF9CDAD0}"/>
            </c:ext>
          </c:extLst>
        </c:ser>
        <c:ser>
          <c:idx val="4"/>
          <c:order val="4"/>
          <c:tx>
            <c:strRef>
              <c:f>Sheet1!$F$1</c:f>
              <c:strCache>
                <c:ptCount val="1"/>
                <c:pt idx="0">
                  <c:v>U velikoj meri</c:v>
                </c:pt>
              </c:strCache>
            </c:strRef>
          </c:tx>
          <c:spPr>
            <a:solidFill>
              <a:srgbClr val="001C5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troškovi životnog ciklusa</c:v>
                </c:pt>
                <c:pt idx="2">
                  <c:v>Ekološki kriterijumi</c:v>
                </c:pt>
                <c:pt idx="3">
                  <c:v>Kriterijum energetske efikasnosti</c:v>
                </c:pt>
                <c:pt idx="4">
                  <c:v>Kriterijum socijalne inkluzije</c:v>
                </c:pt>
                <c:pt idx="5">
                  <c:v>Kriterijum rodne ravnopravnosti</c:v>
                </c:pt>
              </c:strCache>
            </c:strRef>
          </c:cat>
          <c:val>
            <c:numRef>
              <c:f>Sheet1!$F$2:$F$7</c:f>
              <c:numCache>
                <c:formatCode>General</c:formatCode>
                <c:ptCount val="6"/>
                <c:pt idx="0">
                  <c:v>41.9</c:v>
                </c:pt>
                <c:pt idx="1">
                  <c:v>13.5</c:v>
                </c:pt>
                <c:pt idx="2">
                  <c:v>18.100000000000001</c:v>
                </c:pt>
                <c:pt idx="3">
                  <c:v>21.9</c:v>
                </c:pt>
                <c:pt idx="4">
                  <c:v>20</c:v>
                </c:pt>
                <c:pt idx="5">
                  <c:v>17.399999999999999</c:v>
                </c:pt>
              </c:numCache>
            </c:numRef>
          </c:val>
          <c:extLst>
            <c:ext xmlns:c16="http://schemas.microsoft.com/office/drawing/2014/chart" uri="{C3380CC4-5D6E-409C-BE32-E72D297353CC}">
              <c16:uniqueId val="{00000000-59D9-4CE2-A9A9-ADC4BBD00A53}"/>
            </c:ext>
          </c:extLst>
        </c:ser>
        <c:dLbls>
          <c:showLegendKey val="0"/>
          <c:showVal val="0"/>
          <c:showCatName val="0"/>
          <c:showSerName val="0"/>
          <c:showPercent val="0"/>
          <c:showBubbleSize val="0"/>
        </c:dLbls>
        <c:gapWidth val="30"/>
        <c:overlap val="100"/>
        <c:axId val="164627968"/>
        <c:axId val="164629504"/>
      </c:barChart>
      <c:catAx>
        <c:axId val="164627968"/>
        <c:scaling>
          <c:orientation val="maxMin"/>
        </c:scaling>
        <c:delete val="0"/>
        <c:axPos val="l"/>
        <c:numFmt formatCode="General" sourceLinked="0"/>
        <c:majorTickMark val="out"/>
        <c:minorTickMark val="none"/>
        <c:tickLblPos val="nextTo"/>
        <c:spPr>
          <a:ln>
            <a:noFill/>
          </a:ln>
        </c:spPr>
        <c:txPr>
          <a:bodyPr/>
          <a:lstStyle/>
          <a:p>
            <a:pPr>
              <a:defRPr sz="1200">
                <a:latin typeface="+mn-lt"/>
                <a:cs typeface="Calibri" panose="020F0502020204030204" pitchFamily="34" charset="0"/>
              </a:defRPr>
            </a:pPr>
            <a:endParaRPr lang="en-US"/>
          </a:p>
        </c:txPr>
        <c:crossAx val="164629504"/>
        <c:crosses val="autoZero"/>
        <c:auto val="1"/>
        <c:lblAlgn val="ctr"/>
        <c:lblOffset val="100"/>
        <c:noMultiLvlLbl val="0"/>
      </c:catAx>
      <c:valAx>
        <c:axId val="164629504"/>
        <c:scaling>
          <c:orientation val="minMax"/>
        </c:scaling>
        <c:delete val="1"/>
        <c:axPos val="t"/>
        <c:numFmt formatCode="0%" sourceLinked="1"/>
        <c:majorTickMark val="out"/>
        <c:minorTickMark val="none"/>
        <c:tickLblPos val="nextTo"/>
        <c:crossAx val="164627968"/>
        <c:crosses val="autoZero"/>
        <c:crossBetween val="between"/>
      </c:valAx>
    </c:plotArea>
    <c:legend>
      <c:legendPos val="t"/>
      <c:layout>
        <c:manualLayout>
          <c:xMode val="edge"/>
          <c:yMode val="edge"/>
          <c:x val="0.30859665336296582"/>
          <c:y val="3.0161676680481864E-2"/>
          <c:w val="0.69040754918923719"/>
          <c:h val="0.17148278780577661"/>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91043778534436"/>
          <c:y val="0.18746267125420921"/>
          <c:w val="0.67089558857609344"/>
          <c:h val="0.79604545714624753"/>
        </c:manualLayout>
      </c:layout>
      <c:barChart>
        <c:barDir val="bar"/>
        <c:grouping val="percentStacked"/>
        <c:varyColors val="0"/>
        <c:ser>
          <c:idx val="0"/>
          <c:order val="0"/>
          <c:tx>
            <c:strRef>
              <c:f>Sheet1!$B$1</c:f>
              <c:strCache>
                <c:ptCount val="1"/>
                <c:pt idx="0">
                  <c:v>Nikad</c:v>
                </c:pt>
              </c:strCache>
            </c:strRef>
          </c:tx>
          <c:spPr>
            <a:solidFill>
              <a:srgbClr val="9F1535"/>
            </a:solidFill>
            <a:ln>
              <a:solidFill>
                <a:schemeClr val="bg1"/>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B-44A7-9306-DF5DCF9CDAD0}"/>
                </c:ext>
              </c:extLst>
            </c:dLbl>
            <c:numFmt formatCode="#"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Ekološki kriterijumi</c:v>
                </c:pt>
                <c:pt idx="2">
                  <c:v>Kriterijum energetske efikasnosti</c:v>
                </c:pt>
                <c:pt idx="3">
                  <c:v>Kriterijum troškovi životnog ciklusa</c:v>
                </c:pt>
                <c:pt idx="4">
                  <c:v>Kriterijum rodne ravnopravnosti</c:v>
                </c:pt>
                <c:pt idx="5">
                  <c:v>Kriterijum socijalne inkluzije</c:v>
                </c:pt>
              </c:strCache>
            </c:strRef>
          </c:cat>
          <c:val>
            <c:numRef>
              <c:f>Sheet1!$B$2:$B$7</c:f>
              <c:numCache>
                <c:formatCode>General</c:formatCode>
                <c:ptCount val="6"/>
                <c:pt idx="0">
                  <c:v>9.3000000000000007</c:v>
                </c:pt>
                <c:pt idx="1">
                  <c:v>31.6</c:v>
                </c:pt>
                <c:pt idx="2">
                  <c:v>32.299999999999997</c:v>
                </c:pt>
                <c:pt idx="3">
                  <c:v>34.799999999999997</c:v>
                </c:pt>
                <c:pt idx="4">
                  <c:v>49.1</c:v>
                </c:pt>
                <c:pt idx="5">
                  <c:v>43.2</c:v>
                </c:pt>
              </c:numCache>
            </c:numRef>
          </c:val>
          <c:extLst>
            <c:ext xmlns:c16="http://schemas.microsoft.com/office/drawing/2014/chart" uri="{C3380CC4-5D6E-409C-BE32-E72D297353CC}">
              <c16:uniqueId val="{00000001-24AB-44A7-9306-DF5DCF9CDAD0}"/>
            </c:ext>
          </c:extLst>
        </c:ser>
        <c:ser>
          <c:idx val="1"/>
          <c:order val="1"/>
          <c:tx>
            <c:strRef>
              <c:f>Sheet1!$C$1</c:f>
              <c:strCache>
                <c:ptCount val="1"/>
                <c:pt idx="0">
                  <c:v>Retko</c:v>
                </c:pt>
              </c:strCache>
            </c:strRef>
          </c:tx>
          <c:spPr>
            <a:solidFill>
              <a:srgbClr val="EB5A3D"/>
            </a:solidFill>
            <a:ln>
              <a:solidFill>
                <a:schemeClr val="bg1"/>
              </a:solidFill>
            </a:ln>
          </c:spPr>
          <c:invertIfNegative val="0"/>
          <c:dLbls>
            <c:numFmt formatCode="#"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Kriterijum kvaliteta</c:v>
                </c:pt>
                <c:pt idx="1">
                  <c:v>Ekološki kriterijumi</c:v>
                </c:pt>
                <c:pt idx="2">
                  <c:v>Kriterijum energetske efikasnosti</c:v>
                </c:pt>
                <c:pt idx="3">
                  <c:v>Kriterijum troškovi životnog ciklusa</c:v>
                </c:pt>
                <c:pt idx="4">
                  <c:v>Kriterijum rodne ravnopravnosti</c:v>
                </c:pt>
                <c:pt idx="5">
                  <c:v>Kriterijum socijalne inkluzije</c:v>
                </c:pt>
              </c:strCache>
            </c:strRef>
          </c:cat>
          <c:val>
            <c:numRef>
              <c:f>Sheet1!$C$2:$C$7</c:f>
              <c:numCache>
                <c:formatCode>General</c:formatCode>
                <c:ptCount val="6"/>
                <c:pt idx="0">
                  <c:v>19.899999999999999</c:v>
                </c:pt>
                <c:pt idx="1">
                  <c:v>27.9</c:v>
                </c:pt>
                <c:pt idx="2">
                  <c:v>27.8</c:v>
                </c:pt>
                <c:pt idx="3">
                  <c:v>28.9</c:v>
                </c:pt>
                <c:pt idx="4">
                  <c:v>19</c:v>
                </c:pt>
                <c:pt idx="5">
                  <c:v>21.6</c:v>
                </c:pt>
              </c:numCache>
            </c:numRef>
          </c:val>
          <c:extLst>
            <c:ext xmlns:c16="http://schemas.microsoft.com/office/drawing/2014/chart" uri="{C3380CC4-5D6E-409C-BE32-E72D297353CC}">
              <c16:uniqueId val="{00000002-24AB-44A7-9306-DF5DCF9CDAD0}"/>
            </c:ext>
          </c:extLst>
        </c:ser>
        <c:ser>
          <c:idx val="2"/>
          <c:order val="2"/>
          <c:tx>
            <c:strRef>
              <c:f>Sheet1!$D$1</c:f>
              <c:strCache>
                <c:ptCount val="1"/>
                <c:pt idx="0">
                  <c:v>Ponekad </c:v>
                </c:pt>
              </c:strCache>
            </c:strRef>
          </c:tx>
          <c:spPr>
            <a:solidFill>
              <a:srgbClr val="DA9E11"/>
            </a:solidFill>
            <a:ln>
              <a:solidFill>
                <a:schemeClr val="bg1"/>
              </a:solidFill>
            </a:ln>
          </c:spPr>
          <c:invertIfNegative val="0"/>
          <c:dLbls>
            <c:numFmt formatCode="#"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Ekološki kriterijumi</c:v>
                </c:pt>
                <c:pt idx="2">
                  <c:v>Kriterijum energetske efikasnosti</c:v>
                </c:pt>
                <c:pt idx="3">
                  <c:v>Kriterijum troškovi životnog ciklusa</c:v>
                </c:pt>
                <c:pt idx="4">
                  <c:v>Kriterijum rodne ravnopravnosti</c:v>
                </c:pt>
                <c:pt idx="5">
                  <c:v>Kriterijum socijalne inkluzije</c:v>
                </c:pt>
              </c:strCache>
            </c:strRef>
          </c:cat>
          <c:val>
            <c:numRef>
              <c:f>Sheet1!$D$2:$D$7</c:f>
              <c:numCache>
                <c:formatCode>General</c:formatCode>
                <c:ptCount val="6"/>
                <c:pt idx="0">
                  <c:v>31.1</c:v>
                </c:pt>
                <c:pt idx="1">
                  <c:v>14</c:v>
                </c:pt>
                <c:pt idx="2">
                  <c:v>14.3</c:v>
                </c:pt>
                <c:pt idx="3">
                  <c:v>13.3</c:v>
                </c:pt>
                <c:pt idx="4">
                  <c:v>7.8</c:v>
                </c:pt>
                <c:pt idx="5">
                  <c:v>14.4</c:v>
                </c:pt>
              </c:numCache>
            </c:numRef>
          </c:val>
          <c:extLst>
            <c:ext xmlns:c16="http://schemas.microsoft.com/office/drawing/2014/chart" uri="{C3380CC4-5D6E-409C-BE32-E72D297353CC}">
              <c16:uniqueId val="{00000003-24AB-44A7-9306-DF5DCF9CDAD0}"/>
            </c:ext>
          </c:extLst>
        </c:ser>
        <c:ser>
          <c:idx val="3"/>
          <c:order val="3"/>
          <c:tx>
            <c:strRef>
              <c:f>Sheet1!$E$1</c:f>
              <c:strCache>
                <c:ptCount val="1"/>
                <c:pt idx="0">
                  <c:v>Nije primenjivo/Ne zna</c:v>
                </c:pt>
              </c:strCache>
            </c:strRef>
          </c:tx>
          <c:spPr>
            <a:solidFill>
              <a:schemeClr val="tx2"/>
            </a:solidFill>
            <a:ln>
              <a:solidFill>
                <a:schemeClr val="bg1"/>
              </a:solidFill>
            </a:ln>
          </c:spPr>
          <c:invertIfNegative val="0"/>
          <c:dLbls>
            <c:numFmt formatCode="#"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Ekološki kriterijumi</c:v>
                </c:pt>
                <c:pt idx="2">
                  <c:v>Kriterijum energetske efikasnosti</c:v>
                </c:pt>
                <c:pt idx="3">
                  <c:v>Kriterijum troškovi životnog ciklusa</c:v>
                </c:pt>
                <c:pt idx="4">
                  <c:v>Kriterijum rodne ravnopravnosti</c:v>
                </c:pt>
                <c:pt idx="5">
                  <c:v>Kriterijum socijalne inkluzije</c:v>
                </c:pt>
              </c:strCache>
            </c:strRef>
          </c:cat>
          <c:val>
            <c:numRef>
              <c:f>Sheet1!$E$2:$E$7</c:f>
              <c:numCache>
                <c:formatCode>0.0</c:formatCode>
                <c:ptCount val="6"/>
                <c:pt idx="0">
                  <c:v>4.5999999999999996</c:v>
                </c:pt>
                <c:pt idx="1">
                  <c:v>5.9</c:v>
                </c:pt>
                <c:pt idx="2">
                  <c:v>7.6</c:v>
                </c:pt>
                <c:pt idx="3">
                  <c:v>10.4</c:v>
                </c:pt>
                <c:pt idx="4">
                  <c:v>12</c:v>
                </c:pt>
                <c:pt idx="5">
                  <c:v>12</c:v>
                </c:pt>
              </c:numCache>
            </c:numRef>
          </c:val>
          <c:extLst>
            <c:ext xmlns:c16="http://schemas.microsoft.com/office/drawing/2014/chart" uri="{C3380CC4-5D6E-409C-BE32-E72D297353CC}">
              <c16:uniqueId val="{00000004-24AB-44A7-9306-DF5DCF9CDAD0}"/>
            </c:ext>
          </c:extLst>
        </c:ser>
        <c:ser>
          <c:idx val="4"/>
          <c:order val="4"/>
          <c:tx>
            <c:strRef>
              <c:f>Sheet1!$F$1</c:f>
              <c:strCache>
                <c:ptCount val="1"/>
                <c:pt idx="0">
                  <c:v>Često </c:v>
                </c:pt>
              </c:strCache>
            </c:strRef>
          </c:tx>
          <c:spPr>
            <a:solidFill>
              <a:srgbClr val="007681"/>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Ekološki kriterijumi</c:v>
                </c:pt>
                <c:pt idx="2">
                  <c:v>Kriterijum energetske efikasnosti</c:v>
                </c:pt>
                <c:pt idx="3">
                  <c:v>Kriterijum troškovi životnog ciklusa</c:v>
                </c:pt>
                <c:pt idx="4">
                  <c:v>Kriterijum rodne ravnopravnosti</c:v>
                </c:pt>
                <c:pt idx="5">
                  <c:v>Kriterijum socijalne inkluzije</c:v>
                </c:pt>
              </c:strCache>
            </c:strRef>
          </c:cat>
          <c:val>
            <c:numRef>
              <c:f>Sheet1!$F$2:$F$7</c:f>
              <c:numCache>
                <c:formatCode>General</c:formatCode>
                <c:ptCount val="6"/>
                <c:pt idx="0">
                  <c:v>21.2</c:v>
                </c:pt>
                <c:pt idx="1">
                  <c:v>15.4</c:v>
                </c:pt>
                <c:pt idx="2">
                  <c:v>10.5</c:v>
                </c:pt>
                <c:pt idx="3">
                  <c:v>7.4</c:v>
                </c:pt>
                <c:pt idx="4">
                  <c:v>6</c:v>
                </c:pt>
                <c:pt idx="5">
                  <c:v>6.4</c:v>
                </c:pt>
              </c:numCache>
            </c:numRef>
          </c:val>
          <c:extLst>
            <c:ext xmlns:c16="http://schemas.microsoft.com/office/drawing/2014/chart" uri="{C3380CC4-5D6E-409C-BE32-E72D297353CC}">
              <c16:uniqueId val="{00000000-59D9-4CE2-A9A9-ADC4BBD00A53}"/>
            </c:ext>
          </c:extLst>
        </c:ser>
        <c:ser>
          <c:idx val="5"/>
          <c:order val="5"/>
          <c:tx>
            <c:strRef>
              <c:f>Sheet1!$G$1</c:f>
              <c:strCache>
                <c:ptCount val="1"/>
                <c:pt idx="0">
                  <c:v>Uvek</c:v>
                </c:pt>
              </c:strCache>
            </c:strRef>
          </c:tx>
          <c:spPr>
            <a:solidFill>
              <a:srgbClr val="001C54"/>
            </a:solidFill>
            <a:ln>
              <a:solidFill>
                <a:schemeClr val="bg1"/>
              </a:solidFill>
            </a:ln>
          </c:spPr>
          <c:invertIfNegative val="0"/>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Ekološki kriterijumi</c:v>
                </c:pt>
                <c:pt idx="2">
                  <c:v>Kriterijum energetske efikasnosti</c:v>
                </c:pt>
                <c:pt idx="3">
                  <c:v>Kriterijum troškovi životnog ciklusa</c:v>
                </c:pt>
                <c:pt idx="4">
                  <c:v>Kriterijum rodne ravnopravnosti</c:v>
                </c:pt>
                <c:pt idx="5">
                  <c:v>Kriterijum socijalne inkluzije</c:v>
                </c:pt>
              </c:strCache>
            </c:strRef>
          </c:cat>
          <c:val>
            <c:numRef>
              <c:f>Sheet1!$G$2:$G$7</c:f>
              <c:numCache>
                <c:formatCode>General</c:formatCode>
                <c:ptCount val="6"/>
                <c:pt idx="0">
                  <c:v>13.9</c:v>
                </c:pt>
                <c:pt idx="1">
                  <c:v>5.0999999999999996</c:v>
                </c:pt>
                <c:pt idx="2">
                  <c:v>7.5</c:v>
                </c:pt>
                <c:pt idx="3">
                  <c:v>5.2</c:v>
                </c:pt>
                <c:pt idx="4">
                  <c:v>6</c:v>
                </c:pt>
                <c:pt idx="5">
                  <c:v>2.4</c:v>
                </c:pt>
              </c:numCache>
            </c:numRef>
          </c:val>
          <c:extLst>
            <c:ext xmlns:c16="http://schemas.microsoft.com/office/drawing/2014/chart" uri="{C3380CC4-5D6E-409C-BE32-E72D297353CC}">
              <c16:uniqueId val="{00000001-4A6B-4D3E-9AB1-F042076E0ABE}"/>
            </c:ext>
          </c:extLst>
        </c:ser>
        <c:dLbls>
          <c:showLegendKey val="0"/>
          <c:showVal val="0"/>
          <c:showCatName val="0"/>
          <c:showSerName val="0"/>
          <c:showPercent val="0"/>
          <c:showBubbleSize val="0"/>
        </c:dLbls>
        <c:gapWidth val="30"/>
        <c:overlap val="100"/>
        <c:axId val="164627968"/>
        <c:axId val="164629504"/>
      </c:barChart>
      <c:catAx>
        <c:axId val="164627968"/>
        <c:scaling>
          <c:orientation val="maxMin"/>
        </c:scaling>
        <c:delete val="0"/>
        <c:axPos val="l"/>
        <c:numFmt formatCode="General" sourceLinked="0"/>
        <c:majorTickMark val="out"/>
        <c:minorTickMark val="none"/>
        <c:tickLblPos val="nextTo"/>
        <c:spPr>
          <a:ln>
            <a:noFill/>
          </a:ln>
        </c:spPr>
        <c:txPr>
          <a:bodyPr/>
          <a:lstStyle/>
          <a:p>
            <a:pPr>
              <a:defRPr sz="1200">
                <a:latin typeface="+mn-lt"/>
                <a:cs typeface="Calibri" panose="020F0502020204030204" pitchFamily="34" charset="0"/>
              </a:defRPr>
            </a:pPr>
            <a:endParaRPr lang="en-US"/>
          </a:p>
        </c:txPr>
        <c:crossAx val="164629504"/>
        <c:crosses val="autoZero"/>
        <c:auto val="1"/>
        <c:lblAlgn val="ctr"/>
        <c:lblOffset val="100"/>
        <c:noMultiLvlLbl val="0"/>
      </c:catAx>
      <c:valAx>
        <c:axId val="164629504"/>
        <c:scaling>
          <c:orientation val="minMax"/>
        </c:scaling>
        <c:delete val="1"/>
        <c:axPos val="t"/>
        <c:numFmt formatCode="0%" sourceLinked="1"/>
        <c:majorTickMark val="out"/>
        <c:minorTickMark val="none"/>
        <c:tickLblPos val="nextTo"/>
        <c:crossAx val="164627968"/>
        <c:crosses val="autoZero"/>
        <c:crossBetween val="between"/>
      </c:valAx>
    </c:plotArea>
    <c:legend>
      <c:legendPos val="t"/>
      <c:layout>
        <c:manualLayout>
          <c:xMode val="edge"/>
          <c:yMode val="edge"/>
          <c:x val="0.32504206168066963"/>
          <c:y val="3.0161676680481864E-2"/>
          <c:w val="0.66189020607095517"/>
          <c:h val="0.1161236426874410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200" b="1" dirty="0">
                <a:solidFill>
                  <a:schemeClr val="tx1"/>
                </a:solidFill>
              </a:rPr>
              <a:t>Postupci</a:t>
            </a:r>
            <a:r>
              <a:rPr lang="sr-Latn-RS" sz="1200" b="1" baseline="0" dirty="0">
                <a:solidFill>
                  <a:schemeClr val="tx1"/>
                </a:solidFill>
              </a:rPr>
              <a:t> u kojima je korišćen neki drugi kriterijum</a:t>
            </a:r>
            <a:endParaRPr lang="en-US" sz="1200" b="1" dirty="0">
              <a:solidFill>
                <a:schemeClr val="tx1"/>
              </a:solidFill>
            </a:endParaRPr>
          </a:p>
        </c:rich>
      </c:tx>
      <c:layout>
        <c:manualLayout>
          <c:xMode val="edge"/>
          <c:yMode val="edge"/>
          <c:x val="0.18102564102564103"/>
          <c:y val="4.58015267175572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315832479753724"/>
          <c:y val="0.27480916030534353"/>
          <c:w val="0.43184153543307086"/>
          <c:h val="0.70992366412213737"/>
        </c:manualLayout>
      </c:layout>
      <c:barChart>
        <c:barDir val="bar"/>
        <c:grouping val="clustered"/>
        <c:varyColors val="0"/>
        <c:ser>
          <c:idx val="0"/>
          <c:order val="0"/>
          <c:tx>
            <c:strRef>
              <c:f>Sheet1!$B$1</c:f>
              <c:strCache>
                <c:ptCount val="1"/>
                <c:pt idx="0">
                  <c:v>Series 1</c:v>
                </c:pt>
              </c:strCache>
            </c:strRef>
          </c:tx>
          <c:spPr>
            <a:solidFill>
              <a:srgbClr val="9F1535"/>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3-2E40-4C00-99AE-D8645AE1043F}"/>
              </c:ext>
            </c:extLst>
          </c:dPt>
          <c:dPt>
            <c:idx val="4"/>
            <c:invertIfNegative val="0"/>
            <c:bubble3D val="0"/>
            <c:spPr>
              <a:solidFill>
                <a:schemeClr val="tx2"/>
              </a:solidFill>
              <a:ln>
                <a:noFill/>
              </a:ln>
              <a:effectLst/>
            </c:spPr>
            <c:extLst>
              <c:ext xmlns:c16="http://schemas.microsoft.com/office/drawing/2014/chart" uri="{C3380CC4-5D6E-409C-BE32-E72D297353CC}">
                <c16:uniqueId val="{00000004-2E40-4C00-99AE-D8645AE1043F}"/>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40-4C00-99AE-D8645AE1043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40-4C00-99AE-D8645AE1043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40-4C00-99AE-D8645AE1043F}"/>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40-4C00-99AE-D8645AE1043F}"/>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40-4C00-99AE-D8645AE1043F}"/>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c:v>
                </c:pt>
                <c:pt idx="1">
                  <c:v>Od 1 do 5</c:v>
                </c:pt>
                <c:pt idx="2">
                  <c:v>Preko 5</c:v>
                </c:pt>
                <c:pt idx="3">
                  <c:v>Odbija da odgovori / Ne znam</c:v>
                </c:pt>
              </c:strCache>
            </c:strRef>
          </c:cat>
          <c:val>
            <c:numRef>
              <c:f>Sheet1!$B$2:$B$5</c:f>
              <c:numCache>
                <c:formatCode>General</c:formatCode>
                <c:ptCount val="4"/>
                <c:pt idx="0">
                  <c:v>52.1</c:v>
                </c:pt>
                <c:pt idx="1">
                  <c:v>13.3</c:v>
                </c:pt>
                <c:pt idx="2">
                  <c:v>22.8</c:v>
                </c:pt>
                <c:pt idx="3">
                  <c:v>11.9</c:v>
                </c:pt>
              </c:numCache>
            </c:numRef>
          </c:val>
          <c:extLst>
            <c:ext xmlns:c16="http://schemas.microsoft.com/office/drawing/2014/chart" uri="{C3380CC4-5D6E-409C-BE32-E72D297353CC}">
              <c16:uniqueId val="{00000005-2E40-4C00-99AE-D8645AE1043F}"/>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max val="60"/>
          <c:min val="0"/>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200" b="1" dirty="0">
                <a:solidFill>
                  <a:schemeClr val="tx1"/>
                </a:solidFill>
              </a:rPr>
              <a:t>Razlozi zbog kojih se kriterijum kvaliteta ne</a:t>
            </a:r>
            <a:r>
              <a:rPr lang="sr-Latn-RS" sz="1200" b="1" baseline="0" dirty="0">
                <a:solidFill>
                  <a:schemeClr val="tx1"/>
                </a:solidFill>
              </a:rPr>
              <a:t> koristi češće</a:t>
            </a:r>
            <a:endParaRPr lang="en-US" sz="1200" b="1" dirty="0">
              <a:solidFill>
                <a:schemeClr val="tx1"/>
              </a:solidFill>
            </a:endParaRPr>
          </a:p>
        </c:rich>
      </c:tx>
      <c:layout>
        <c:manualLayout>
          <c:xMode val="edge"/>
          <c:yMode val="edge"/>
          <c:x val="0.15720068645265495"/>
          <c:y val="4.580146231721034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1711959082037826"/>
          <c:y val="0.29770992366412208"/>
          <c:w val="0.30595733225654487"/>
          <c:h val="0.68702290076335881"/>
        </c:manualLayout>
      </c:layout>
      <c:barChart>
        <c:barDir val="bar"/>
        <c:grouping val="clustered"/>
        <c:varyColors val="0"/>
        <c:ser>
          <c:idx val="0"/>
          <c:order val="0"/>
          <c:tx>
            <c:strRef>
              <c:f>Sheet1!$B$1</c:f>
              <c:strCache>
                <c:ptCount val="1"/>
                <c:pt idx="0">
                  <c:v>Series 1</c:v>
                </c:pt>
              </c:strCache>
            </c:strRef>
          </c:tx>
          <c:spPr>
            <a:solidFill>
              <a:srgbClr val="418F47"/>
            </a:solidFill>
            <a:ln>
              <a:noFill/>
            </a:ln>
            <a:effectLst/>
          </c:spPr>
          <c:invertIfNegative val="0"/>
          <c:dPt>
            <c:idx val="4"/>
            <c:invertIfNegative val="0"/>
            <c:bubble3D val="0"/>
            <c:spPr>
              <a:solidFill>
                <a:schemeClr val="tx2"/>
              </a:solidFill>
              <a:ln>
                <a:noFill/>
              </a:ln>
              <a:effectLst/>
            </c:spPr>
            <c:extLst>
              <c:ext xmlns:c16="http://schemas.microsoft.com/office/drawing/2014/chart" uri="{C3380CC4-5D6E-409C-BE32-E72D297353CC}">
                <c16:uniqueId val="{00000001-E838-4372-9A11-3200B6397E34}"/>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6E-4064-9616-94BABCF655E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064-9616-94BABCF655E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6E-4064-9616-94BABCF655E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6E-4064-9616-94BABCF655E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372-9A11-3200B6397E3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 postoje modeli na osnovu kojih je moguće utvrditi kriterijume</c:v>
                </c:pt>
                <c:pt idx="1">
                  <c:v>Rizičnije su nabavke koje se zasnivaju na kvalitetu</c:v>
                </c:pt>
                <c:pt idx="2">
                  <c:v>Službenici nisu dovoljno obučeni da sprovode nabavke na osnovu drugih kriterijuma</c:v>
                </c:pt>
                <c:pt idx="3">
                  <c:v>Drugo</c:v>
                </c:pt>
                <c:pt idx="4">
                  <c:v>Ne znam</c:v>
                </c:pt>
              </c:strCache>
            </c:strRef>
          </c:cat>
          <c:val>
            <c:numRef>
              <c:f>Sheet1!$B$2:$B$6</c:f>
              <c:numCache>
                <c:formatCode>General</c:formatCode>
                <c:ptCount val="5"/>
                <c:pt idx="0">
                  <c:v>42.5</c:v>
                </c:pt>
                <c:pt idx="1">
                  <c:v>41.7</c:v>
                </c:pt>
                <c:pt idx="2">
                  <c:v>35.4</c:v>
                </c:pt>
                <c:pt idx="3">
                  <c:v>13.3</c:v>
                </c:pt>
                <c:pt idx="4">
                  <c:v>6.3</c:v>
                </c:pt>
              </c:numCache>
            </c:numRef>
          </c:val>
          <c:extLst>
            <c:ext xmlns:c16="http://schemas.microsoft.com/office/drawing/2014/chart" uri="{C3380CC4-5D6E-409C-BE32-E72D297353CC}">
              <c16:uniqueId val="{00000000-8D6E-4064-9616-94BABCF655EE}"/>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max val="60"/>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200" b="1" dirty="0">
                <a:solidFill>
                  <a:schemeClr val="tx1"/>
                </a:solidFill>
              </a:rPr>
              <a:t>Posupci javne  nabavke</a:t>
            </a:r>
            <a:r>
              <a:rPr lang="sr-Latn-RS" sz="1200" b="1" baseline="0" dirty="0">
                <a:solidFill>
                  <a:schemeClr val="tx1"/>
                </a:solidFill>
              </a:rPr>
              <a:t> u poslednje tri godine</a:t>
            </a:r>
            <a:endParaRPr lang="en-US" sz="1200" b="1" dirty="0">
              <a:solidFill>
                <a:schemeClr val="tx1"/>
              </a:solidFill>
            </a:endParaRPr>
          </a:p>
        </c:rich>
      </c:tx>
      <c:layout>
        <c:manualLayout>
          <c:xMode val="edge"/>
          <c:yMode val="edge"/>
          <c:x val="0.20239316239316241"/>
          <c:y val="4.58015267175572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330675011777376"/>
          <c:y val="0.27074419051277132"/>
          <c:w val="0.54932483768476303"/>
          <c:h val="0.70992366412213737"/>
        </c:manualLayout>
      </c:layout>
      <c:barChart>
        <c:barDir val="bar"/>
        <c:grouping val="clustered"/>
        <c:varyColors val="0"/>
        <c:ser>
          <c:idx val="0"/>
          <c:order val="0"/>
          <c:tx>
            <c:strRef>
              <c:f>Sheet1!$B$1</c:f>
              <c:strCache>
                <c:ptCount val="1"/>
                <c:pt idx="0">
                  <c:v>Series 1</c:v>
                </c:pt>
              </c:strCache>
            </c:strRef>
          </c:tx>
          <c:spPr>
            <a:solidFill>
              <a:srgbClr val="9F1535"/>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5-9910-4BED-A693-0A42FE25E177}"/>
              </c:ext>
            </c:extLst>
          </c:dPt>
          <c:dPt>
            <c:idx val="4"/>
            <c:invertIfNegative val="0"/>
            <c:bubble3D val="0"/>
            <c:spPr>
              <a:solidFill>
                <a:schemeClr val="tx2"/>
              </a:solidFill>
              <a:ln>
                <a:noFill/>
              </a:ln>
              <a:effectLst/>
            </c:spPr>
            <c:extLst>
              <c:ext xmlns:c16="http://schemas.microsoft.com/office/drawing/2014/chart" uri="{C3380CC4-5D6E-409C-BE32-E72D297353CC}">
                <c16:uniqueId val="{00000001-9910-4BED-A693-0A42FE25E177}"/>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10-4BED-A693-0A42FE25E17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10-4BED-A693-0A42FE25E177}"/>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10-4BED-A693-0A42FE25E177}"/>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10-4BED-A693-0A42FE25E177}"/>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10-4BED-A693-0A42FE25E177}"/>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5</c:v>
                </c:pt>
                <c:pt idx="1">
                  <c:v>Od 6 do 150</c:v>
                </c:pt>
                <c:pt idx="2">
                  <c:v>Preko 150</c:v>
                </c:pt>
                <c:pt idx="3">
                  <c:v>Odbija da odgovori / Ne znam</c:v>
                </c:pt>
              </c:strCache>
            </c:strRef>
          </c:cat>
          <c:val>
            <c:numRef>
              <c:f>Sheet1!$B$2:$B$5</c:f>
              <c:numCache>
                <c:formatCode>General</c:formatCode>
                <c:ptCount val="4"/>
                <c:pt idx="0">
                  <c:v>36.5</c:v>
                </c:pt>
                <c:pt idx="1">
                  <c:v>36.1</c:v>
                </c:pt>
                <c:pt idx="2">
                  <c:v>13.2</c:v>
                </c:pt>
                <c:pt idx="3">
                  <c:v>14.2</c:v>
                </c:pt>
              </c:numCache>
            </c:numRef>
          </c:val>
          <c:extLst>
            <c:ext xmlns:c16="http://schemas.microsoft.com/office/drawing/2014/chart" uri="{C3380CC4-5D6E-409C-BE32-E72D297353CC}">
              <c16:uniqueId val="{00000006-9910-4BED-A693-0A42FE25E177}"/>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max val="60"/>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60742235336654E-3"/>
          <c:y val="0"/>
          <c:w val="0.99108138238573018"/>
          <c:h val="0.41849049586851461"/>
        </c:manualLayout>
      </c:layout>
      <c:barChart>
        <c:barDir val="col"/>
        <c:grouping val="clustered"/>
        <c:varyColors val="0"/>
        <c:ser>
          <c:idx val="0"/>
          <c:order val="0"/>
          <c:tx>
            <c:strRef>
              <c:f>Sheet1!$A$2</c:f>
              <c:strCache>
                <c:ptCount val="1"/>
                <c:pt idx="0">
                  <c:v>Naručioci</c:v>
                </c:pt>
              </c:strCache>
            </c:strRef>
          </c:tx>
          <c:spPr>
            <a:solidFill>
              <a:srgbClr val="001C54"/>
            </a:solidFill>
            <a:ln w="9525">
              <a:solidFill>
                <a:schemeClr val="bg1"/>
              </a:solidFill>
              <a:prstDash val="solid"/>
            </a:ln>
          </c:spPr>
          <c:invertIfNegative val="0"/>
          <c:dLbls>
            <c:numFmt formatCode="0" sourceLinked="0"/>
            <c:spPr>
              <a:noFill/>
              <a:ln w="25335">
                <a:noFill/>
              </a:ln>
            </c:spPr>
            <c:txPr>
              <a:bodyPr wrap="square" lIns="38100" tIns="19050" rIns="38100" bIns="19050" anchor="ctr">
                <a:spAutoFit/>
              </a:bodyPr>
              <a:lstStyle/>
              <a:p>
                <a:pPr>
                  <a:defRPr sz="1400" b="1" i="0" u="none" strike="noStrike" baseline="0">
                    <a:solidFill>
                      <a:schemeClr val="tx1"/>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Beograd</c:v>
                </c:pt>
                <c:pt idx="1">
                  <c:v>Vojvodina</c:v>
                </c:pt>
                <c:pt idx="2">
                  <c:v>Šumadija i Zapadna Srbija</c:v>
                </c:pt>
                <c:pt idx="3">
                  <c:v>Južna i Istočna Srbija</c:v>
                </c:pt>
                <c:pt idx="4">
                  <c:v>Do 50</c:v>
                </c:pt>
                <c:pt idx="5">
                  <c:v>Od 51 do 200</c:v>
                </c:pt>
                <c:pt idx="6">
                  <c:v>Preko 200</c:v>
                </c:pt>
                <c:pt idx="7">
                  <c:v>Odbija da odgovori</c:v>
                </c:pt>
                <c:pt idx="8">
                  <c:v>Javno preduzeće</c:v>
                </c:pt>
                <c:pt idx="9">
                  <c:v>Ministarstvo / posebna organizacija</c:v>
                </c:pt>
                <c:pt idx="10">
                  <c:v>Lokalna samouprava</c:v>
                </c:pt>
                <c:pt idx="11">
                  <c:v>Pravosudni organi/Obrazovne ustanove/Zdravstvene ustanove</c:v>
                </c:pt>
                <c:pt idx="12">
                  <c:v>Samostalni i nezavisni državni organi</c:v>
                </c:pt>
              </c:strCache>
            </c:strRef>
          </c:cat>
          <c:val>
            <c:numRef>
              <c:f>Sheet1!$B$2:$N$2</c:f>
              <c:numCache>
                <c:formatCode>General</c:formatCode>
                <c:ptCount val="13"/>
                <c:pt idx="0">
                  <c:v>35.5</c:v>
                </c:pt>
                <c:pt idx="1">
                  <c:v>18.100000000000001</c:v>
                </c:pt>
                <c:pt idx="2">
                  <c:v>30.3</c:v>
                </c:pt>
                <c:pt idx="3">
                  <c:v>16.100000000000001</c:v>
                </c:pt>
                <c:pt idx="4">
                  <c:v>25.8</c:v>
                </c:pt>
                <c:pt idx="5">
                  <c:v>42.6</c:v>
                </c:pt>
                <c:pt idx="6">
                  <c:v>20.6</c:v>
                </c:pt>
                <c:pt idx="7">
                  <c:v>11</c:v>
                </c:pt>
                <c:pt idx="8">
                  <c:v>26.5</c:v>
                </c:pt>
                <c:pt idx="9">
                  <c:v>18.8</c:v>
                </c:pt>
                <c:pt idx="10">
                  <c:v>21.3</c:v>
                </c:pt>
                <c:pt idx="11">
                  <c:v>31.7</c:v>
                </c:pt>
                <c:pt idx="12">
                  <c:v>1.9</c:v>
                </c:pt>
              </c:numCache>
            </c:numRef>
          </c:val>
          <c:extLst>
            <c:ext xmlns:c16="http://schemas.microsoft.com/office/drawing/2014/chart" uri="{C3380CC4-5D6E-409C-BE32-E72D297353CC}">
              <c16:uniqueId val="{00000000-F3FE-4A3F-8BD1-CFCAA715DB50}"/>
            </c:ext>
          </c:extLst>
        </c:ser>
        <c:dLbls>
          <c:showLegendKey val="0"/>
          <c:showVal val="1"/>
          <c:showCatName val="0"/>
          <c:showSerName val="0"/>
          <c:showPercent val="0"/>
          <c:showBubbleSize val="0"/>
        </c:dLbls>
        <c:gapWidth val="20"/>
        <c:axId val="21819776"/>
        <c:axId val="21821312"/>
      </c:barChart>
      <c:catAx>
        <c:axId val="21819776"/>
        <c:scaling>
          <c:orientation val="minMax"/>
        </c:scaling>
        <c:delete val="0"/>
        <c:axPos val="b"/>
        <c:numFmt formatCode="General" sourceLinked="1"/>
        <c:majorTickMark val="out"/>
        <c:minorTickMark val="none"/>
        <c:tickLblPos val="nextTo"/>
        <c:spPr>
          <a:ln w="6334">
            <a:noFill/>
          </a:ln>
        </c:spPr>
        <c:txPr>
          <a:bodyPr rot="-5400000" vert="horz"/>
          <a:lstStyle/>
          <a:p>
            <a:pPr>
              <a:defRPr sz="1100" b="0" i="0" u="none" strike="noStrike" baseline="0">
                <a:solidFill>
                  <a:srgbClr val="000000"/>
                </a:solidFill>
                <a:latin typeface="Calibri"/>
                <a:ea typeface="Calibri"/>
                <a:cs typeface="Calibri"/>
              </a:defRPr>
            </a:pPr>
            <a:endParaRPr lang="en-US"/>
          </a:p>
        </c:txPr>
        <c:crossAx val="21821312"/>
        <c:crosses val="autoZero"/>
        <c:auto val="1"/>
        <c:lblAlgn val="ctr"/>
        <c:lblOffset val="100"/>
        <c:tickLblSkip val="1"/>
        <c:tickMarkSkip val="1"/>
        <c:noMultiLvlLbl val="0"/>
      </c:catAx>
      <c:valAx>
        <c:axId val="21821312"/>
        <c:scaling>
          <c:orientation val="minMax"/>
          <c:max val="105"/>
          <c:min val="0"/>
        </c:scaling>
        <c:delete val="1"/>
        <c:axPos val="l"/>
        <c:numFmt formatCode="General" sourceLinked="1"/>
        <c:majorTickMark val="out"/>
        <c:minorTickMark val="none"/>
        <c:tickLblPos val="nextTo"/>
        <c:crossAx val="21819776"/>
        <c:crosses val="autoZero"/>
        <c:crossBetween val="between"/>
      </c:valAx>
      <c:spPr>
        <a:noFill/>
        <a:ln w="25335">
          <a:noFill/>
        </a:ln>
      </c:spPr>
    </c:plotArea>
    <c:plotVisOnly val="1"/>
    <c:dispBlanksAs val="gap"/>
    <c:showDLblsOverMax val="0"/>
  </c:chart>
  <c:spPr>
    <a:noFill/>
    <a:ln>
      <a:noFill/>
    </a:ln>
  </c:spPr>
  <c:txPr>
    <a:bodyPr/>
    <a:lstStyle/>
    <a:p>
      <a:pPr>
        <a:defRPr sz="798" b="0"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577183148716571"/>
          <c:y val="1.2166294220950431E-3"/>
          <c:w val="0.49455514035321857"/>
          <c:h val="0.99878350401720928"/>
        </c:manualLayout>
      </c:layout>
      <c:barChart>
        <c:barDir val="bar"/>
        <c:grouping val="clustered"/>
        <c:varyColors val="0"/>
        <c:ser>
          <c:idx val="0"/>
          <c:order val="0"/>
          <c:tx>
            <c:strRef>
              <c:f>Sheet1!$B$1</c:f>
              <c:strCache>
                <c:ptCount val="1"/>
                <c:pt idx="0">
                  <c:v>Column2</c:v>
                </c:pt>
              </c:strCache>
            </c:strRef>
          </c:tx>
          <c:spPr>
            <a:solidFill>
              <a:srgbClr val="001C54"/>
            </a:solidFill>
            <a:ln>
              <a:solidFill>
                <a:schemeClr val="bg1"/>
              </a:solidFill>
            </a:ln>
            <a:effectLst/>
          </c:spPr>
          <c:invertIfNegative val="0"/>
          <c:dPt>
            <c:idx val="0"/>
            <c:invertIfNegative val="0"/>
            <c:bubble3D val="0"/>
            <c:extLst>
              <c:ext xmlns:c16="http://schemas.microsoft.com/office/drawing/2014/chart" uri="{C3380CC4-5D6E-409C-BE32-E72D297353CC}">
                <c16:uniqueId val="{00000000-DDE8-4751-A776-69983977716F}"/>
              </c:ext>
            </c:extLst>
          </c:dPt>
          <c:dPt>
            <c:idx val="1"/>
            <c:invertIfNegative val="0"/>
            <c:bubble3D val="0"/>
            <c:extLst>
              <c:ext xmlns:c16="http://schemas.microsoft.com/office/drawing/2014/chart" uri="{C3380CC4-5D6E-409C-BE32-E72D297353CC}">
                <c16:uniqueId val="{00000001-DDE8-4751-A776-69983977716F}"/>
              </c:ext>
            </c:extLst>
          </c:dPt>
          <c:dPt>
            <c:idx val="2"/>
            <c:invertIfNegative val="0"/>
            <c:bubble3D val="0"/>
            <c:extLst>
              <c:ext xmlns:c16="http://schemas.microsoft.com/office/drawing/2014/chart" uri="{C3380CC4-5D6E-409C-BE32-E72D297353CC}">
                <c16:uniqueId val="{00000002-DDE8-4751-A776-69983977716F}"/>
              </c:ext>
            </c:extLst>
          </c:dPt>
          <c:dPt>
            <c:idx val="3"/>
            <c:invertIfNegative val="0"/>
            <c:bubble3D val="0"/>
            <c:extLst>
              <c:ext xmlns:c16="http://schemas.microsoft.com/office/drawing/2014/chart" uri="{C3380CC4-5D6E-409C-BE32-E72D297353CC}">
                <c16:uniqueId val="{00000003-DDE8-4751-A776-69983977716F}"/>
              </c:ext>
            </c:extLst>
          </c:dPt>
          <c:dPt>
            <c:idx val="4"/>
            <c:invertIfNegative val="0"/>
            <c:bubble3D val="0"/>
            <c:extLst>
              <c:ext xmlns:c16="http://schemas.microsoft.com/office/drawing/2014/chart" uri="{C3380CC4-5D6E-409C-BE32-E72D297353CC}">
                <c16:uniqueId val="{00000004-DDE8-4751-A776-69983977716F}"/>
              </c:ext>
            </c:extLst>
          </c:dPt>
          <c:dPt>
            <c:idx val="5"/>
            <c:invertIfNegative val="0"/>
            <c:bubble3D val="0"/>
            <c:spPr>
              <a:solidFill>
                <a:srgbClr val="007681"/>
              </a:solidFill>
              <a:ln>
                <a:solidFill>
                  <a:schemeClr val="bg1"/>
                </a:solidFill>
              </a:ln>
              <a:effectLst/>
            </c:spPr>
            <c:extLst>
              <c:ext xmlns:c16="http://schemas.microsoft.com/office/drawing/2014/chart" uri="{C3380CC4-5D6E-409C-BE32-E72D297353CC}">
                <c16:uniqueId val="{00000005-DDE8-4751-A776-69983977716F}"/>
              </c:ext>
            </c:extLst>
          </c:dPt>
          <c:dPt>
            <c:idx val="6"/>
            <c:invertIfNegative val="0"/>
            <c:bubble3D val="0"/>
            <c:spPr>
              <a:solidFill>
                <a:schemeClr val="tx2"/>
              </a:solidFill>
              <a:ln>
                <a:solidFill>
                  <a:schemeClr val="bg1"/>
                </a:solidFill>
              </a:ln>
              <a:effectLst/>
            </c:spPr>
            <c:extLst>
              <c:ext xmlns:c16="http://schemas.microsoft.com/office/drawing/2014/chart" uri="{C3380CC4-5D6E-409C-BE32-E72D297353CC}">
                <c16:uniqueId val="{00000006-DDE8-4751-A776-69983977716F}"/>
              </c:ext>
            </c:extLst>
          </c:dPt>
          <c:dPt>
            <c:idx val="7"/>
            <c:invertIfNegative val="0"/>
            <c:bubble3D val="0"/>
            <c:extLst>
              <c:ext xmlns:c16="http://schemas.microsoft.com/office/drawing/2014/chart" uri="{C3380CC4-5D6E-409C-BE32-E72D297353CC}">
                <c16:uniqueId val="{00000008-DDE8-4751-A776-69983977716F}"/>
              </c:ext>
            </c:extLst>
          </c:dPt>
          <c:dPt>
            <c:idx val="8"/>
            <c:invertIfNegative val="0"/>
            <c:bubble3D val="0"/>
            <c:extLst>
              <c:ext xmlns:c16="http://schemas.microsoft.com/office/drawing/2014/chart" uri="{C3380CC4-5D6E-409C-BE32-E72D297353CC}">
                <c16:uniqueId val="{00000009-DDE8-4751-A776-69983977716F}"/>
              </c:ext>
            </c:extLst>
          </c:dPt>
          <c:dLbls>
            <c:dLbl>
              <c:idx val="1"/>
              <c:layout>
                <c:manualLayout>
                  <c:x val="-1.4619879674936867E-2"/>
                  <c:y val="2.02020121681332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E8-4751-A776-69983977716F}"/>
                </c:ext>
              </c:extLst>
            </c:dLbl>
            <c:numFmt formatCode="#&quot;%&quot;" sourceLinked="0"/>
            <c:spPr>
              <a:noFill/>
              <a:ln>
                <a:noFill/>
              </a:ln>
              <a:effectLst/>
            </c:spPr>
            <c:txPr>
              <a:bodyPr/>
              <a:lstStyle/>
              <a:p>
                <a:pPr>
                  <a:defRPr sz="12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Povećanje broja zaposlenih u firmi ili povećanje tehničkih kapaciteta</c:v>
                </c:pt>
                <c:pt idx="1">
                  <c:v>Transparentiji i fer uslovi učešća u postupku javne nabavke objavljeni od strane naručilaca </c:v>
                </c:pt>
                <c:pt idx="2">
                  <c:v>Češća primena drugih kriterijuma, osim cene pri dodeli ugovora </c:v>
                </c:pt>
                <c:pt idx="3">
                  <c:v>Posedovanje znanja, veština i opreme za učestovanje preko novog E – Portala</c:v>
                </c:pt>
                <c:pt idx="4">
                  <c:v>Dostupnost obuka o sprovođenju i učestvovanju u postupcima javnih nabavki I pripremi ponude</c:v>
                </c:pt>
                <c:pt idx="5">
                  <c:v>Drugo</c:v>
                </c:pt>
                <c:pt idx="6">
                  <c:v>Ne znam</c:v>
                </c:pt>
              </c:strCache>
            </c:strRef>
          </c:cat>
          <c:val>
            <c:numRef>
              <c:f>Sheet1!$B$2:$B$8</c:f>
              <c:numCache>
                <c:formatCode>General</c:formatCode>
                <c:ptCount val="7"/>
                <c:pt idx="0">
                  <c:v>41.7</c:v>
                </c:pt>
                <c:pt idx="1">
                  <c:v>40.5</c:v>
                </c:pt>
                <c:pt idx="2">
                  <c:v>29.8</c:v>
                </c:pt>
                <c:pt idx="3">
                  <c:v>15.3</c:v>
                </c:pt>
                <c:pt idx="4">
                  <c:v>10.5</c:v>
                </c:pt>
                <c:pt idx="5">
                  <c:v>15</c:v>
                </c:pt>
                <c:pt idx="6">
                  <c:v>11.1</c:v>
                </c:pt>
              </c:numCache>
            </c:numRef>
          </c:val>
          <c:extLst>
            <c:ext xmlns:c16="http://schemas.microsoft.com/office/drawing/2014/chart" uri="{C3380CC4-5D6E-409C-BE32-E72D297353CC}">
              <c16:uniqueId val="{0000000A-DDE8-4751-A776-69983977716F}"/>
            </c:ext>
          </c:extLst>
        </c:ser>
        <c:dLbls>
          <c:showLegendKey val="0"/>
          <c:showVal val="0"/>
          <c:showCatName val="0"/>
          <c:showSerName val="0"/>
          <c:showPercent val="0"/>
          <c:showBubbleSize val="0"/>
        </c:dLbls>
        <c:gapWidth val="20"/>
        <c:axId val="118611328"/>
        <c:axId val="118668672"/>
      </c:barChart>
      <c:catAx>
        <c:axId val="118611328"/>
        <c:scaling>
          <c:orientation val="maxMin"/>
        </c:scaling>
        <c:delete val="0"/>
        <c:axPos val="l"/>
        <c:numFmt formatCode="General" sourceLinked="0"/>
        <c:majorTickMark val="out"/>
        <c:minorTickMark val="none"/>
        <c:tickLblPos val="nextTo"/>
        <c:spPr>
          <a:ln>
            <a:noFill/>
          </a:ln>
        </c:spPr>
        <c:txPr>
          <a:bodyPr/>
          <a:lstStyle/>
          <a:p>
            <a:pPr>
              <a:defRPr sz="800" cap="none" baseline="0">
                <a:latin typeface="+mn-lt"/>
                <a:cs typeface="Calibri" panose="020F0502020204030204" pitchFamily="34" charset="0"/>
              </a:defRPr>
            </a:pPr>
            <a:endParaRPr lang="en-US"/>
          </a:p>
        </c:txPr>
        <c:crossAx val="118668672"/>
        <c:crosses val="autoZero"/>
        <c:auto val="1"/>
        <c:lblAlgn val="ctr"/>
        <c:lblOffset val="100"/>
        <c:noMultiLvlLbl val="0"/>
      </c:catAx>
      <c:valAx>
        <c:axId val="118668672"/>
        <c:scaling>
          <c:orientation val="minMax"/>
        </c:scaling>
        <c:delete val="1"/>
        <c:axPos val="b"/>
        <c:numFmt formatCode="General" sourceLinked="1"/>
        <c:majorTickMark val="out"/>
        <c:minorTickMark val="none"/>
        <c:tickLblPos val="nextTo"/>
        <c:crossAx val="118611328"/>
        <c:crosses val="max"/>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8855131389246"/>
          <c:y val="1.2166294220950431E-3"/>
          <c:w val="0.49137853630341333"/>
          <c:h val="0.99878350401720928"/>
        </c:manualLayout>
      </c:layout>
      <c:barChart>
        <c:barDir val="bar"/>
        <c:grouping val="clustered"/>
        <c:varyColors val="0"/>
        <c:ser>
          <c:idx val="0"/>
          <c:order val="0"/>
          <c:tx>
            <c:strRef>
              <c:f>Sheet1!$B$1</c:f>
              <c:strCache>
                <c:ptCount val="1"/>
                <c:pt idx="0">
                  <c:v>Column2</c:v>
                </c:pt>
              </c:strCache>
            </c:strRef>
          </c:tx>
          <c:spPr>
            <a:solidFill>
              <a:srgbClr val="001C54"/>
            </a:solidFill>
            <a:ln>
              <a:solidFill>
                <a:schemeClr val="bg1"/>
              </a:solidFill>
            </a:ln>
            <a:effectLst/>
          </c:spPr>
          <c:invertIfNegative val="0"/>
          <c:dPt>
            <c:idx val="0"/>
            <c:invertIfNegative val="0"/>
            <c:bubble3D val="0"/>
            <c:extLst>
              <c:ext xmlns:c16="http://schemas.microsoft.com/office/drawing/2014/chart" uri="{C3380CC4-5D6E-409C-BE32-E72D297353CC}">
                <c16:uniqueId val="{00000000-CD1F-4271-90C2-55B93AE261D7}"/>
              </c:ext>
            </c:extLst>
          </c:dPt>
          <c:dPt>
            <c:idx val="1"/>
            <c:invertIfNegative val="0"/>
            <c:bubble3D val="0"/>
            <c:extLst>
              <c:ext xmlns:c16="http://schemas.microsoft.com/office/drawing/2014/chart" uri="{C3380CC4-5D6E-409C-BE32-E72D297353CC}">
                <c16:uniqueId val="{00000001-CD1F-4271-90C2-55B93AE261D7}"/>
              </c:ext>
            </c:extLst>
          </c:dPt>
          <c:dPt>
            <c:idx val="2"/>
            <c:invertIfNegative val="0"/>
            <c:bubble3D val="0"/>
            <c:extLst>
              <c:ext xmlns:c16="http://schemas.microsoft.com/office/drawing/2014/chart" uri="{C3380CC4-5D6E-409C-BE32-E72D297353CC}">
                <c16:uniqueId val="{00000003-CD1F-4271-90C2-55B93AE261D7}"/>
              </c:ext>
            </c:extLst>
          </c:dPt>
          <c:dPt>
            <c:idx val="3"/>
            <c:invertIfNegative val="0"/>
            <c:bubble3D val="0"/>
            <c:extLst>
              <c:ext xmlns:c16="http://schemas.microsoft.com/office/drawing/2014/chart" uri="{C3380CC4-5D6E-409C-BE32-E72D297353CC}">
                <c16:uniqueId val="{00000005-CD1F-4271-90C2-55B93AE261D7}"/>
              </c:ext>
            </c:extLst>
          </c:dPt>
          <c:dPt>
            <c:idx val="4"/>
            <c:invertIfNegative val="0"/>
            <c:bubble3D val="0"/>
            <c:extLst>
              <c:ext xmlns:c16="http://schemas.microsoft.com/office/drawing/2014/chart" uri="{C3380CC4-5D6E-409C-BE32-E72D297353CC}">
                <c16:uniqueId val="{00000007-CD1F-4271-90C2-55B93AE261D7}"/>
              </c:ext>
            </c:extLst>
          </c:dPt>
          <c:dPt>
            <c:idx val="5"/>
            <c:invertIfNegative val="0"/>
            <c:bubble3D val="0"/>
            <c:spPr>
              <a:solidFill>
                <a:srgbClr val="007681"/>
              </a:solidFill>
              <a:ln>
                <a:solidFill>
                  <a:schemeClr val="bg1"/>
                </a:solidFill>
              </a:ln>
              <a:effectLst/>
            </c:spPr>
            <c:extLst>
              <c:ext xmlns:c16="http://schemas.microsoft.com/office/drawing/2014/chart" uri="{C3380CC4-5D6E-409C-BE32-E72D297353CC}">
                <c16:uniqueId val="{00000009-CD1F-4271-90C2-55B93AE261D7}"/>
              </c:ext>
            </c:extLst>
          </c:dPt>
          <c:dPt>
            <c:idx val="6"/>
            <c:invertIfNegative val="0"/>
            <c:bubble3D val="0"/>
            <c:spPr>
              <a:solidFill>
                <a:schemeClr val="tx2"/>
              </a:solidFill>
              <a:ln>
                <a:solidFill>
                  <a:schemeClr val="bg1"/>
                </a:solidFill>
              </a:ln>
              <a:effectLst/>
            </c:spPr>
            <c:extLst>
              <c:ext xmlns:c16="http://schemas.microsoft.com/office/drawing/2014/chart" uri="{C3380CC4-5D6E-409C-BE32-E72D297353CC}">
                <c16:uniqueId val="{0000000B-CD1F-4271-90C2-55B93AE261D7}"/>
              </c:ext>
            </c:extLst>
          </c:dPt>
          <c:dPt>
            <c:idx val="7"/>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D-CD1F-4271-90C2-55B93AE261D7}"/>
              </c:ext>
            </c:extLst>
          </c:dPt>
          <c:dPt>
            <c:idx val="8"/>
            <c:invertIfNegative val="0"/>
            <c:bubble3D val="0"/>
            <c:extLst>
              <c:ext xmlns:c16="http://schemas.microsoft.com/office/drawing/2014/chart" uri="{C3380CC4-5D6E-409C-BE32-E72D297353CC}">
                <c16:uniqueId val="{0000000F-CD1F-4271-90C2-55B93AE261D7}"/>
              </c:ext>
            </c:extLst>
          </c:dPt>
          <c:dLbls>
            <c:numFmt formatCode="#&quot;%&quot;" sourceLinked="0"/>
            <c:spPr>
              <a:noFill/>
              <a:ln>
                <a:noFill/>
              </a:ln>
              <a:effectLst/>
            </c:spPr>
            <c:txPr>
              <a:bodyPr/>
              <a:lstStyle/>
              <a:p>
                <a:pPr>
                  <a:defRPr sz="12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 ispunjavamo uslove za učešće (nemamo finansijske i tehničke kapacitete)</c:v>
                </c:pt>
                <c:pt idx="1">
                  <c:v>Ne verujemo da će postupak javne nabavke biti fer i transparentan</c:v>
                </c:pt>
                <c:pt idx="2">
                  <c:v>Ne možemo da nađemo partnera da zajedno učestvujemo u postupku</c:v>
                </c:pt>
                <c:pt idx="3">
                  <c:v>Nismo upoznati sa postupkom preko novog E - Portala</c:v>
                </c:pt>
                <c:pt idx="4">
                  <c:v>Nemamo dovoljno znanja da pripremimo ponudu</c:v>
                </c:pt>
                <c:pt idx="5">
                  <c:v>Drugo</c:v>
                </c:pt>
                <c:pt idx="6">
                  <c:v>Ne znam</c:v>
                </c:pt>
              </c:strCache>
            </c:strRef>
          </c:cat>
          <c:val>
            <c:numRef>
              <c:f>Sheet1!$B$2:$B$8</c:f>
              <c:numCache>
                <c:formatCode>General</c:formatCode>
                <c:ptCount val="7"/>
                <c:pt idx="0">
                  <c:v>43.4</c:v>
                </c:pt>
                <c:pt idx="1">
                  <c:v>26.9</c:v>
                </c:pt>
                <c:pt idx="2">
                  <c:v>10.199999999999999</c:v>
                </c:pt>
                <c:pt idx="3">
                  <c:v>9.6999999999999993</c:v>
                </c:pt>
                <c:pt idx="4">
                  <c:v>8</c:v>
                </c:pt>
                <c:pt idx="5">
                  <c:v>22.8</c:v>
                </c:pt>
                <c:pt idx="6">
                  <c:v>3.1</c:v>
                </c:pt>
              </c:numCache>
            </c:numRef>
          </c:val>
          <c:extLst>
            <c:ext xmlns:c16="http://schemas.microsoft.com/office/drawing/2014/chart" uri="{C3380CC4-5D6E-409C-BE32-E72D297353CC}">
              <c16:uniqueId val="{00000010-CD1F-4271-90C2-55B93AE261D7}"/>
            </c:ext>
          </c:extLst>
        </c:ser>
        <c:dLbls>
          <c:showLegendKey val="0"/>
          <c:showVal val="0"/>
          <c:showCatName val="0"/>
          <c:showSerName val="0"/>
          <c:showPercent val="0"/>
          <c:showBubbleSize val="0"/>
        </c:dLbls>
        <c:gapWidth val="20"/>
        <c:axId val="118611328"/>
        <c:axId val="118668672"/>
      </c:barChart>
      <c:catAx>
        <c:axId val="118611328"/>
        <c:scaling>
          <c:orientation val="maxMin"/>
        </c:scaling>
        <c:delete val="0"/>
        <c:axPos val="l"/>
        <c:numFmt formatCode="General" sourceLinked="0"/>
        <c:majorTickMark val="out"/>
        <c:minorTickMark val="none"/>
        <c:tickLblPos val="nextTo"/>
        <c:spPr>
          <a:ln>
            <a:noFill/>
          </a:ln>
        </c:spPr>
        <c:txPr>
          <a:bodyPr/>
          <a:lstStyle/>
          <a:p>
            <a:pPr>
              <a:defRPr sz="800" cap="none" baseline="0">
                <a:latin typeface="+mj-lt"/>
              </a:defRPr>
            </a:pPr>
            <a:endParaRPr lang="en-US"/>
          </a:p>
        </c:txPr>
        <c:crossAx val="118668672"/>
        <c:crosses val="autoZero"/>
        <c:auto val="1"/>
        <c:lblAlgn val="ctr"/>
        <c:lblOffset val="100"/>
        <c:noMultiLvlLbl val="0"/>
      </c:catAx>
      <c:valAx>
        <c:axId val="118668672"/>
        <c:scaling>
          <c:orientation val="minMax"/>
        </c:scaling>
        <c:delete val="1"/>
        <c:axPos val="b"/>
        <c:numFmt formatCode="General" sourceLinked="1"/>
        <c:majorTickMark val="out"/>
        <c:minorTickMark val="none"/>
        <c:tickLblPos val="nextTo"/>
        <c:crossAx val="118611328"/>
        <c:crosses val="max"/>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231072077528771"/>
          <c:w val="0.73276001989580875"/>
          <c:h val="0.84768927922471227"/>
        </c:manualLayout>
      </c:layout>
      <c:doughnutChart>
        <c:varyColors val="1"/>
        <c:ser>
          <c:idx val="0"/>
          <c:order val="0"/>
          <c:tx>
            <c:strRef>
              <c:f>Sheet1!$B$1</c:f>
              <c:strCache>
                <c:ptCount val="1"/>
                <c:pt idx="0">
                  <c:v>Sales</c:v>
                </c:pt>
              </c:strCache>
            </c:strRef>
          </c:tx>
          <c:dPt>
            <c:idx val="0"/>
            <c:bubble3D val="0"/>
            <c:spPr>
              <a:solidFill>
                <a:srgbClr val="001C54"/>
              </a:solidFill>
              <a:ln w="19050">
                <a:solidFill>
                  <a:schemeClr val="lt1"/>
                </a:solidFill>
              </a:ln>
              <a:effectLst/>
            </c:spPr>
            <c:extLst>
              <c:ext xmlns:c16="http://schemas.microsoft.com/office/drawing/2014/chart" uri="{C3380CC4-5D6E-409C-BE32-E72D297353CC}">
                <c16:uniqueId val="{00000001-5AD1-4B77-A352-89AE5E7A4B5A}"/>
              </c:ext>
            </c:extLst>
          </c:dPt>
          <c:dPt>
            <c:idx val="1"/>
            <c:bubble3D val="0"/>
            <c:spPr>
              <a:solidFill>
                <a:srgbClr val="007681"/>
              </a:solidFill>
              <a:ln w="19050">
                <a:solidFill>
                  <a:schemeClr val="lt1"/>
                </a:solidFill>
              </a:ln>
              <a:effectLst/>
            </c:spPr>
            <c:extLst>
              <c:ext xmlns:c16="http://schemas.microsoft.com/office/drawing/2014/chart" uri="{C3380CC4-5D6E-409C-BE32-E72D297353CC}">
                <c16:uniqueId val="{00000003-5AD1-4B77-A352-89AE5E7A4B5A}"/>
              </c:ext>
            </c:extLst>
          </c:dPt>
          <c:dPt>
            <c:idx val="2"/>
            <c:bubble3D val="0"/>
            <c:spPr>
              <a:solidFill>
                <a:srgbClr val="DA9E11"/>
              </a:solidFill>
              <a:ln w="19050">
                <a:solidFill>
                  <a:schemeClr val="lt1"/>
                </a:solidFill>
              </a:ln>
              <a:effectLst/>
            </c:spPr>
            <c:extLst>
              <c:ext xmlns:c16="http://schemas.microsoft.com/office/drawing/2014/chart" uri="{C3380CC4-5D6E-409C-BE32-E72D297353CC}">
                <c16:uniqueId val="{00000000-3F38-49A9-B68F-D075D0B16624}"/>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0-D886-465E-B965-2AA3E0B09A8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Vrednost nabavke</c:v>
                </c:pt>
                <c:pt idx="1">
                  <c:v>Uslovi učestvovanja</c:v>
                </c:pt>
                <c:pt idx="2">
                  <c:v>Drugo</c:v>
                </c:pt>
                <c:pt idx="3">
                  <c:v>Ne znam</c:v>
                </c:pt>
              </c:strCache>
            </c:strRef>
          </c:cat>
          <c:val>
            <c:numRef>
              <c:f>Sheet1!$B$2:$B$5</c:f>
              <c:numCache>
                <c:formatCode>General</c:formatCode>
                <c:ptCount val="4"/>
                <c:pt idx="0">
                  <c:v>20.9</c:v>
                </c:pt>
                <c:pt idx="1">
                  <c:v>60.4</c:v>
                </c:pt>
                <c:pt idx="2">
                  <c:v>17.100000000000001</c:v>
                </c:pt>
                <c:pt idx="3">
                  <c:v>1.6</c:v>
                </c:pt>
              </c:numCache>
            </c:numRef>
          </c:val>
          <c:extLst>
            <c:ext xmlns:c16="http://schemas.microsoft.com/office/drawing/2014/chart" uri="{C3380CC4-5D6E-409C-BE32-E72D297353CC}">
              <c16:uniqueId val="{00000004-5AD1-4B77-A352-89AE5E7A4B5A}"/>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63097020767140954"/>
          <c:y val="3.3756667513335017E-2"/>
          <c:w val="0.36902979232859051"/>
          <c:h val="0.963883667767335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sr-Latn-RS" sz="1400" b="1" dirty="0">
                <a:solidFill>
                  <a:schemeClr val="tx1"/>
                </a:solidFill>
              </a:rPr>
              <a:t>Donosioci odluka</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9315832479753724"/>
          <c:y val="0.13740458015267176"/>
          <c:w val="0.45537735414652109"/>
          <c:h val="0.84732824427480913"/>
        </c:manualLayout>
      </c:layout>
      <c:barChart>
        <c:barDir val="bar"/>
        <c:grouping val="clustered"/>
        <c:varyColors val="0"/>
        <c:ser>
          <c:idx val="0"/>
          <c:order val="0"/>
          <c:tx>
            <c:strRef>
              <c:f>Sheet1!$B$1</c:f>
              <c:strCache>
                <c:ptCount val="1"/>
                <c:pt idx="0">
                  <c:v>Series 1</c:v>
                </c:pt>
              </c:strCache>
            </c:strRef>
          </c:tx>
          <c:spPr>
            <a:solidFill>
              <a:srgbClr val="001C54"/>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6E-4064-9616-94BABCF655E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064-9616-94BABCF655E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6E-4064-9616-94BABCF655E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6E-4064-9616-94BABCF655E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372-9A11-3200B6397E3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1C54"/>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Direktor/ zamenik direktora</c:v>
                </c:pt>
                <c:pt idx="1">
                  <c:v>Vlasnik</c:v>
                </c:pt>
                <c:pt idx="2">
                  <c:v>Osobe odgovorne za javne nabavke</c:v>
                </c:pt>
                <c:pt idx="3">
                  <c:v>Menadžment</c:v>
                </c:pt>
                <c:pt idx="4">
                  <c:v>Drugo</c:v>
                </c:pt>
              </c:strCache>
            </c:strRef>
          </c:cat>
          <c:val>
            <c:numRef>
              <c:f>Sheet1!$B$2:$B$6</c:f>
              <c:numCache>
                <c:formatCode>General</c:formatCode>
                <c:ptCount val="5"/>
                <c:pt idx="0">
                  <c:v>54</c:v>
                </c:pt>
                <c:pt idx="1">
                  <c:v>31.6</c:v>
                </c:pt>
                <c:pt idx="2">
                  <c:v>10.3</c:v>
                </c:pt>
                <c:pt idx="3">
                  <c:v>2.2999999999999998</c:v>
                </c:pt>
                <c:pt idx="4">
                  <c:v>2.5</c:v>
                </c:pt>
              </c:numCache>
            </c:numRef>
          </c:val>
          <c:extLst>
            <c:ext xmlns:c16="http://schemas.microsoft.com/office/drawing/2014/chart" uri="{C3380CC4-5D6E-409C-BE32-E72D297353CC}">
              <c16:uniqueId val="{00000000-8D6E-4064-9616-94BABCF655EE}"/>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1988133418897"/>
          <c:y val="0.37475519335730267"/>
          <c:w val="0.85292954394295462"/>
          <c:h val="0.62524480664269744"/>
        </c:manualLayout>
      </c:layout>
      <c:barChart>
        <c:barDir val="bar"/>
        <c:grouping val="percentStacked"/>
        <c:varyColors val="0"/>
        <c:ser>
          <c:idx val="0"/>
          <c:order val="0"/>
          <c:tx>
            <c:strRef>
              <c:f>Sheet1!$B$1</c:f>
              <c:strCache>
                <c:ptCount val="1"/>
                <c:pt idx="0">
                  <c:v>Javne nabavke treba sprovoditi po kriterijumu najniže cene, tako da količina dobijenih dobara, usluga ili izvršenih radova bude što veća.</c:v>
                </c:pt>
              </c:strCache>
            </c:strRef>
          </c:tx>
          <c:spPr>
            <a:solidFill>
              <a:srgbClr val="9F1535"/>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Građani</c:v>
                </c:pt>
                <c:pt idx="1">
                  <c:v>Ponuđači</c:v>
                </c:pt>
              </c:strCache>
            </c:strRef>
          </c:cat>
          <c:val>
            <c:numRef>
              <c:f>Sheet1!$B$2:$B$3</c:f>
              <c:numCache>
                <c:formatCode>General</c:formatCode>
                <c:ptCount val="2"/>
                <c:pt idx="0">
                  <c:v>13.7</c:v>
                </c:pt>
                <c:pt idx="1">
                  <c:v>15.5</c:v>
                </c:pt>
              </c:numCache>
            </c:numRef>
          </c:val>
          <c:extLst>
            <c:ext xmlns:c16="http://schemas.microsoft.com/office/drawing/2014/chart" uri="{C3380CC4-5D6E-409C-BE32-E72D297353CC}">
              <c16:uniqueId val="{00000000-A43B-4DE9-B68A-FCFC565B4BC3}"/>
            </c:ext>
          </c:extLst>
        </c:ser>
        <c:ser>
          <c:idx val="1"/>
          <c:order val="1"/>
          <c:tx>
            <c:strRef>
              <c:f>Sheet1!$C$1</c:f>
              <c:strCache>
                <c:ptCount val="1"/>
                <c:pt idx="0">
                  <c:v>Ne zna/Odbija da odgovori</c:v>
                </c:pt>
              </c:strCache>
            </c:strRef>
          </c:tx>
          <c:spPr>
            <a:solidFill>
              <a:schemeClr val="tx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Građani</c:v>
                </c:pt>
                <c:pt idx="1">
                  <c:v>Ponuđači</c:v>
                </c:pt>
              </c:strCache>
            </c:strRef>
          </c:cat>
          <c:val>
            <c:numRef>
              <c:f>Sheet1!$C$2:$C$3</c:f>
              <c:numCache>
                <c:formatCode>General</c:formatCode>
                <c:ptCount val="2"/>
                <c:pt idx="0">
                  <c:v>5.2</c:v>
                </c:pt>
                <c:pt idx="1">
                  <c:v>2.4</c:v>
                </c:pt>
              </c:numCache>
            </c:numRef>
          </c:val>
          <c:extLst>
            <c:ext xmlns:c16="http://schemas.microsoft.com/office/drawing/2014/chart" uri="{C3380CC4-5D6E-409C-BE32-E72D297353CC}">
              <c16:uniqueId val="{00000001-A43B-4DE9-B68A-FCFC565B4BC3}"/>
            </c:ext>
          </c:extLst>
        </c:ser>
        <c:ser>
          <c:idx val="2"/>
          <c:order val="2"/>
          <c:tx>
            <c:strRef>
              <c:f>Sheet1!$D$1</c:f>
              <c:strCache>
                <c:ptCount val="1"/>
                <c:pt idx="0">
                  <c:v>Javne nabavke treba sprovoditi po kriterijumu kvaliteta, tako da kvalitet dobijenih dobara, usluga ili izvršenih radova bude što bolji. </c:v>
                </c:pt>
              </c:strCache>
            </c:strRef>
          </c:tx>
          <c:spPr>
            <a:solidFill>
              <a:srgbClr val="001C54"/>
            </a:solidFill>
            <a:ln>
              <a:solidFill>
                <a:schemeClr val="bg1"/>
              </a:solid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99-43B9-A0FB-1F67E840B189}"/>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99-43B9-A0FB-1F67E840B189}"/>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Građani</c:v>
                </c:pt>
                <c:pt idx="1">
                  <c:v>Ponuđači</c:v>
                </c:pt>
              </c:strCache>
            </c:strRef>
          </c:cat>
          <c:val>
            <c:numRef>
              <c:f>Sheet1!$D$2:$D$3</c:f>
              <c:numCache>
                <c:formatCode>General</c:formatCode>
                <c:ptCount val="2"/>
                <c:pt idx="0">
                  <c:v>81.099999999999994</c:v>
                </c:pt>
                <c:pt idx="1">
                  <c:v>82.2</c:v>
                </c:pt>
              </c:numCache>
            </c:numRef>
          </c:val>
          <c:extLst>
            <c:ext xmlns:c16="http://schemas.microsoft.com/office/drawing/2014/chart" uri="{C3380CC4-5D6E-409C-BE32-E72D297353CC}">
              <c16:uniqueId val="{00000002-A43B-4DE9-B68A-FCFC565B4BC3}"/>
            </c:ext>
          </c:extLst>
        </c:ser>
        <c:dLbls>
          <c:dLblPos val="ctr"/>
          <c:showLegendKey val="0"/>
          <c:showVal val="1"/>
          <c:showCatName val="0"/>
          <c:showSerName val="0"/>
          <c:showPercent val="0"/>
          <c:showBubbleSize val="0"/>
        </c:dLbls>
        <c:gapWidth val="20"/>
        <c:overlap val="100"/>
        <c:axId val="889092160"/>
        <c:axId val="889086720"/>
      </c:barChart>
      <c:catAx>
        <c:axId val="8890921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9086720"/>
        <c:crosses val="autoZero"/>
        <c:auto val="1"/>
        <c:lblAlgn val="ctr"/>
        <c:lblOffset val="100"/>
        <c:noMultiLvlLbl val="0"/>
      </c:catAx>
      <c:valAx>
        <c:axId val="889086720"/>
        <c:scaling>
          <c:orientation val="minMax"/>
        </c:scaling>
        <c:delete val="1"/>
        <c:axPos val="t"/>
        <c:numFmt formatCode="0%" sourceLinked="1"/>
        <c:majorTickMark val="none"/>
        <c:minorTickMark val="none"/>
        <c:tickLblPos val="nextTo"/>
        <c:crossAx val="889092160"/>
        <c:crosses val="autoZero"/>
        <c:crossBetween val="between"/>
      </c:valAx>
      <c:spPr>
        <a:noFill/>
        <a:ln>
          <a:noFill/>
        </a:ln>
        <a:effectLst/>
      </c:spPr>
    </c:plotArea>
    <c:legend>
      <c:legendPos val="t"/>
      <c:layout>
        <c:manualLayout>
          <c:xMode val="edge"/>
          <c:yMode val="edge"/>
          <c:x val="9.9653935225643567E-4"/>
          <c:y val="0"/>
          <c:w val="0.99800692129548718"/>
          <c:h val="0.373971290368232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0452536524822"/>
          <c:y val="0"/>
          <c:w val="0.73207958196319733"/>
          <c:h val="1"/>
        </c:manualLayout>
      </c:layout>
      <c:doughnutChart>
        <c:varyColors val="1"/>
        <c:ser>
          <c:idx val="0"/>
          <c:order val="0"/>
          <c:tx>
            <c:strRef>
              <c:f>Sheet1!$B$1</c:f>
              <c:strCache>
                <c:ptCount val="1"/>
                <c:pt idx="0">
                  <c:v>Employers</c:v>
                </c:pt>
              </c:strCache>
            </c:strRef>
          </c:tx>
          <c:spPr>
            <a:ln>
              <a:solidFill>
                <a:schemeClr val="bg1"/>
              </a:solidFill>
            </a:ln>
          </c:spPr>
          <c:dPt>
            <c:idx val="0"/>
            <c:bubble3D val="0"/>
            <c:spPr>
              <a:solidFill>
                <a:srgbClr val="001C54"/>
              </a:solidFill>
              <a:ln>
                <a:solidFill>
                  <a:schemeClr val="bg1"/>
                </a:solidFill>
              </a:ln>
            </c:spPr>
            <c:extLst>
              <c:ext xmlns:c16="http://schemas.microsoft.com/office/drawing/2014/chart" uri="{C3380CC4-5D6E-409C-BE32-E72D297353CC}">
                <c16:uniqueId val="{00000001-E057-4774-A8C1-E70147465B07}"/>
              </c:ext>
            </c:extLst>
          </c:dPt>
          <c:dPt>
            <c:idx val="1"/>
            <c:bubble3D val="0"/>
            <c:spPr>
              <a:solidFill>
                <a:srgbClr val="9F1535"/>
              </a:solidFill>
              <a:ln>
                <a:solidFill>
                  <a:schemeClr val="bg1"/>
                </a:solidFill>
              </a:ln>
            </c:spPr>
            <c:extLst>
              <c:ext xmlns:c16="http://schemas.microsoft.com/office/drawing/2014/chart" uri="{C3380CC4-5D6E-409C-BE32-E72D297353CC}">
                <c16:uniqueId val="{00000003-E057-4774-A8C1-E70147465B07}"/>
              </c:ext>
            </c:extLst>
          </c:dPt>
          <c:dPt>
            <c:idx val="2"/>
            <c:bubble3D val="0"/>
            <c:spPr>
              <a:solidFill>
                <a:schemeClr val="bg1">
                  <a:lumMod val="50000"/>
                </a:schemeClr>
              </a:solidFill>
              <a:ln>
                <a:solidFill>
                  <a:schemeClr val="bg1"/>
                </a:solidFill>
              </a:ln>
            </c:spPr>
            <c:extLst>
              <c:ext xmlns:c16="http://schemas.microsoft.com/office/drawing/2014/chart" uri="{C3380CC4-5D6E-409C-BE32-E72D297353CC}">
                <c16:uniqueId val="{00000005-E057-4774-A8C1-E70147465B07}"/>
              </c:ext>
            </c:extLst>
          </c:dPt>
          <c:dPt>
            <c:idx val="3"/>
            <c:bubble3D val="0"/>
            <c:spPr>
              <a:solidFill>
                <a:srgbClr val="7F7F7F"/>
              </a:solidFill>
              <a:ln>
                <a:solidFill>
                  <a:schemeClr val="bg1"/>
                </a:solidFill>
              </a:ln>
            </c:spPr>
            <c:extLst>
              <c:ext xmlns:c16="http://schemas.microsoft.com/office/drawing/2014/chart" uri="{C3380CC4-5D6E-409C-BE32-E72D297353CC}">
                <c16:uniqueId val="{00000007-E057-4774-A8C1-E70147465B07}"/>
              </c:ext>
            </c:extLst>
          </c:dPt>
          <c:dPt>
            <c:idx val="4"/>
            <c:bubble3D val="0"/>
            <c:spPr>
              <a:solidFill>
                <a:srgbClr val="7F7F7F"/>
              </a:solidFill>
              <a:ln>
                <a:solidFill>
                  <a:schemeClr val="bg1"/>
                </a:solidFill>
              </a:ln>
            </c:spPr>
            <c:extLst>
              <c:ext xmlns:c16="http://schemas.microsoft.com/office/drawing/2014/chart" uri="{C3380CC4-5D6E-409C-BE32-E72D297353CC}">
                <c16:uniqueId val="{00000009-E057-4774-A8C1-E70147465B07}"/>
              </c:ext>
            </c:extLst>
          </c:dPt>
          <c:dPt>
            <c:idx val="5"/>
            <c:bubble3D val="0"/>
            <c:spPr>
              <a:solidFill>
                <a:schemeClr val="tx1"/>
              </a:solidFill>
              <a:ln>
                <a:solidFill>
                  <a:schemeClr val="bg1"/>
                </a:solidFill>
              </a:ln>
            </c:spPr>
            <c:extLst>
              <c:ext xmlns:c16="http://schemas.microsoft.com/office/drawing/2014/chart" uri="{C3380CC4-5D6E-409C-BE32-E72D297353CC}">
                <c16:uniqueId val="{0000000B-E057-4774-A8C1-E70147465B07}"/>
              </c:ext>
            </c:extLst>
          </c:dPt>
          <c:dLbls>
            <c:dLbl>
              <c:idx val="2"/>
              <c:layout>
                <c:manualLayout>
                  <c:x val="1.7027381235691804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057-4774-A8C1-E70147465B07}"/>
                </c:ext>
              </c:extLst>
            </c:dLbl>
            <c:spPr>
              <a:noFill/>
              <a:ln>
                <a:noFill/>
              </a:ln>
              <a:effectLst/>
            </c:spPr>
            <c:txPr>
              <a:bodyPr anchorCtr="0"/>
              <a:lstStyle/>
              <a:p>
                <a:pPr algn="ctr">
                  <a:defRPr lang="en-US" sz="1400" b="1" i="0" u="none" strike="noStrike" kern="1200" baseline="0">
                    <a:solidFill>
                      <a:schemeClr val="bg1"/>
                    </a:solidFill>
                    <a:effectLst/>
                    <a:latin typeface="+mn-lt"/>
                    <a:ea typeface="+mn-ea"/>
                    <a:cs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Pri nabavci vozila javnog prevoza neophodno je voditi se kriterijumom zaštite životne sredine, i time građanima obezbediti vozila koja minimalno zagađuju životnu sredinu, pa makar to značilo i manji broj vozila</c:v>
                </c:pt>
                <c:pt idx="1">
                  <c:v>Pri nabavci vozila javnog prevoza neophodno je voditi se kriterijumom najniže cene, i time građanima obezbediti što veći broj vozila, pa makar to značilo i potencijalno veće zagađenje životne sredine</c:v>
                </c:pt>
              </c:strCache>
            </c:strRef>
          </c:cat>
          <c:val>
            <c:numRef>
              <c:f>Sheet1!$B$2:$B$3</c:f>
              <c:numCache>
                <c:formatCode>#0.0</c:formatCode>
                <c:ptCount val="2"/>
                <c:pt idx="0">
                  <c:v>82.6</c:v>
                </c:pt>
                <c:pt idx="1">
                  <c:v>17.399999999999999</c:v>
                </c:pt>
              </c:numCache>
            </c:numRef>
          </c:val>
          <c:extLst>
            <c:ext xmlns:c16="http://schemas.microsoft.com/office/drawing/2014/chart" uri="{C3380CC4-5D6E-409C-BE32-E72D297353CC}">
              <c16:uniqueId val="{0000000C-E057-4774-A8C1-E70147465B07}"/>
            </c:ext>
          </c:extLst>
        </c:ser>
        <c:ser>
          <c:idx val="1"/>
          <c:order val="1"/>
          <c:tx>
            <c:v>Labels</c:v>
          </c:tx>
          <c:spPr>
            <a:noFill/>
            <a:ln>
              <a:noFill/>
            </a:ln>
          </c:spPr>
          <c:dLbls>
            <c:dLbl>
              <c:idx val="0"/>
              <c:layout>
                <c:manualLayout>
                  <c:x val="0.23818080305751244"/>
                  <c:y val="-0.11388888888888889"/>
                </c:manualLayout>
              </c:layout>
              <c:tx>
                <c:rich>
                  <a:bodyPr/>
                  <a:lstStyle/>
                  <a:p>
                    <a:fld id="{C5B77BF6-6531-42AA-8918-9B06F93818C9}" type="CATEGORYNAME">
                      <a:rPr lang="en-US" sz="1200" b="0" dirty="0"/>
                      <a:pPr/>
                      <a:t>[CATEGORY NAME]</a:t>
                    </a:fld>
                    <a:endParaRPr lang="en-US"/>
                  </a:p>
                </c:rich>
              </c:tx>
              <c:showLegendKey val="0"/>
              <c:showVal val="0"/>
              <c:showCatName val="1"/>
              <c:showSerName val="0"/>
              <c:showPercent val="0"/>
              <c:showBubbleSize val="0"/>
              <c:extLst>
                <c:ext xmlns:c15="http://schemas.microsoft.com/office/drawing/2012/chart" uri="{CE6537A1-D6FC-4f65-9D91-7224C49458BB}">
                  <c15:layout>
                    <c:manualLayout>
                      <c:w val="0.3586827140028549"/>
                      <c:h val="0.3685307669874599"/>
                    </c:manualLayout>
                  </c15:layout>
                  <c15:dlblFieldTable/>
                  <c15:showDataLabelsRange val="0"/>
                </c:ext>
                <c:ext xmlns:c16="http://schemas.microsoft.com/office/drawing/2014/chart" uri="{C3380CC4-5D6E-409C-BE32-E72D297353CC}">
                  <c16:uniqueId val="{0000000D-E057-4774-A8C1-E70147465B07}"/>
                </c:ext>
              </c:extLst>
            </c:dLbl>
            <c:dLbl>
              <c:idx val="1"/>
              <c:layout>
                <c:manualLayout>
                  <c:x val="-0.23844309757332968"/>
                  <c:y val="-0.23083464566929132"/>
                </c:manualLayout>
              </c:layout>
              <c:tx>
                <c:rich>
                  <a:bodyPr/>
                  <a:lstStyle/>
                  <a:p>
                    <a:fld id="{45844C5C-7DF7-46E8-8047-7A3BDABD25E9}" type="CATEGORYNAME">
                      <a:rPr lang="en-US" sz="1200" b="0"/>
                      <a:pPr/>
                      <a:t>[CATEGORY NAME]</a:t>
                    </a:fld>
                    <a:endParaRPr lang="en-US"/>
                  </a:p>
                </c:rich>
              </c:tx>
              <c:showLegendKey val="0"/>
              <c:showVal val="0"/>
              <c:showCatName val="1"/>
              <c:showSerName val="0"/>
              <c:showPercent val="0"/>
              <c:showBubbleSize val="0"/>
              <c:extLst>
                <c:ext xmlns:c15="http://schemas.microsoft.com/office/drawing/2012/chart" uri="{CE6537A1-D6FC-4f65-9D91-7224C49458BB}">
                  <c15:layout>
                    <c:manualLayout>
                      <c:w val="0.35099610903900164"/>
                      <c:h val="0.37741003207932344"/>
                    </c:manualLayout>
                  </c15:layout>
                  <c15:dlblFieldTable/>
                  <c15:showDataLabelsRange val="0"/>
                </c:ext>
                <c:ext xmlns:c16="http://schemas.microsoft.com/office/drawing/2014/chart" uri="{C3380CC4-5D6E-409C-BE32-E72D297353CC}">
                  <c16:uniqueId val="{0000000E-E057-4774-A8C1-E70147465B07}"/>
                </c:ext>
              </c:extLst>
            </c:dLbl>
            <c:dLbl>
              <c:idx val="2"/>
              <c:layout>
                <c:manualLayout>
                  <c:x val="-9.7770106841839732E-2"/>
                  <c:y val="-0.29103560830612246"/>
                </c:manualLayout>
              </c:layout>
              <c:showLegendKey val="0"/>
              <c:showVal val="0"/>
              <c:showCatName val="1"/>
              <c:showSerName val="0"/>
              <c:showPercent val="0"/>
              <c:showBubbleSize val="0"/>
              <c:extLst>
                <c:ext xmlns:c15="http://schemas.microsoft.com/office/drawing/2012/chart" uri="{CE6537A1-D6FC-4f65-9D91-7224C49458BB}">
                  <c15:layout>
                    <c:manualLayout>
                      <c:w val="0.22913045275627941"/>
                      <c:h val="9.4948013219998864E-2"/>
                    </c:manualLayout>
                  </c15:layout>
                </c:ext>
                <c:ext xmlns:c16="http://schemas.microsoft.com/office/drawing/2014/chart" uri="{C3380CC4-5D6E-409C-BE32-E72D297353CC}">
                  <c16:uniqueId val="{0000000F-E057-4774-A8C1-E70147465B07}"/>
                </c:ext>
              </c:extLst>
            </c:dLbl>
            <c:dLbl>
              <c:idx val="3"/>
              <c:layout>
                <c:manualLayout>
                  <c:x val="-8.5635631988470295E-2"/>
                  <c:y val="-1.0503965341019481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57-4774-A8C1-E70147465B07}"/>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57-4774-A8C1-E70147465B07}"/>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057-4774-A8C1-E70147465B07}"/>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Sheet1!$A$2:$A$3</c:f>
              <c:strCache>
                <c:ptCount val="2"/>
                <c:pt idx="0">
                  <c:v>Pri nabavci vozila javnog prevoza neophodno je voditi se kriterijumom zaštite životne sredine, i time građanima obezbediti vozila koja minimalno zagađuju životnu sredinu, pa makar to značilo i manji broj vozila</c:v>
                </c:pt>
                <c:pt idx="1">
                  <c:v>Pri nabavci vozila javnog prevoza neophodno je voditi se kriterijumom najniže cene, i time građanima obezbediti što veći broj vozila, pa makar to značilo i potencijalno veće zagađenje životne sredine</c:v>
                </c:pt>
              </c:strCache>
            </c:strRef>
          </c:cat>
          <c:val>
            <c:numRef>
              <c:f>Sheet1!$GL$2:$GL$5</c:f>
              <c:numCache>
                <c:formatCode>General</c:formatCode>
                <c:ptCount val="4"/>
                <c:pt idx="0">
                  <c:v>82.6</c:v>
                </c:pt>
                <c:pt idx="1">
                  <c:v>17.399999999999999</c:v>
                </c:pt>
                <c:pt idx="2">
                  <c:v>0</c:v>
                </c:pt>
                <c:pt idx="3">
                  <c:v>0</c:v>
                </c:pt>
              </c:numCache>
            </c:numRef>
          </c:val>
          <c:extLst>
            <c:ext xmlns:c16="http://schemas.microsoft.com/office/drawing/2014/chart" uri="{C3380CC4-5D6E-409C-BE32-E72D297353CC}">
              <c16:uniqueId val="{00000013-E057-4774-A8C1-E70147465B07}"/>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231072077528771"/>
          <c:w val="0.73276001989580875"/>
          <c:h val="0.84768927922471227"/>
        </c:manualLayout>
      </c:layout>
      <c:doughnutChart>
        <c:varyColors val="1"/>
        <c:ser>
          <c:idx val="0"/>
          <c:order val="0"/>
          <c:tx>
            <c:strRef>
              <c:f>Sheet1!$B$1</c:f>
              <c:strCache>
                <c:ptCount val="1"/>
                <c:pt idx="0">
                  <c:v>Sales</c:v>
                </c:pt>
              </c:strCache>
            </c:strRef>
          </c:tx>
          <c:dPt>
            <c:idx val="0"/>
            <c:bubble3D val="0"/>
            <c:spPr>
              <a:solidFill>
                <a:srgbClr val="001C54"/>
              </a:solidFill>
              <a:ln w="19050">
                <a:solidFill>
                  <a:schemeClr val="lt1"/>
                </a:solidFill>
              </a:ln>
              <a:effectLst/>
            </c:spPr>
            <c:extLst>
              <c:ext xmlns:c16="http://schemas.microsoft.com/office/drawing/2014/chart" uri="{C3380CC4-5D6E-409C-BE32-E72D297353CC}">
                <c16:uniqueId val="{00000001-5AD1-4B77-A352-89AE5E7A4B5A}"/>
              </c:ext>
            </c:extLst>
          </c:dPt>
          <c:dPt>
            <c:idx val="1"/>
            <c:bubble3D val="0"/>
            <c:spPr>
              <a:solidFill>
                <a:srgbClr val="9F1535"/>
              </a:solidFill>
              <a:ln w="19050">
                <a:solidFill>
                  <a:schemeClr val="lt1"/>
                </a:solidFill>
              </a:ln>
              <a:effectLst/>
            </c:spPr>
            <c:extLst>
              <c:ext xmlns:c16="http://schemas.microsoft.com/office/drawing/2014/chart" uri="{C3380CC4-5D6E-409C-BE32-E72D297353CC}">
                <c16:uniqueId val="{00000003-5AD1-4B77-A352-89AE5E7A4B5A}"/>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0-3F38-49A9-B68F-D075D0B16624}"/>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0-D886-465E-B965-2AA3E0B09A8B}"/>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Ponuđači su uglavnom spremni</c:v>
                </c:pt>
                <c:pt idx="1">
                  <c:v>Ponuđači uglavnom nisu spremni</c:v>
                </c:pt>
                <c:pt idx="2">
                  <c:v>Ne zna/ Odbija da odgovori</c:v>
                </c:pt>
              </c:strCache>
            </c:strRef>
          </c:cat>
          <c:val>
            <c:numRef>
              <c:f>Sheet1!$B$2:$B$4</c:f>
              <c:numCache>
                <c:formatCode>General</c:formatCode>
                <c:ptCount val="3"/>
                <c:pt idx="0">
                  <c:v>67.7</c:v>
                </c:pt>
                <c:pt idx="1">
                  <c:v>23.9</c:v>
                </c:pt>
                <c:pt idx="2">
                  <c:v>8.4</c:v>
                </c:pt>
              </c:numCache>
            </c:numRef>
          </c:val>
          <c:extLst>
            <c:ext xmlns:c16="http://schemas.microsoft.com/office/drawing/2014/chart" uri="{C3380CC4-5D6E-409C-BE32-E72D297353CC}">
              <c16:uniqueId val="{00000004-5AD1-4B77-A352-89AE5E7A4B5A}"/>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59588248837316393"/>
          <c:y val="3.3756667513335017E-2"/>
          <c:w val="0.40411751162683612"/>
          <c:h val="0.963883667767335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sr-Latn-RS" sz="1200" b="1" dirty="0">
                <a:solidFill>
                  <a:schemeClr val="tx1"/>
                </a:solidFill>
              </a:rPr>
              <a:t>Postupak donošenja odluka</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9315832479753724"/>
          <c:y val="0.13740458015267176"/>
          <c:w val="0.43783349449739828"/>
          <c:h val="0.84732824427480913"/>
        </c:manualLayout>
      </c:layout>
      <c:barChart>
        <c:barDir val="bar"/>
        <c:grouping val="clustered"/>
        <c:varyColors val="0"/>
        <c:ser>
          <c:idx val="0"/>
          <c:order val="0"/>
          <c:tx>
            <c:strRef>
              <c:f>Sheet1!$B$1</c:f>
              <c:strCache>
                <c:ptCount val="1"/>
                <c:pt idx="0">
                  <c:v>Series 1</c:v>
                </c:pt>
              </c:strCache>
            </c:strRef>
          </c:tx>
          <c:spPr>
            <a:solidFill>
              <a:srgbClr val="001C54"/>
            </a:solidFill>
            <a:ln>
              <a:noFill/>
            </a:ln>
            <a:effectLst/>
          </c:spPr>
          <c:invertIfNegative val="0"/>
          <c:dPt>
            <c:idx val="5"/>
            <c:invertIfNegative val="0"/>
            <c:bubble3D val="0"/>
            <c:spPr>
              <a:solidFill>
                <a:srgbClr val="007681"/>
              </a:solidFill>
              <a:ln>
                <a:noFill/>
              </a:ln>
              <a:effectLst/>
            </c:spPr>
            <c:extLst>
              <c:ext xmlns:c16="http://schemas.microsoft.com/office/drawing/2014/chart" uri="{C3380CC4-5D6E-409C-BE32-E72D297353CC}">
                <c16:uniqueId val="{00000001-DAFB-4FB0-B415-AA8215474365}"/>
              </c:ext>
            </c:extLst>
          </c:dPt>
          <c:dPt>
            <c:idx val="6"/>
            <c:invertIfNegative val="0"/>
            <c:bubble3D val="0"/>
            <c:spPr>
              <a:solidFill>
                <a:schemeClr val="tx2"/>
              </a:solidFill>
              <a:ln>
                <a:noFill/>
              </a:ln>
              <a:effectLst/>
            </c:spPr>
            <c:extLst>
              <c:ext xmlns:c16="http://schemas.microsoft.com/office/drawing/2014/chart" uri="{C3380CC4-5D6E-409C-BE32-E72D297353CC}">
                <c16:uniqueId val="{00000000-DAFB-4FB0-B415-AA821547436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6E-4064-9616-94BABCF655E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064-9616-94BABCF655E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6E-4064-9616-94BABCF655E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6E-4064-9616-94BABCF655E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372-9A11-3200B6397E34}"/>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FB-4FB0-B415-AA8215474365}"/>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FB-4FB0-B415-AA821547436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1C54"/>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 osnovu predmeta javne nabavke</c:v>
                </c:pt>
                <c:pt idx="1">
                  <c:v>Na osnovu ponuđene (najniže) cene</c:v>
                </c:pt>
                <c:pt idx="2">
                  <c:v>Na osnovu procenjene vrednosti javne nabavke/ finansijskog plana</c:v>
                </c:pt>
                <c:pt idx="3">
                  <c:v>Na osnovu Zakona o javnim nabavkama</c:v>
                </c:pt>
                <c:pt idx="4">
                  <c:v>Na osnovu istraživanja tržišta/ na osnovu iskustava</c:v>
                </c:pt>
                <c:pt idx="5">
                  <c:v>Drugo</c:v>
                </c:pt>
                <c:pt idx="6">
                  <c:v>Ne znam</c:v>
                </c:pt>
              </c:strCache>
            </c:strRef>
          </c:cat>
          <c:val>
            <c:numRef>
              <c:f>Sheet1!$B$2:$B$8</c:f>
              <c:numCache>
                <c:formatCode>General</c:formatCode>
                <c:ptCount val="7"/>
                <c:pt idx="0">
                  <c:v>37.4</c:v>
                </c:pt>
                <c:pt idx="1">
                  <c:v>27.1</c:v>
                </c:pt>
                <c:pt idx="2">
                  <c:v>24.5</c:v>
                </c:pt>
                <c:pt idx="3">
                  <c:v>18.100000000000001</c:v>
                </c:pt>
                <c:pt idx="4">
                  <c:v>7.1</c:v>
                </c:pt>
                <c:pt idx="5">
                  <c:v>3.2</c:v>
                </c:pt>
                <c:pt idx="6">
                  <c:v>12.3</c:v>
                </c:pt>
              </c:numCache>
            </c:numRef>
          </c:val>
          <c:extLst>
            <c:ext xmlns:c16="http://schemas.microsoft.com/office/drawing/2014/chart" uri="{C3380CC4-5D6E-409C-BE32-E72D297353CC}">
              <c16:uniqueId val="{00000000-8D6E-4064-9616-94BABCF655EE}"/>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1847267750742"/>
          <c:y val="0"/>
          <c:w val="0.49581527322492586"/>
          <c:h val="0.98651791941880329"/>
        </c:manualLayout>
      </c:layout>
      <c:barChart>
        <c:barDir val="bar"/>
        <c:grouping val="clustered"/>
        <c:varyColors val="0"/>
        <c:ser>
          <c:idx val="0"/>
          <c:order val="0"/>
          <c:tx>
            <c:strRef>
              <c:f>Sheet1!$B$1</c:f>
              <c:strCache>
                <c:ptCount val="1"/>
                <c:pt idx="0">
                  <c:v>Svi odgovori</c:v>
                </c:pt>
              </c:strCache>
            </c:strRef>
          </c:tx>
          <c:spPr>
            <a:solidFill>
              <a:srgbClr val="007681"/>
            </a:solidFill>
            <a:ln w="18540">
              <a:solidFill>
                <a:srgbClr val="FFFFFF"/>
              </a:solidFill>
              <a:prstDash val="solid"/>
            </a:ln>
          </c:spPr>
          <c:invertIfNegative val="0"/>
          <c:dPt>
            <c:idx val="8"/>
            <c:invertIfNegative val="0"/>
            <c:bubble3D val="0"/>
            <c:extLst>
              <c:ext xmlns:c16="http://schemas.microsoft.com/office/drawing/2014/chart" uri="{C3380CC4-5D6E-409C-BE32-E72D297353CC}">
                <c16:uniqueId val="{00000000-2D14-44EF-866A-59DEF5721A0A}"/>
              </c:ext>
            </c:extLst>
          </c:dPt>
          <c:dPt>
            <c:idx val="14"/>
            <c:invertIfNegative val="0"/>
            <c:bubble3D val="0"/>
            <c:extLst>
              <c:ext xmlns:c16="http://schemas.microsoft.com/office/drawing/2014/chart" uri="{C3380CC4-5D6E-409C-BE32-E72D297353CC}">
                <c16:uniqueId val="{00000001-2D14-44EF-866A-59DEF5721A0A}"/>
              </c:ext>
            </c:extLst>
          </c:dPt>
          <c:dPt>
            <c:idx val="15"/>
            <c:invertIfNegative val="0"/>
            <c:bubble3D val="0"/>
            <c:extLst>
              <c:ext xmlns:c16="http://schemas.microsoft.com/office/drawing/2014/chart" uri="{C3380CC4-5D6E-409C-BE32-E72D297353CC}">
                <c16:uniqueId val="{00000002-2D14-44EF-866A-59DEF5721A0A}"/>
              </c:ext>
            </c:extLst>
          </c:dPt>
          <c:dLbls>
            <c:dLbl>
              <c:idx val="11"/>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D14-44EF-866A-59DEF5721A0A}"/>
                </c:ext>
              </c:extLst>
            </c:dLbl>
            <c:dLbl>
              <c:idx val="12"/>
              <c:numFmt formatCode="0.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D14-44EF-866A-59DEF5721A0A}"/>
                </c:ext>
              </c:extLst>
            </c:dLbl>
            <c:dLbl>
              <c:idx val="27"/>
              <c:layout>
                <c:manualLayout>
                  <c:xMode val="edge"/>
                  <c:yMode val="edge"/>
                  <c:x val="0.33407325194228638"/>
                  <c:y val="0.81418092909535456"/>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14-44EF-866A-59DEF5721A0A}"/>
                </c:ext>
              </c:extLst>
            </c:dLbl>
            <c:dLbl>
              <c:idx val="28"/>
              <c:layout>
                <c:manualLayout>
                  <c:xMode val="edge"/>
                  <c:yMode val="edge"/>
                  <c:x val="0.33074361820199777"/>
                  <c:y val="0.8386308068459658"/>
                </c:manualLayout>
              </c:layout>
              <c:numFmt formatCode="0&quot;%&quot;" sourceLinked="0"/>
              <c:spPr>
                <a:noFill/>
                <a:ln w="37080">
                  <a:noFill/>
                </a:ln>
              </c:spPr>
              <c:txPr>
                <a:bodyPr/>
                <a:lstStyle/>
                <a:p>
                  <a:pPr>
                    <a:defRPr sz="1200" b="1" i="0" u="none" strike="noStrike" baseline="0">
                      <a:solidFill>
                        <a:srgbClr val="000000"/>
                      </a:solidFill>
                      <a:latin typeface="+mn-lt"/>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14-44EF-866A-59DEF5721A0A}"/>
                </c:ext>
              </c:extLst>
            </c:dLbl>
            <c:numFmt formatCode="0&quot;%&quot;" sourceLinked="0"/>
            <c:spPr>
              <a:noFill/>
              <a:ln w="37080">
                <a:noFill/>
              </a:ln>
            </c:spPr>
            <c:txPr>
              <a:bodyPr wrap="square" lIns="38100" tIns="19050" rIns="38100" bIns="19050" anchor="ctr">
                <a:spAutoFit/>
              </a:bodyPr>
              <a:lstStyle/>
              <a:p>
                <a:pPr>
                  <a:defRPr sz="1200" b="1" i="0" u="none" strike="noStrike" baseline="0">
                    <a:solidFill>
                      <a:srgbClr val="000000"/>
                    </a:solidFill>
                    <a:latin typeface="+mn-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Nedovoljan broj ponuđača koji učestvuje u postupcima javne nabavke</c:v>
                </c:pt>
                <c:pt idx="1">
                  <c:v>Odustvo javno dostupnog spiska negativnih referenci</c:v>
                </c:pt>
                <c:pt idx="2">
                  <c:v>Neadekvatno istraživanje tržišta</c:v>
                </c:pt>
                <c:pt idx="3">
                  <c:v>Dugo trajanje postupka za donošenje odluke Republičke komisije za zaštitu prava u postupcima javnih nabavki</c:v>
                </c:pt>
                <c:pt idx="4">
                  <c:v>Prekomerna upotreba kriterijuma najniže ponuđene cene</c:v>
                </c:pt>
                <c:pt idx="5">
                  <c:v>Loš nadzor nad izvršenjem ugovora o javnoj nabavci</c:v>
                </c:pt>
                <c:pt idx="6">
                  <c:v>Često podnošenje zahteva za zaštitu prava Republičkoj komisiji za zaštitu prava u postupcima javnih nabavki</c:v>
                </c:pt>
                <c:pt idx="7">
                  <c:v>Restriktivno definisani kriterijumi za učestvovanje u postupcima javnih nabavki</c:v>
                </c:pt>
                <c:pt idx="8">
                  <c:v>Česte izmene plana javnih nabavki</c:v>
                </c:pt>
                <c:pt idx="9">
                  <c:v>Veliki broj neprihvatljivih ponuda</c:v>
                </c:pt>
                <c:pt idx="10">
                  <c:v>Ne zna/ Odbija da odgovori</c:v>
                </c:pt>
              </c:strCache>
            </c:strRef>
          </c:cat>
          <c:val>
            <c:numRef>
              <c:f>Sheet1!$B$2:$B$12</c:f>
              <c:numCache>
                <c:formatCode>General</c:formatCode>
                <c:ptCount val="11"/>
                <c:pt idx="0">
                  <c:v>50.3</c:v>
                </c:pt>
                <c:pt idx="1">
                  <c:v>34.200000000000003</c:v>
                </c:pt>
                <c:pt idx="2">
                  <c:v>34.200000000000003</c:v>
                </c:pt>
                <c:pt idx="3">
                  <c:v>27.1</c:v>
                </c:pt>
                <c:pt idx="4">
                  <c:v>24.5</c:v>
                </c:pt>
                <c:pt idx="5">
                  <c:v>12.3</c:v>
                </c:pt>
                <c:pt idx="6">
                  <c:v>11.6</c:v>
                </c:pt>
                <c:pt idx="7">
                  <c:v>11</c:v>
                </c:pt>
                <c:pt idx="8">
                  <c:v>11</c:v>
                </c:pt>
                <c:pt idx="9">
                  <c:v>4.5</c:v>
                </c:pt>
                <c:pt idx="10">
                  <c:v>5.8</c:v>
                </c:pt>
              </c:numCache>
            </c:numRef>
          </c:val>
          <c:extLst>
            <c:ext xmlns:c16="http://schemas.microsoft.com/office/drawing/2014/chart" uri="{C3380CC4-5D6E-409C-BE32-E72D297353CC}">
              <c16:uniqueId val="{00000007-2D14-44EF-866A-59DEF5721A0A}"/>
            </c:ext>
          </c:extLst>
        </c:ser>
        <c:ser>
          <c:idx val="1"/>
          <c:order val="1"/>
          <c:tx>
            <c:strRef>
              <c:f>Sheet1!$C$1</c:f>
              <c:strCache>
                <c:ptCount val="1"/>
                <c:pt idx="0">
                  <c:v>Prvi odgovor</c:v>
                </c:pt>
              </c:strCache>
            </c:strRef>
          </c:tx>
          <c:spPr>
            <a:solidFill>
              <a:srgbClr val="001C54"/>
            </a:solidFill>
            <a:ln w="18540">
              <a:solidFill>
                <a:srgbClr val="FFFFFF"/>
              </a:solidFill>
              <a:prstDash val="solid"/>
            </a:ln>
          </c:spPr>
          <c:invertIfNegative val="0"/>
          <c:dPt>
            <c:idx val="10"/>
            <c:invertIfNegative val="0"/>
            <c:bubble3D val="0"/>
            <c:spPr>
              <a:solidFill>
                <a:schemeClr val="tx2"/>
              </a:solidFill>
              <a:ln w="18540">
                <a:solidFill>
                  <a:srgbClr val="FFFFFF"/>
                </a:solidFill>
                <a:prstDash val="solid"/>
              </a:ln>
            </c:spPr>
            <c:extLst>
              <c:ext xmlns:c16="http://schemas.microsoft.com/office/drawing/2014/chart" uri="{C3380CC4-5D6E-409C-BE32-E72D297353CC}">
                <c16:uniqueId val="{0000000B-2D14-44EF-866A-59DEF5721A0A}"/>
              </c:ext>
            </c:extLst>
          </c:dPt>
          <c:dPt>
            <c:idx val="14"/>
            <c:invertIfNegative val="0"/>
            <c:bubble3D val="0"/>
            <c:extLst>
              <c:ext xmlns:c16="http://schemas.microsoft.com/office/drawing/2014/chart" uri="{C3380CC4-5D6E-409C-BE32-E72D297353CC}">
                <c16:uniqueId val="{00000008-2D14-44EF-866A-59DEF5721A0A}"/>
              </c:ext>
            </c:extLst>
          </c:dPt>
          <c:dLbls>
            <c:dLbl>
              <c:idx val="6"/>
              <c:tx>
                <c:rich>
                  <a:bodyPr wrap="square" lIns="38100" tIns="19050" rIns="38100" bIns="19050" anchor="ctr">
                    <a:spAutoFit/>
                  </a:bodyPr>
                  <a:lstStyle/>
                  <a:p>
                    <a:pPr>
                      <a:defRPr sz="1200" b="1" i="0" u="none" strike="noStrike" baseline="0">
                        <a:solidFill>
                          <a:schemeClr val="tx1"/>
                        </a:solidFill>
                        <a:latin typeface="+mn-lt"/>
                        <a:ea typeface="Calibri"/>
                        <a:cs typeface="Calibri"/>
                      </a:defRPr>
                    </a:pPr>
                    <a:fld id="{08E05EF4-3913-493D-AC81-095DAD529EC7}" type="VALUE">
                      <a:rPr lang="en-US">
                        <a:solidFill>
                          <a:schemeClr val="bg1"/>
                        </a:solidFill>
                      </a:rPr>
                      <a:pPr>
                        <a:defRPr sz="1200" b="1" i="0" u="none" strike="noStrike" baseline="0">
                          <a:solidFill>
                            <a:schemeClr val="tx1"/>
                          </a:solidFill>
                          <a:latin typeface="+mn-lt"/>
                          <a:ea typeface="Calibri"/>
                          <a:cs typeface="Calibri"/>
                        </a:defRPr>
                      </a:pPr>
                      <a:t>[VALUE]</a:t>
                    </a:fld>
                    <a:endParaRPr lang="en-US"/>
                  </a:p>
                </c:rich>
              </c:tx>
              <c:numFmt formatCode="0&quot;%&quot;" sourceLinked="0"/>
              <c:spPr>
                <a:noFill/>
                <a:ln w="37080">
                  <a:noFill/>
                </a:ln>
              </c:sp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D14-44EF-866A-59DEF5721A0A}"/>
                </c:ext>
              </c:extLst>
            </c:dLbl>
            <c:dLbl>
              <c:idx val="9"/>
              <c:delete val="1"/>
              <c:extLst>
                <c:ext xmlns:c15="http://schemas.microsoft.com/office/drawing/2012/chart" uri="{CE6537A1-D6FC-4f65-9D91-7224C49458BB}"/>
                <c:ext xmlns:c16="http://schemas.microsoft.com/office/drawing/2014/chart" uri="{C3380CC4-5D6E-409C-BE32-E72D297353CC}">
                  <c16:uniqueId val="{0000000A-2D14-44EF-866A-59DEF5721A0A}"/>
                </c:ext>
              </c:extLst>
            </c:dLbl>
            <c:dLbl>
              <c:idx val="10"/>
              <c:delete val="1"/>
              <c:extLst>
                <c:ext xmlns:c15="http://schemas.microsoft.com/office/drawing/2012/chart" uri="{CE6537A1-D6FC-4f65-9D91-7224C49458BB}"/>
                <c:ext xmlns:c16="http://schemas.microsoft.com/office/drawing/2014/chart" uri="{C3380CC4-5D6E-409C-BE32-E72D297353CC}">
                  <c16:uniqueId val="{0000000B-2D14-44EF-866A-59DEF5721A0A}"/>
                </c:ext>
              </c:extLst>
            </c:dLbl>
            <c:dLbl>
              <c:idx val="11"/>
              <c:delete val="1"/>
              <c:extLst>
                <c:ext xmlns:c15="http://schemas.microsoft.com/office/drawing/2012/chart" uri="{CE6537A1-D6FC-4f65-9D91-7224C49458BB}"/>
                <c:ext xmlns:c16="http://schemas.microsoft.com/office/drawing/2014/chart" uri="{C3380CC4-5D6E-409C-BE32-E72D297353CC}">
                  <c16:uniqueId val="{0000000C-2D14-44EF-866A-59DEF5721A0A}"/>
                </c:ext>
              </c:extLst>
            </c:dLbl>
            <c:dLbl>
              <c:idx val="12"/>
              <c:delete val="1"/>
              <c:extLst>
                <c:ext xmlns:c15="http://schemas.microsoft.com/office/drawing/2012/chart" uri="{CE6537A1-D6FC-4f65-9D91-7224C49458BB}"/>
                <c:ext xmlns:c16="http://schemas.microsoft.com/office/drawing/2014/chart" uri="{C3380CC4-5D6E-409C-BE32-E72D297353CC}">
                  <c16:uniqueId val="{0000000D-2D14-44EF-866A-59DEF5721A0A}"/>
                </c:ext>
              </c:extLst>
            </c:dLbl>
            <c:dLbl>
              <c:idx val="13"/>
              <c:numFmt formatCode="#&quot;%&quot;" sourceLinked="0"/>
              <c:spPr>
                <a:noFill/>
                <a:ln w="37080">
                  <a:noFill/>
                </a:ln>
              </c:spPr>
              <c:txPr>
                <a:bodyPr wrap="square" lIns="38100" tIns="19050" rIns="38100" bIns="19050" anchor="ctr">
                  <a:spAutoFit/>
                </a:bodyPr>
                <a:lstStyle/>
                <a:p>
                  <a:pPr>
                    <a:defRPr sz="1200" b="1" i="0" u="none" strike="noStrike" baseline="0">
                      <a:solidFill>
                        <a:schemeClr val="bg1"/>
                      </a:solidFill>
                      <a:latin typeface="+mn-lt"/>
                      <a:ea typeface="Calibri"/>
                      <a:cs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E-2D14-44EF-866A-59DEF5721A0A}"/>
                </c:ext>
              </c:extLst>
            </c:dLbl>
            <c:dLbl>
              <c:idx val="14"/>
              <c:numFmt formatCode="0&quot;%&quot;" sourceLinked="0"/>
              <c:spPr>
                <a:noFill/>
                <a:ln w="37080">
                  <a:noFill/>
                </a:ln>
              </c:spPr>
              <c:txPr>
                <a:bodyPr wrap="square" lIns="38100" tIns="19050" rIns="38100" bIns="19050" anchor="ctr">
                  <a:spAutoFit/>
                </a:bodyPr>
                <a:lstStyle/>
                <a:p>
                  <a:pPr>
                    <a:defRPr sz="1200" b="1" i="0" u="none" strike="noStrike" baseline="0">
                      <a:solidFill>
                        <a:schemeClr val="tx1"/>
                      </a:solidFill>
                      <a:latin typeface="+mn-lt"/>
                      <a:ea typeface="Calibri"/>
                      <a:cs typeface="Calibri"/>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2D14-44EF-866A-59DEF5721A0A}"/>
                </c:ext>
              </c:extLst>
            </c:dLbl>
            <c:dLbl>
              <c:idx val="17"/>
              <c:delete val="1"/>
              <c:extLst>
                <c:ext xmlns:c15="http://schemas.microsoft.com/office/drawing/2012/chart" uri="{CE6537A1-D6FC-4f65-9D91-7224C49458BB}"/>
                <c:ext xmlns:c16="http://schemas.microsoft.com/office/drawing/2014/chart" uri="{C3380CC4-5D6E-409C-BE32-E72D297353CC}">
                  <c16:uniqueId val="{0000000F-2D14-44EF-866A-59DEF5721A0A}"/>
                </c:ext>
              </c:extLst>
            </c:dLbl>
            <c:dLbl>
              <c:idx val="27"/>
              <c:delete val="1"/>
              <c:extLst>
                <c:ext xmlns:c15="http://schemas.microsoft.com/office/drawing/2012/chart" uri="{CE6537A1-D6FC-4f65-9D91-7224C49458BB}"/>
                <c:ext xmlns:c16="http://schemas.microsoft.com/office/drawing/2014/chart" uri="{C3380CC4-5D6E-409C-BE32-E72D297353CC}">
                  <c16:uniqueId val="{00000010-2D14-44EF-866A-59DEF5721A0A}"/>
                </c:ext>
              </c:extLst>
            </c:dLbl>
            <c:dLbl>
              <c:idx val="28"/>
              <c:delete val="1"/>
              <c:extLst>
                <c:ext xmlns:c15="http://schemas.microsoft.com/office/drawing/2012/chart" uri="{CE6537A1-D6FC-4f65-9D91-7224C49458BB}"/>
                <c:ext xmlns:c16="http://schemas.microsoft.com/office/drawing/2014/chart" uri="{C3380CC4-5D6E-409C-BE32-E72D297353CC}">
                  <c16:uniqueId val="{00000011-2D14-44EF-866A-59DEF5721A0A}"/>
                </c:ext>
              </c:extLst>
            </c:dLbl>
            <c:numFmt formatCode="0&quot;%&quot;" sourceLinked="0"/>
            <c:spPr>
              <a:noFill/>
              <a:ln w="37080">
                <a:noFill/>
              </a:ln>
            </c:spPr>
            <c:txPr>
              <a:bodyPr wrap="square" lIns="38100" tIns="19050" rIns="38100" bIns="19050" anchor="ctr">
                <a:spAutoFit/>
              </a:bodyPr>
              <a:lstStyle/>
              <a:p>
                <a:pPr>
                  <a:defRPr sz="1200" b="1" i="0" u="none" strike="noStrike" baseline="0">
                    <a:solidFill>
                      <a:schemeClr val="bg1"/>
                    </a:solidFill>
                    <a:latin typeface="+mn-lt"/>
                    <a:ea typeface="Calibri"/>
                    <a:cs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Nedovoljan broj ponuđača koji učestvuje u postupcima javne nabavke</c:v>
                </c:pt>
                <c:pt idx="1">
                  <c:v>Odustvo javno dostupnog spiska negativnih referenci</c:v>
                </c:pt>
                <c:pt idx="2">
                  <c:v>Neadekvatno istraživanje tržišta</c:v>
                </c:pt>
                <c:pt idx="3">
                  <c:v>Dugo trajanje postupka za donošenje odluke Republičke komisije za zaštitu prava u postupcima javnih nabavki</c:v>
                </c:pt>
                <c:pt idx="4">
                  <c:v>Prekomerna upotreba kriterijuma najniže ponuđene cene</c:v>
                </c:pt>
                <c:pt idx="5">
                  <c:v>Loš nadzor nad izvršenjem ugovora o javnoj nabavci</c:v>
                </c:pt>
                <c:pt idx="6">
                  <c:v>Često podnošenje zahteva za zaštitu prava Republičkoj komisiji za zaštitu prava u postupcima javnih nabavki</c:v>
                </c:pt>
                <c:pt idx="7">
                  <c:v>Restriktivno definisani kriterijumi za učestvovanje u postupcima javnih nabavki</c:v>
                </c:pt>
                <c:pt idx="8">
                  <c:v>Česte izmene plana javnih nabavki</c:v>
                </c:pt>
                <c:pt idx="9">
                  <c:v>Veliki broj neprihvatljivih ponuda</c:v>
                </c:pt>
                <c:pt idx="10">
                  <c:v>Ne zna/ Odbija da odgovori</c:v>
                </c:pt>
              </c:strCache>
            </c:strRef>
          </c:cat>
          <c:val>
            <c:numRef>
              <c:f>Sheet1!$C$2:$C$12</c:f>
              <c:numCache>
                <c:formatCode>General</c:formatCode>
                <c:ptCount val="11"/>
                <c:pt idx="0">
                  <c:v>25.8</c:v>
                </c:pt>
                <c:pt idx="1">
                  <c:v>7.1</c:v>
                </c:pt>
                <c:pt idx="2">
                  <c:v>25.2</c:v>
                </c:pt>
                <c:pt idx="3">
                  <c:v>11</c:v>
                </c:pt>
                <c:pt idx="4">
                  <c:v>12.9</c:v>
                </c:pt>
                <c:pt idx="5">
                  <c:v>1.9</c:v>
                </c:pt>
                <c:pt idx="6">
                  <c:v>3.2</c:v>
                </c:pt>
                <c:pt idx="7">
                  <c:v>2.6</c:v>
                </c:pt>
                <c:pt idx="8">
                  <c:v>4.5</c:v>
                </c:pt>
                <c:pt idx="10">
                  <c:v>5.8</c:v>
                </c:pt>
              </c:numCache>
            </c:numRef>
          </c:val>
          <c:extLst>
            <c:ext xmlns:c16="http://schemas.microsoft.com/office/drawing/2014/chart" uri="{C3380CC4-5D6E-409C-BE32-E72D297353CC}">
              <c16:uniqueId val="{00000012-2D14-44EF-866A-59DEF5721A0A}"/>
            </c:ext>
          </c:extLst>
        </c:ser>
        <c:dLbls>
          <c:showLegendKey val="0"/>
          <c:showVal val="1"/>
          <c:showCatName val="0"/>
          <c:showSerName val="0"/>
          <c:showPercent val="0"/>
          <c:showBubbleSize val="0"/>
        </c:dLbls>
        <c:gapWidth val="30"/>
        <c:overlap val="100"/>
        <c:axId val="174136600"/>
        <c:axId val="1"/>
      </c:barChart>
      <c:catAx>
        <c:axId val="174136600"/>
        <c:scaling>
          <c:orientation val="maxMin"/>
        </c:scaling>
        <c:delete val="0"/>
        <c:axPos val="l"/>
        <c:numFmt formatCode="General" sourceLinked="1"/>
        <c:majorTickMark val="none"/>
        <c:minorTickMark val="none"/>
        <c:tickLblPos val="nextTo"/>
        <c:spPr>
          <a:ln w="9270">
            <a:noFill/>
          </a:ln>
        </c:spPr>
        <c:txPr>
          <a:bodyPr rot="0" vert="horz"/>
          <a:lstStyle/>
          <a:p>
            <a:pPr>
              <a:defRPr sz="900" b="0" i="0" u="none" strike="noStrike" baseline="0">
                <a:solidFill>
                  <a:srgbClr val="000000"/>
                </a:solidFill>
                <a:latin typeface="+mn-lt"/>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1"/>
        <c:axPos val="t"/>
        <c:numFmt formatCode="General" sourceLinked="1"/>
        <c:majorTickMark val="out"/>
        <c:minorTickMark val="none"/>
        <c:tickLblPos val="nextTo"/>
        <c:crossAx val="174136600"/>
        <c:crosses val="autoZero"/>
        <c:crossBetween val="between"/>
      </c:valAx>
      <c:spPr>
        <a:noFill/>
        <a:ln w="37080">
          <a:noFill/>
        </a:ln>
      </c:spPr>
    </c:plotArea>
    <c:legend>
      <c:legendPos val="r"/>
      <c:layout>
        <c:manualLayout>
          <c:xMode val="edge"/>
          <c:yMode val="edge"/>
          <c:x val="0.78748782468808087"/>
          <c:y val="0.74321242324578785"/>
          <c:w val="0.19188639588141482"/>
          <c:h val="0.17495851645084862"/>
        </c:manualLayout>
      </c:layout>
      <c:overlay val="0"/>
      <c:spPr>
        <a:noFill/>
        <a:ln w="37080">
          <a:noFill/>
        </a:ln>
      </c:spPr>
      <c:txPr>
        <a:bodyPr/>
        <a:lstStyle/>
        <a:p>
          <a:pPr>
            <a:defRPr sz="1400" b="0" i="0" u="none" strike="noStrike" baseline="0">
              <a:solidFill>
                <a:srgbClr val="000000"/>
              </a:solidFill>
              <a:latin typeface="Segoe UI"/>
              <a:ea typeface="Segoe UI"/>
              <a:cs typeface="Segoe UI"/>
            </a:defRPr>
          </a:pPr>
          <a:endParaRPr lang="en-US"/>
        </a:p>
      </c:txPr>
    </c:legend>
    <c:plotVisOnly val="1"/>
    <c:dispBlanksAs val="gap"/>
    <c:showDLblsOverMax val="0"/>
  </c:chart>
  <c:spPr>
    <a:noFill/>
    <a:ln>
      <a:noFill/>
    </a:ln>
  </c:spPr>
  <c:txPr>
    <a:bodyPr/>
    <a:lstStyle/>
    <a:p>
      <a:pPr>
        <a:defRPr sz="2628" b="1"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sr-Latn-RS" b="1" dirty="0">
                <a:solidFill>
                  <a:schemeClr val="tx1"/>
                </a:solidFill>
              </a:rPr>
              <a:t>Uspešni postupci javnih nabavki</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6525927803977613"/>
          <c:y val="0.16364619625162471"/>
          <c:w val="0.4565592204923542"/>
          <c:h val="0.81338172474583803"/>
        </c:manualLayout>
      </c:layout>
      <c:barChart>
        <c:barDir val="bar"/>
        <c:grouping val="clustered"/>
        <c:varyColors val="0"/>
        <c:ser>
          <c:idx val="0"/>
          <c:order val="0"/>
          <c:tx>
            <c:strRef>
              <c:f>Sheet1!$B$1</c:f>
              <c:strCache>
                <c:ptCount val="1"/>
                <c:pt idx="0">
                  <c:v>Who do you live with during the lecture period/ semester?</c:v>
                </c:pt>
              </c:strCache>
            </c:strRef>
          </c:tx>
          <c:spPr>
            <a:solidFill>
              <a:srgbClr val="001C54"/>
            </a:solidFill>
            <a:ln>
              <a:solidFill>
                <a:schemeClr val="bg1"/>
              </a:solidFill>
            </a:ln>
            <a:effectLst/>
          </c:spPr>
          <c:invertIfNegative val="0"/>
          <c:dPt>
            <c:idx val="3"/>
            <c:invertIfNegative val="0"/>
            <c:bubble3D val="0"/>
            <c:spPr>
              <a:solidFill>
                <a:schemeClr val="tx2"/>
              </a:solidFill>
              <a:ln>
                <a:solidFill>
                  <a:schemeClr val="bg1"/>
                </a:solidFill>
              </a:ln>
              <a:effectLst/>
            </c:spPr>
            <c:extLst>
              <c:ext xmlns:c16="http://schemas.microsoft.com/office/drawing/2014/chart" uri="{C3380CC4-5D6E-409C-BE32-E72D297353CC}">
                <c16:uniqueId val="{00000000-B0B8-4F0A-8C14-A70A02BDE381}"/>
              </c:ext>
            </c:extLst>
          </c:dPt>
          <c:dPt>
            <c:idx val="9"/>
            <c:invertIfNegative val="0"/>
            <c:bubble3D val="0"/>
            <c:spPr>
              <a:solidFill>
                <a:srgbClr val="9F1535"/>
              </a:solidFill>
              <a:ln>
                <a:solidFill>
                  <a:schemeClr val="bg1"/>
                </a:solidFill>
              </a:ln>
              <a:effectLst/>
            </c:spPr>
            <c:extLst>
              <c:ext xmlns:c16="http://schemas.microsoft.com/office/drawing/2014/chart" uri="{C3380CC4-5D6E-409C-BE32-E72D297353CC}">
                <c16:uniqueId val="{00000001-8CB3-47A7-A7B4-4A676B951ED7}"/>
              </c:ext>
            </c:extLst>
          </c:dPt>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0-8CB3-47A7-A7B4-4A676B951ED7}"/>
              </c:ext>
            </c:extLst>
          </c:dPt>
          <c:dLbls>
            <c:numFmt formatCode="0&quot;%&quot;" sourceLinked="0"/>
            <c:spPr>
              <a:noFill/>
              <a:ln>
                <a:noFill/>
              </a:ln>
              <a:effectLst/>
            </c:spPr>
            <c:txPr>
              <a:bodyPr rot="0" spcFirstLastPara="1" vertOverflow="ellipsis" vert="horz" wrap="square" anchor="ctr" anchorCtr="1"/>
              <a:lstStyle/>
              <a:p>
                <a:pPr algn="ct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7</c:v>
                </c:pt>
                <c:pt idx="1">
                  <c:v>Od 8 do 65</c:v>
                </c:pt>
                <c:pt idx="2">
                  <c:v>Preko 65</c:v>
                </c:pt>
                <c:pt idx="3">
                  <c:v>Odbija da odgovori / Ne znam</c:v>
                </c:pt>
              </c:strCache>
            </c:strRef>
          </c:cat>
          <c:val>
            <c:numRef>
              <c:f>Sheet1!$B$2:$B$5</c:f>
              <c:numCache>
                <c:formatCode>General</c:formatCode>
                <c:ptCount val="4"/>
                <c:pt idx="0">
                  <c:v>31.1</c:v>
                </c:pt>
                <c:pt idx="1">
                  <c:v>33.4</c:v>
                </c:pt>
                <c:pt idx="2">
                  <c:v>20.9</c:v>
                </c:pt>
                <c:pt idx="3">
                  <c:v>14.6</c:v>
                </c:pt>
              </c:numCache>
            </c:numRef>
          </c:val>
          <c:extLst>
            <c:ext xmlns:c16="http://schemas.microsoft.com/office/drawing/2014/chart" uri="{C3380CC4-5D6E-409C-BE32-E72D297353CC}">
              <c16:uniqueId val="{00000000-CB98-439C-ABBF-D57EFC2B1AC4}"/>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scaling>
        <c:delete val="1"/>
        <c:axPos val="t"/>
        <c:numFmt formatCode="General" sourceLinked="1"/>
        <c:majorTickMark val="none"/>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sz="110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51756267060907E-2"/>
          <c:y val="0.20910525505491123"/>
          <c:w val="0.9768482437329391"/>
          <c:h val="0.79089474494508882"/>
        </c:manualLayout>
      </c:layout>
      <c:barChart>
        <c:barDir val="bar"/>
        <c:grouping val="percentStacked"/>
        <c:varyColors val="0"/>
        <c:ser>
          <c:idx val="0"/>
          <c:order val="0"/>
          <c:tx>
            <c:strRef>
              <c:f>Sheet1!$B$1</c:f>
              <c:strCache>
                <c:ptCount val="1"/>
                <c:pt idx="0">
                  <c:v>Nimalo </c:v>
                </c:pt>
              </c:strCache>
            </c:strRef>
          </c:tx>
          <c:spPr>
            <a:solidFill>
              <a:srgbClr val="9F1535"/>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c:v>20.399999999999999</c:v>
                </c:pt>
                <c:pt idx="1">
                  <c:v>31.8</c:v>
                </c:pt>
                <c:pt idx="2">
                  <c:v>22.9</c:v>
                </c:pt>
                <c:pt idx="3">
                  <c:v>30.5</c:v>
                </c:pt>
              </c:numCache>
            </c:numRef>
          </c:val>
          <c:extLst>
            <c:ext xmlns:c16="http://schemas.microsoft.com/office/drawing/2014/chart" uri="{C3380CC4-5D6E-409C-BE32-E72D297353CC}">
              <c16:uniqueId val="{00000000-A43B-4DE9-B68A-FCFC565B4BC3}"/>
            </c:ext>
          </c:extLst>
        </c:ser>
        <c:ser>
          <c:idx val="1"/>
          <c:order val="1"/>
          <c:tx>
            <c:strRef>
              <c:f>Sheet1!$C$1</c:f>
              <c:strCache>
                <c:ptCount val="1"/>
                <c:pt idx="0">
                  <c:v>Malo</c:v>
                </c:pt>
              </c:strCache>
            </c:strRef>
          </c:tx>
          <c:spPr>
            <a:solidFill>
              <a:srgbClr val="EB5A3D"/>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General</c:formatCode>
                <c:ptCount val="4"/>
                <c:pt idx="0">
                  <c:v>22.4</c:v>
                </c:pt>
                <c:pt idx="1">
                  <c:v>13.2</c:v>
                </c:pt>
                <c:pt idx="2">
                  <c:v>23.9</c:v>
                </c:pt>
                <c:pt idx="3">
                  <c:v>18.399999999999999</c:v>
                </c:pt>
              </c:numCache>
            </c:numRef>
          </c:val>
          <c:extLst>
            <c:ext xmlns:c16="http://schemas.microsoft.com/office/drawing/2014/chart" uri="{C3380CC4-5D6E-409C-BE32-E72D297353CC}">
              <c16:uniqueId val="{00000001-A43B-4DE9-B68A-FCFC565B4BC3}"/>
            </c:ext>
          </c:extLst>
        </c:ser>
        <c:ser>
          <c:idx val="2"/>
          <c:order val="2"/>
          <c:tx>
            <c:strRef>
              <c:f>Sheet1!$D$1</c:f>
              <c:strCache>
                <c:ptCount val="1"/>
                <c:pt idx="0">
                  <c:v>Ne znam</c:v>
                </c:pt>
              </c:strCache>
            </c:strRef>
          </c:tx>
          <c:spPr>
            <a:solidFill>
              <a:schemeClr val="tx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0">
                  <c:v>0.7</c:v>
                </c:pt>
                <c:pt idx="1">
                  <c:v>1.2</c:v>
                </c:pt>
                <c:pt idx="2">
                  <c:v>0.6</c:v>
                </c:pt>
                <c:pt idx="3">
                  <c:v>0.7</c:v>
                </c:pt>
              </c:numCache>
            </c:numRef>
          </c:val>
          <c:extLst>
            <c:ext xmlns:c16="http://schemas.microsoft.com/office/drawing/2014/chart" uri="{C3380CC4-5D6E-409C-BE32-E72D297353CC}">
              <c16:uniqueId val="{00000002-A43B-4DE9-B68A-FCFC565B4BC3}"/>
            </c:ext>
          </c:extLst>
        </c:ser>
        <c:ser>
          <c:idx val="3"/>
          <c:order val="3"/>
          <c:tx>
            <c:strRef>
              <c:f>Sheet1!$E$1</c:f>
              <c:strCache>
                <c:ptCount val="1"/>
                <c:pt idx="0">
                  <c:v>Donekle </c:v>
                </c:pt>
              </c:strCache>
            </c:strRef>
          </c:tx>
          <c:spPr>
            <a:solidFill>
              <a:srgbClr val="007681"/>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Sheet1!$E$2:$E$5</c:f>
              <c:numCache>
                <c:formatCode>General</c:formatCode>
                <c:ptCount val="4"/>
                <c:pt idx="0">
                  <c:v>36.700000000000003</c:v>
                </c:pt>
                <c:pt idx="1">
                  <c:v>24.2</c:v>
                </c:pt>
                <c:pt idx="2">
                  <c:v>31.2</c:v>
                </c:pt>
                <c:pt idx="3">
                  <c:v>20.399999999999999</c:v>
                </c:pt>
              </c:numCache>
            </c:numRef>
          </c:val>
          <c:extLst>
            <c:ext xmlns:c16="http://schemas.microsoft.com/office/drawing/2014/chart" uri="{C3380CC4-5D6E-409C-BE32-E72D297353CC}">
              <c16:uniqueId val="{00000003-A43B-4DE9-B68A-FCFC565B4BC3}"/>
            </c:ext>
          </c:extLst>
        </c:ser>
        <c:ser>
          <c:idx val="4"/>
          <c:order val="4"/>
          <c:tx>
            <c:strRef>
              <c:f>Sheet1!$F$1</c:f>
              <c:strCache>
                <c:ptCount val="1"/>
                <c:pt idx="0">
                  <c:v>U velikoj meri</c:v>
                </c:pt>
              </c:strCache>
            </c:strRef>
          </c:tx>
          <c:spPr>
            <a:solidFill>
              <a:srgbClr val="001C54"/>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Sheet1!$F$2:$F$5</c:f>
              <c:numCache>
                <c:formatCode>General</c:formatCode>
                <c:ptCount val="4"/>
                <c:pt idx="0">
                  <c:v>19.7</c:v>
                </c:pt>
                <c:pt idx="1">
                  <c:v>29.6</c:v>
                </c:pt>
                <c:pt idx="2">
                  <c:v>21.4</c:v>
                </c:pt>
                <c:pt idx="3">
                  <c:v>29.9</c:v>
                </c:pt>
              </c:numCache>
            </c:numRef>
          </c:val>
          <c:extLst>
            <c:ext xmlns:c16="http://schemas.microsoft.com/office/drawing/2014/chart" uri="{C3380CC4-5D6E-409C-BE32-E72D297353CC}">
              <c16:uniqueId val="{00000004-A43B-4DE9-B68A-FCFC565B4BC3}"/>
            </c:ext>
          </c:extLst>
        </c:ser>
        <c:dLbls>
          <c:dLblPos val="ctr"/>
          <c:showLegendKey val="0"/>
          <c:showVal val="1"/>
          <c:showCatName val="0"/>
          <c:showSerName val="0"/>
          <c:showPercent val="0"/>
          <c:showBubbleSize val="0"/>
        </c:dLbls>
        <c:gapWidth val="20"/>
        <c:overlap val="100"/>
        <c:axId val="889092160"/>
        <c:axId val="889086720"/>
      </c:barChart>
      <c:catAx>
        <c:axId val="8890921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89086720"/>
        <c:crosses val="autoZero"/>
        <c:auto val="1"/>
        <c:lblAlgn val="ctr"/>
        <c:lblOffset val="100"/>
        <c:noMultiLvlLbl val="0"/>
      </c:catAx>
      <c:valAx>
        <c:axId val="889086720"/>
        <c:scaling>
          <c:orientation val="minMax"/>
        </c:scaling>
        <c:delete val="1"/>
        <c:axPos val="t"/>
        <c:numFmt formatCode="0%" sourceLinked="1"/>
        <c:majorTickMark val="none"/>
        <c:minorTickMark val="none"/>
        <c:tickLblPos val="nextTo"/>
        <c:crossAx val="889092160"/>
        <c:crosses val="autoZero"/>
        <c:crossBetween val="between"/>
      </c:valAx>
      <c:spPr>
        <a:noFill/>
        <a:ln>
          <a:noFill/>
        </a:ln>
        <a:effectLst/>
      </c:spPr>
    </c:plotArea>
    <c:legend>
      <c:legendPos val="t"/>
      <c:layout>
        <c:manualLayout>
          <c:xMode val="edge"/>
          <c:yMode val="edge"/>
          <c:x val="0"/>
          <c:y val="2.3916296727798648E-2"/>
          <c:w val="0.99497100509858794"/>
          <c:h val="8.072928816026424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sr-Latn-RS" sz="1320" b="1" dirty="0"/>
              <a:t>Iskustva sa postupcima javnih nabavki</a:t>
            </a:r>
            <a:endParaRPr lang="en-US" sz="132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5544083057984271"/>
          <c:y val="0.18392995809406743"/>
          <c:w val="0.55535177343643849"/>
          <c:h val="0.81338172474583803"/>
        </c:manualLayout>
      </c:layout>
      <c:barChart>
        <c:barDir val="bar"/>
        <c:grouping val="clustered"/>
        <c:varyColors val="0"/>
        <c:ser>
          <c:idx val="0"/>
          <c:order val="0"/>
          <c:tx>
            <c:strRef>
              <c:f>Sheet1!$B$1</c:f>
              <c:strCache>
                <c:ptCount val="1"/>
                <c:pt idx="0">
                  <c:v>Ponuđači</c:v>
                </c:pt>
              </c:strCache>
            </c:strRef>
          </c:tx>
          <c:spPr>
            <a:solidFill>
              <a:srgbClr val="001C54"/>
            </a:solidFill>
            <a:ln>
              <a:solidFill>
                <a:schemeClr val="bg1"/>
              </a:solidFill>
            </a:ln>
            <a:effectLst/>
          </c:spPr>
          <c:invertIfNegative val="0"/>
          <c:dPt>
            <c:idx val="0"/>
            <c:invertIfNegative val="0"/>
            <c:bubble3D val="0"/>
            <c:spPr>
              <a:solidFill>
                <a:srgbClr val="E87722"/>
              </a:solidFill>
              <a:ln>
                <a:solidFill>
                  <a:schemeClr val="bg1"/>
                </a:solidFill>
              </a:ln>
              <a:effectLst/>
            </c:spPr>
            <c:extLst>
              <c:ext xmlns:c16="http://schemas.microsoft.com/office/drawing/2014/chart" uri="{C3380CC4-5D6E-409C-BE32-E72D297353CC}">
                <c16:uniqueId val="{00000000-3013-4D0D-960A-90B68A46D60A}"/>
              </c:ext>
            </c:extLst>
          </c:dPt>
          <c:dPt>
            <c:idx val="1"/>
            <c:invertIfNegative val="0"/>
            <c:bubble3D val="0"/>
            <c:spPr>
              <a:solidFill>
                <a:srgbClr val="E87722"/>
              </a:solidFill>
              <a:ln>
                <a:solidFill>
                  <a:schemeClr val="bg1"/>
                </a:solidFill>
              </a:ln>
              <a:effectLst/>
            </c:spPr>
            <c:extLst>
              <c:ext xmlns:c16="http://schemas.microsoft.com/office/drawing/2014/chart" uri="{C3380CC4-5D6E-409C-BE32-E72D297353CC}">
                <c16:uniqueId val="{00000001-3013-4D0D-960A-90B68A46D60A}"/>
              </c:ext>
            </c:extLst>
          </c:dPt>
          <c:dPt>
            <c:idx val="2"/>
            <c:invertIfNegative val="0"/>
            <c:bubble3D val="0"/>
            <c:spPr>
              <a:solidFill>
                <a:srgbClr val="9F1535"/>
              </a:solidFill>
              <a:ln>
                <a:solidFill>
                  <a:schemeClr val="bg1"/>
                </a:solidFill>
              </a:ln>
              <a:effectLst/>
            </c:spPr>
            <c:extLst>
              <c:ext xmlns:c16="http://schemas.microsoft.com/office/drawing/2014/chart" uri="{C3380CC4-5D6E-409C-BE32-E72D297353CC}">
                <c16:uniqueId val="{00000004-3013-4D0D-960A-90B68A46D60A}"/>
              </c:ext>
            </c:extLst>
          </c:dPt>
          <c:dPt>
            <c:idx val="3"/>
            <c:invertIfNegative val="0"/>
            <c:bubble3D val="0"/>
            <c:spPr>
              <a:solidFill>
                <a:srgbClr val="001C54"/>
              </a:solidFill>
              <a:ln>
                <a:solidFill>
                  <a:schemeClr val="bg1"/>
                </a:solidFill>
              </a:ln>
              <a:effectLst/>
            </c:spPr>
            <c:extLst>
              <c:ext xmlns:c16="http://schemas.microsoft.com/office/drawing/2014/chart" uri="{C3380CC4-5D6E-409C-BE32-E72D297353CC}">
                <c16:uniqueId val="{00000005-3013-4D0D-960A-90B68A46D60A}"/>
              </c:ext>
            </c:extLst>
          </c:dPt>
          <c:dPt>
            <c:idx val="4"/>
            <c:invertIfNegative val="0"/>
            <c:bubble3D val="0"/>
            <c:spPr>
              <a:solidFill>
                <a:srgbClr val="007681"/>
              </a:solidFill>
              <a:ln>
                <a:solidFill>
                  <a:schemeClr val="bg1"/>
                </a:solidFill>
              </a:ln>
              <a:effectLst/>
            </c:spPr>
            <c:extLst>
              <c:ext xmlns:c16="http://schemas.microsoft.com/office/drawing/2014/chart" uri="{C3380CC4-5D6E-409C-BE32-E72D297353CC}">
                <c16:uniqueId val="{00000002-3013-4D0D-960A-90B68A46D60A}"/>
              </c:ext>
            </c:extLst>
          </c:dPt>
          <c:dPt>
            <c:idx val="5"/>
            <c:invertIfNegative val="0"/>
            <c:bubble3D val="0"/>
            <c:spPr>
              <a:solidFill>
                <a:srgbClr val="007681"/>
              </a:solidFill>
              <a:ln>
                <a:solidFill>
                  <a:schemeClr val="bg1"/>
                </a:solidFill>
              </a:ln>
              <a:effectLst/>
            </c:spPr>
            <c:extLst>
              <c:ext xmlns:c16="http://schemas.microsoft.com/office/drawing/2014/chart" uri="{C3380CC4-5D6E-409C-BE32-E72D297353CC}">
                <c16:uniqueId val="{00000010-8487-4435-B69D-4ADAC9BEBC89}"/>
              </c:ext>
            </c:extLst>
          </c:dPt>
          <c:dPt>
            <c:idx val="6"/>
            <c:invertIfNegative val="0"/>
            <c:bubble3D val="0"/>
            <c:spPr>
              <a:solidFill>
                <a:schemeClr val="tx2"/>
              </a:solidFill>
              <a:ln>
                <a:solidFill>
                  <a:schemeClr val="bg1"/>
                </a:solidFill>
              </a:ln>
              <a:effectLst/>
            </c:spPr>
            <c:extLst>
              <c:ext xmlns:c16="http://schemas.microsoft.com/office/drawing/2014/chart" uri="{C3380CC4-5D6E-409C-BE32-E72D297353CC}">
                <c16:uniqueId val="{00000003-3013-4D0D-960A-90B68A46D60A}"/>
              </c:ext>
            </c:extLst>
          </c:dPt>
          <c:dPt>
            <c:idx val="9"/>
            <c:invertIfNegative val="0"/>
            <c:bubble3D val="0"/>
            <c:spPr>
              <a:solidFill>
                <a:srgbClr val="9F1535"/>
              </a:solidFill>
              <a:ln>
                <a:solidFill>
                  <a:schemeClr val="bg1"/>
                </a:solidFill>
              </a:ln>
              <a:effectLst/>
            </c:spPr>
            <c:extLst>
              <c:ext xmlns:c16="http://schemas.microsoft.com/office/drawing/2014/chart" uri="{C3380CC4-5D6E-409C-BE32-E72D297353CC}">
                <c16:uniqueId val="{00000001-CBC9-4EE9-8BE4-BC64157DCE1F}"/>
              </c:ext>
            </c:extLst>
          </c:dPt>
          <c:dPt>
            <c:idx val="10"/>
            <c:invertIfNegative val="0"/>
            <c:bubble3D val="0"/>
            <c:spPr>
              <a:solidFill>
                <a:schemeClr val="tx2"/>
              </a:solidFill>
              <a:ln>
                <a:solidFill>
                  <a:schemeClr val="bg1"/>
                </a:solidFill>
              </a:ln>
              <a:effectLst/>
            </c:spPr>
            <c:extLst>
              <c:ext xmlns:c16="http://schemas.microsoft.com/office/drawing/2014/chart" uri="{C3380CC4-5D6E-409C-BE32-E72D297353CC}">
                <c16:uniqueId val="{00000000-CBC9-4EE9-8BE4-BC64157DCE1F}"/>
              </c:ext>
            </c:extLst>
          </c:dPt>
          <c:dLbls>
            <c:numFmt formatCode="0&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Veoma negativno</c:v>
                </c:pt>
                <c:pt idx="1">
                  <c:v>Donekle negativno</c:v>
                </c:pt>
                <c:pt idx="2">
                  <c:v>NEGATIVNO</c:v>
                </c:pt>
                <c:pt idx="3">
                  <c:v>POZITIVNO</c:v>
                </c:pt>
                <c:pt idx="4">
                  <c:v>Donekle pozitivno</c:v>
                </c:pt>
                <c:pt idx="5">
                  <c:v>Veoma pozitivno</c:v>
                </c:pt>
                <c:pt idx="6">
                  <c:v>Ne znam </c:v>
                </c:pt>
              </c:strCache>
            </c:strRef>
          </c:cat>
          <c:val>
            <c:numRef>
              <c:f>Sheet1!$B$2:$B$8</c:f>
              <c:numCache>
                <c:formatCode>General</c:formatCode>
                <c:ptCount val="7"/>
                <c:pt idx="0">
                  <c:v>3.3</c:v>
                </c:pt>
                <c:pt idx="1">
                  <c:v>6.1</c:v>
                </c:pt>
                <c:pt idx="2">
                  <c:v>9.4</c:v>
                </c:pt>
                <c:pt idx="3">
                  <c:v>89.5</c:v>
                </c:pt>
                <c:pt idx="4">
                  <c:v>59.7</c:v>
                </c:pt>
                <c:pt idx="5">
                  <c:v>29.8</c:v>
                </c:pt>
                <c:pt idx="6">
                  <c:v>1.1000000000000001</c:v>
                </c:pt>
              </c:numCache>
            </c:numRef>
          </c:val>
          <c:extLst>
            <c:ext xmlns:c16="http://schemas.microsoft.com/office/drawing/2014/chart" uri="{C3380CC4-5D6E-409C-BE32-E72D297353CC}">
              <c16:uniqueId val="{00000000-9877-44D8-A447-D3D1B9DAB4C5}"/>
            </c:ext>
          </c:extLst>
        </c:ser>
        <c:dLbls>
          <c:showLegendKey val="0"/>
          <c:showVal val="0"/>
          <c:showCatName val="0"/>
          <c:showSerName val="0"/>
          <c:showPercent val="0"/>
          <c:showBubbleSize val="0"/>
        </c:dLbls>
        <c:gapWidth val="30"/>
        <c:axId val="919559056"/>
        <c:axId val="919562336"/>
      </c:barChart>
      <c:catAx>
        <c:axId val="919559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19562336"/>
        <c:crosses val="autoZero"/>
        <c:auto val="1"/>
        <c:lblAlgn val="ctr"/>
        <c:lblOffset val="100"/>
        <c:noMultiLvlLbl val="0"/>
      </c:catAx>
      <c:valAx>
        <c:axId val="919562336"/>
        <c:scaling>
          <c:orientation val="minMax"/>
        </c:scaling>
        <c:delete val="1"/>
        <c:axPos val="t"/>
        <c:numFmt formatCode="General" sourceLinked="1"/>
        <c:majorTickMark val="none"/>
        <c:minorTickMark val="none"/>
        <c:tickLblPos val="nextTo"/>
        <c:crossAx val="91955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latin typeface="+mn-lt"/>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200" b="1" dirty="0">
                <a:solidFill>
                  <a:schemeClr val="tx1"/>
                </a:solidFill>
              </a:rPr>
              <a:t>Postupci</a:t>
            </a:r>
            <a:r>
              <a:rPr lang="sr-Latn-RS" sz="1200" b="1" baseline="0" dirty="0">
                <a:solidFill>
                  <a:schemeClr val="tx1"/>
                </a:solidFill>
              </a:rPr>
              <a:t> u kojima je korišćen neki drugi kriterijum</a:t>
            </a:r>
            <a:endParaRPr lang="en-US" sz="1200" b="1" dirty="0">
              <a:solidFill>
                <a:schemeClr val="tx1"/>
              </a:solidFill>
            </a:endParaRPr>
          </a:p>
        </c:rich>
      </c:tx>
      <c:layout>
        <c:manualLayout>
          <c:xMode val="edge"/>
          <c:yMode val="edge"/>
          <c:x val="0.18102564102564103"/>
          <c:y val="2.596019247594051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315832479753724"/>
          <c:y val="0.27480916030534353"/>
          <c:w val="0.41781546537452047"/>
          <c:h val="0.70992366412213737"/>
        </c:manualLayout>
      </c:layout>
      <c:barChart>
        <c:barDir val="bar"/>
        <c:grouping val="clustered"/>
        <c:varyColors val="0"/>
        <c:ser>
          <c:idx val="0"/>
          <c:order val="0"/>
          <c:tx>
            <c:strRef>
              <c:f>Sheet1!$B$1</c:f>
              <c:strCache>
                <c:ptCount val="1"/>
                <c:pt idx="0">
                  <c:v>Series 1</c:v>
                </c:pt>
              </c:strCache>
            </c:strRef>
          </c:tx>
          <c:spPr>
            <a:solidFill>
              <a:srgbClr val="9F1535"/>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3-2E40-4C00-99AE-D8645AE1043F}"/>
              </c:ext>
            </c:extLst>
          </c:dPt>
          <c:dPt>
            <c:idx val="4"/>
            <c:invertIfNegative val="0"/>
            <c:bubble3D val="0"/>
            <c:spPr>
              <a:solidFill>
                <a:schemeClr val="tx2"/>
              </a:solidFill>
              <a:ln>
                <a:noFill/>
              </a:ln>
              <a:effectLst/>
            </c:spPr>
            <c:extLst>
              <c:ext xmlns:c16="http://schemas.microsoft.com/office/drawing/2014/chart" uri="{C3380CC4-5D6E-409C-BE32-E72D297353CC}">
                <c16:uniqueId val="{00000004-2E40-4C00-99AE-D8645AE1043F}"/>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40-4C00-99AE-D8645AE1043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40-4C00-99AE-D8645AE1043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40-4C00-99AE-D8645AE1043F}"/>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40-4C00-99AE-D8645AE1043F}"/>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40-4C00-99AE-D8645AE1043F}"/>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c:v>
                </c:pt>
                <c:pt idx="1">
                  <c:v>Od 1 do 5</c:v>
                </c:pt>
                <c:pt idx="2">
                  <c:v>6 i više</c:v>
                </c:pt>
                <c:pt idx="3">
                  <c:v>Odbija da odgovori</c:v>
                </c:pt>
              </c:strCache>
            </c:strRef>
          </c:cat>
          <c:val>
            <c:numRef>
              <c:f>Sheet1!$B$2:$B$5</c:f>
              <c:numCache>
                <c:formatCode>General</c:formatCode>
                <c:ptCount val="4"/>
                <c:pt idx="0">
                  <c:v>26.6</c:v>
                </c:pt>
                <c:pt idx="1">
                  <c:v>19.5</c:v>
                </c:pt>
                <c:pt idx="2">
                  <c:v>17.5</c:v>
                </c:pt>
                <c:pt idx="3">
                  <c:v>36.4</c:v>
                </c:pt>
              </c:numCache>
            </c:numRef>
          </c:val>
          <c:extLst>
            <c:ext xmlns:c16="http://schemas.microsoft.com/office/drawing/2014/chart" uri="{C3380CC4-5D6E-409C-BE32-E72D297353CC}">
              <c16:uniqueId val="{00000005-2E40-4C00-99AE-D8645AE1043F}"/>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200" b="1" dirty="0">
                <a:solidFill>
                  <a:schemeClr val="tx1"/>
                </a:solidFill>
              </a:rPr>
              <a:t>Razlozi zbog kojih se kriterijum kvaliteta ne</a:t>
            </a:r>
            <a:r>
              <a:rPr lang="sr-Latn-RS" sz="1200" b="1" baseline="0" dirty="0">
                <a:solidFill>
                  <a:schemeClr val="tx1"/>
                </a:solidFill>
              </a:rPr>
              <a:t> koristi češće</a:t>
            </a:r>
            <a:endParaRPr lang="en-US" sz="1200" b="1" dirty="0">
              <a:solidFill>
                <a:schemeClr val="tx1"/>
              </a:solidFill>
            </a:endParaRPr>
          </a:p>
        </c:rich>
      </c:tx>
      <c:layout>
        <c:manualLayout>
          <c:xMode val="edge"/>
          <c:yMode val="edge"/>
          <c:x val="0.15720068645265495"/>
          <c:y val="5.413484251968504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1711959082037826"/>
          <c:y val="0.29770992366412208"/>
          <c:w val="0.33159835789757047"/>
          <c:h val="0.68702290076335881"/>
        </c:manualLayout>
      </c:layout>
      <c:barChart>
        <c:barDir val="bar"/>
        <c:grouping val="clustered"/>
        <c:varyColors val="0"/>
        <c:ser>
          <c:idx val="0"/>
          <c:order val="0"/>
          <c:tx>
            <c:strRef>
              <c:f>Sheet1!$B$1</c:f>
              <c:strCache>
                <c:ptCount val="1"/>
                <c:pt idx="0">
                  <c:v>Series 1</c:v>
                </c:pt>
              </c:strCache>
            </c:strRef>
          </c:tx>
          <c:spPr>
            <a:solidFill>
              <a:srgbClr val="418F47"/>
            </a:solidFill>
            <a:ln>
              <a:noFill/>
            </a:ln>
            <a:effectLst/>
          </c:spPr>
          <c:invertIfNegative val="0"/>
          <c:dPt>
            <c:idx val="4"/>
            <c:invertIfNegative val="0"/>
            <c:bubble3D val="0"/>
            <c:spPr>
              <a:solidFill>
                <a:schemeClr val="tx2"/>
              </a:solidFill>
              <a:ln>
                <a:noFill/>
              </a:ln>
              <a:effectLst/>
            </c:spPr>
            <c:extLst>
              <c:ext xmlns:c16="http://schemas.microsoft.com/office/drawing/2014/chart" uri="{C3380CC4-5D6E-409C-BE32-E72D297353CC}">
                <c16:uniqueId val="{00000001-E838-4372-9A11-3200B6397E34}"/>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6E-4064-9616-94BABCF655E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064-9616-94BABCF655E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6E-4064-9616-94BABCF655E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6E-4064-9616-94BABCF655E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372-9A11-3200B6397E3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Nemam model na osnovu kog mogu da utvrdim kriterijume</c:v>
                </c:pt>
                <c:pt idx="1">
                  <c:v>Rizičnije su nabavke koje se zasnivaju na kvalitetu</c:v>
                </c:pt>
                <c:pt idx="2">
                  <c:v>Nisam dovoljno obučen/a</c:v>
                </c:pt>
                <c:pt idx="3">
                  <c:v>Drugo</c:v>
                </c:pt>
                <c:pt idx="4">
                  <c:v>Ne zna/ Odbija da odgovori</c:v>
                </c:pt>
              </c:strCache>
            </c:strRef>
          </c:cat>
          <c:val>
            <c:numRef>
              <c:f>Sheet1!$B$2:$B$6</c:f>
              <c:numCache>
                <c:formatCode>General</c:formatCode>
                <c:ptCount val="5"/>
                <c:pt idx="0">
                  <c:v>37.5</c:v>
                </c:pt>
                <c:pt idx="1">
                  <c:v>27.3</c:v>
                </c:pt>
                <c:pt idx="2">
                  <c:v>21.6</c:v>
                </c:pt>
                <c:pt idx="3">
                  <c:v>11.4</c:v>
                </c:pt>
                <c:pt idx="4">
                  <c:v>18.2</c:v>
                </c:pt>
              </c:numCache>
            </c:numRef>
          </c:val>
          <c:extLst>
            <c:ext xmlns:c16="http://schemas.microsoft.com/office/drawing/2014/chart" uri="{C3380CC4-5D6E-409C-BE32-E72D297353CC}">
              <c16:uniqueId val="{00000000-8D6E-4064-9616-94BABCF655EE}"/>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200" b="1" dirty="0">
                <a:solidFill>
                  <a:schemeClr val="tx1"/>
                </a:solidFill>
              </a:rPr>
              <a:t>Posupci javne  nabavke</a:t>
            </a:r>
            <a:r>
              <a:rPr lang="sr-Latn-RS" sz="1200" b="1" baseline="0" dirty="0">
                <a:solidFill>
                  <a:schemeClr val="tx1"/>
                </a:solidFill>
              </a:rPr>
              <a:t> u poslednje tri godine</a:t>
            </a:r>
            <a:endParaRPr lang="en-US" sz="1200" b="1" dirty="0">
              <a:solidFill>
                <a:schemeClr val="tx1"/>
              </a:solidFill>
            </a:endParaRPr>
          </a:p>
        </c:rich>
      </c:tx>
      <c:layout>
        <c:manualLayout>
          <c:xMode val="edge"/>
          <c:yMode val="edge"/>
          <c:x val="0.20239316239316241"/>
          <c:y val="2.596019247594051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315832479753724"/>
          <c:y val="0.27480916030534353"/>
          <c:w val="0.4306359781950333"/>
          <c:h val="0.70992366412213737"/>
        </c:manualLayout>
      </c:layout>
      <c:barChart>
        <c:barDir val="bar"/>
        <c:grouping val="clustered"/>
        <c:varyColors val="0"/>
        <c:ser>
          <c:idx val="0"/>
          <c:order val="0"/>
          <c:tx>
            <c:strRef>
              <c:f>Sheet1!$B$1</c:f>
              <c:strCache>
                <c:ptCount val="1"/>
                <c:pt idx="0">
                  <c:v>Series 1</c:v>
                </c:pt>
              </c:strCache>
            </c:strRef>
          </c:tx>
          <c:spPr>
            <a:solidFill>
              <a:srgbClr val="9F1535"/>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5-9910-4BED-A693-0A42FE25E177}"/>
              </c:ext>
            </c:extLst>
          </c:dPt>
          <c:dPt>
            <c:idx val="4"/>
            <c:invertIfNegative val="0"/>
            <c:bubble3D val="0"/>
            <c:spPr>
              <a:solidFill>
                <a:schemeClr val="tx2"/>
              </a:solidFill>
              <a:ln>
                <a:noFill/>
              </a:ln>
              <a:effectLst/>
            </c:spPr>
            <c:extLst>
              <c:ext xmlns:c16="http://schemas.microsoft.com/office/drawing/2014/chart" uri="{C3380CC4-5D6E-409C-BE32-E72D297353CC}">
                <c16:uniqueId val="{00000001-9910-4BED-A693-0A42FE25E177}"/>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10-4BED-A693-0A42FE25E177}"/>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10-4BED-A693-0A42FE25E177}"/>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10-4BED-A693-0A42FE25E177}"/>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10-4BED-A693-0A42FE25E177}"/>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10-4BED-A693-0A42FE25E177}"/>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24</c:v>
                </c:pt>
                <c:pt idx="1">
                  <c:v>Od 25 do 100</c:v>
                </c:pt>
                <c:pt idx="2">
                  <c:v>Preko 100</c:v>
                </c:pt>
                <c:pt idx="3">
                  <c:v>Odbija da odgovori</c:v>
                </c:pt>
              </c:strCache>
            </c:strRef>
          </c:cat>
          <c:val>
            <c:numRef>
              <c:f>Sheet1!$B$2:$B$5</c:f>
              <c:numCache>
                <c:formatCode>General</c:formatCode>
                <c:ptCount val="4"/>
                <c:pt idx="0">
                  <c:v>31.6</c:v>
                </c:pt>
                <c:pt idx="1">
                  <c:v>31</c:v>
                </c:pt>
                <c:pt idx="2">
                  <c:v>14.2</c:v>
                </c:pt>
                <c:pt idx="3">
                  <c:v>23.2</c:v>
                </c:pt>
              </c:numCache>
            </c:numRef>
          </c:val>
          <c:extLst>
            <c:ext xmlns:c16="http://schemas.microsoft.com/office/drawing/2014/chart" uri="{C3380CC4-5D6E-409C-BE32-E72D297353CC}">
              <c16:uniqueId val="{00000006-9910-4BED-A693-0A42FE25E177}"/>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231072077528771"/>
          <c:w val="0.73276001989580875"/>
          <c:h val="0.84768927922471227"/>
        </c:manualLayout>
      </c:layout>
      <c:doughnutChart>
        <c:varyColors val="1"/>
        <c:ser>
          <c:idx val="0"/>
          <c:order val="0"/>
          <c:tx>
            <c:strRef>
              <c:f>Sheet1!$B$1</c:f>
              <c:strCache>
                <c:ptCount val="1"/>
                <c:pt idx="0">
                  <c:v>Sales</c:v>
                </c:pt>
              </c:strCache>
            </c:strRef>
          </c:tx>
          <c:dPt>
            <c:idx val="0"/>
            <c:bubble3D val="0"/>
            <c:spPr>
              <a:solidFill>
                <a:srgbClr val="001C54"/>
              </a:solidFill>
              <a:ln w="19050">
                <a:solidFill>
                  <a:schemeClr val="lt1"/>
                </a:solidFill>
              </a:ln>
              <a:effectLst/>
            </c:spPr>
            <c:extLst>
              <c:ext xmlns:c16="http://schemas.microsoft.com/office/drawing/2014/chart" uri="{C3380CC4-5D6E-409C-BE32-E72D297353CC}">
                <c16:uniqueId val="{00000001-C0AB-4DED-ADD8-B1D3F0E3D101}"/>
              </c:ext>
            </c:extLst>
          </c:dPt>
          <c:dPt>
            <c:idx val="1"/>
            <c:bubble3D val="0"/>
            <c:spPr>
              <a:solidFill>
                <a:srgbClr val="007681"/>
              </a:solidFill>
              <a:ln w="19050">
                <a:solidFill>
                  <a:schemeClr val="lt1"/>
                </a:solidFill>
              </a:ln>
              <a:effectLst/>
            </c:spPr>
            <c:extLst>
              <c:ext xmlns:c16="http://schemas.microsoft.com/office/drawing/2014/chart" uri="{C3380CC4-5D6E-409C-BE32-E72D297353CC}">
                <c16:uniqueId val="{00000003-C0AB-4DED-ADD8-B1D3F0E3D101}"/>
              </c:ext>
            </c:extLst>
          </c:dPt>
          <c:dPt>
            <c:idx val="2"/>
            <c:bubble3D val="0"/>
            <c:spPr>
              <a:solidFill>
                <a:srgbClr val="9F1535"/>
              </a:solidFill>
              <a:ln w="19050">
                <a:solidFill>
                  <a:schemeClr val="lt1"/>
                </a:solidFill>
              </a:ln>
              <a:effectLst/>
            </c:spPr>
            <c:extLst>
              <c:ext xmlns:c16="http://schemas.microsoft.com/office/drawing/2014/chart" uri="{C3380CC4-5D6E-409C-BE32-E72D297353CC}">
                <c16:uniqueId val="{00000005-C0AB-4DED-ADD8-B1D3F0E3D101}"/>
              </c:ext>
            </c:extLst>
          </c:dPt>
          <c:dPt>
            <c:idx val="3"/>
            <c:bubble3D val="0"/>
            <c:spPr>
              <a:solidFill>
                <a:schemeClr val="tx2"/>
              </a:solidFill>
              <a:ln w="19050">
                <a:solidFill>
                  <a:schemeClr val="lt1"/>
                </a:solidFill>
              </a:ln>
              <a:effectLst/>
            </c:spPr>
            <c:extLst>
              <c:ext xmlns:c16="http://schemas.microsoft.com/office/drawing/2014/chart" uri="{C3380CC4-5D6E-409C-BE32-E72D297353CC}">
                <c16:uniqueId val="{00000007-C0AB-4DED-ADD8-B1D3F0E3D101}"/>
              </c:ext>
            </c:extLst>
          </c:dPt>
          <c:dLbls>
            <c:dLbl>
              <c:idx val="3"/>
              <c:layout>
                <c:manualLayout>
                  <c:x val="4.1666666666666666E-3"/>
                  <c:y val="-7.4074074074074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AB-4DED-ADD8-B1D3F0E3D101}"/>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Da, došlo je do povećanja</c:v>
                </c:pt>
                <c:pt idx="1">
                  <c:v>Ne, ostao je isti broj ponuda</c:v>
                </c:pt>
                <c:pt idx="2">
                  <c:v>Ne, došlo je do smanjenja</c:v>
                </c:pt>
                <c:pt idx="3">
                  <c:v>Ne zna/ Odbija da odgovori</c:v>
                </c:pt>
              </c:strCache>
            </c:strRef>
          </c:cat>
          <c:val>
            <c:numRef>
              <c:f>Sheet1!$B$2:$B$5</c:f>
              <c:numCache>
                <c:formatCode>General</c:formatCode>
                <c:ptCount val="4"/>
                <c:pt idx="0">
                  <c:v>14.3</c:v>
                </c:pt>
                <c:pt idx="1">
                  <c:v>68.8</c:v>
                </c:pt>
                <c:pt idx="2">
                  <c:v>13</c:v>
                </c:pt>
                <c:pt idx="3" formatCode="#0.0">
                  <c:v>3.9</c:v>
                </c:pt>
              </c:numCache>
            </c:numRef>
          </c:val>
          <c:extLst>
            <c:ext xmlns:c16="http://schemas.microsoft.com/office/drawing/2014/chart" uri="{C3380CC4-5D6E-409C-BE32-E72D297353CC}">
              <c16:uniqueId val="{00000008-C0AB-4DED-ADD8-B1D3F0E3D101}"/>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67658431758530191"/>
          <c:y val="3.3756667513335017E-2"/>
          <c:w val="0.32341568241469815"/>
          <c:h val="0.963883667767335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400" b="1" dirty="0">
                <a:solidFill>
                  <a:schemeClr val="tx1"/>
                </a:solidFill>
              </a:rPr>
              <a:t>Procenat uvećanja broja ponuda</a:t>
            </a:r>
            <a:endParaRPr lang="en-US" sz="1400" b="1" dirty="0">
              <a:solidFill>
                <a:schemeClr val="tx1"/>
              </a:solidFill>
            </a:endParaRPr>
          </a:p>
        </c:rich>
      </c:tx>
      <c:layout>
        <c:manualLayout>
          <c:xMode val="edge"/>
          <c:yMode val="edge"/>
          <c:x val="0.20420923346120193"/>
          <c:y val="4.58015267175572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745810619826369"/>
          <c:y val="0.29770992366412208"/>
          <c:w val="0.47690086816071059"/>
          <c:h val="0.68702290076335881"/>
        </c:manualLayout>
      </c:layout>
      <c:barChart>
        <c:barDir val="bar"/>
        <c:grouping val="clustered"/>
        <c:varyColors val="0"/>
        <c:ser>
          <c:idx val="0"/>
          <c:order val="0"/>
          <c:tx>
            <c:strRef>
              <c:f>Sheet1!$B$1</c:f>
              <c:strCache>
                <c:ptCount val="1"/>
                <c:pt idx="0">
                  <c:v>Series 1</c:v>
                </c:pt>
              </c:strCache>
            </c:strRef>
          </c:tx>
          <c:spPr>
            <a:solidFill>
              <a:srgbClr val="001C54"/>
            </a:solidFill>
            <a:ln>
              <a:noFill/>
            </a:ln>
            <a:effectLst/>
          </c:spPr>
          <c:invertIfNegative val="0"/>
          <c:dPt>
            <c:idx val="3"/>
            <c:invertIfNegative val="0"/>
            <c:bubble3D val="0"/>
            <c:spPr>
              <a:solidFill>
                <a:schemeClr val="tx2"/>
              </a:solidFill>
              <a:ln>
                <a:noFill/>
              </a:ln>
              <a:effectLst/>
            </c:spPr>
            <c:extLst>
              <c:ext xmlns:c16="http://schemas.microsoft.com/office/drawing/2014/chart" uri="{C3380CC4-5D6E-409C-BE32-E72D297353CC}">
                <c16:uniqueId val="{00000004-8D6E-4064-9616-94BABCF655EE}"/>
              </c:ext>
            </c:extLst>
          </c:dPt>
          <c:dPt>
            <c:idx val="4"/>
            <c:invertIfNegative val="0"/>
            <c:bubble3D val="0"/>
            <c:spPr>
              <a:solidFill>
                <a:srgbClr val="001C54"/>
              </a:solidFill>
              <a:ln>
                <a:noFill/>
              </a:ln>
              <a:effectLst/>
            </c:spPr>
            <c:extLst>
              <c:ext xmlns:c16="http://schemas.microsoft.com/office/drawing/2014/chart" uri="{C3380CC4-5D6E-409C-BE32-E72D297353CC}">
                <c16:uniqueId val="{00000001-E838-4372-9A11-3200B6397E34}"/>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6E-4064-9616-94BABCF655E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064-9616-94BABCF655E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6E-4064-9616-94BABCF655E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6E-4064-9616-94BABCF655E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372-9A11-3200B6397E3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 10%</c:v>
                </c:pt>
                <c:pt idx="1">
                  <c:v>Od 11% do 30%</c:v>
                </c:pt>
                <c:pt idx="2">
                  <c:v>Preko 30%</c:v>
                </c:pt>
                <c:pt idx="3">
                  <c:v>Odbija da odgovori</c:v>
                </c:pt>
              </c:strCache>
            </c:strRef>
          </c:cat>
          <c:val>
            <c:numRef>
              <c:f>Sheet1!$B$2:$B$5</c:f>
              <c:numCache>
                <c:formatCode>General</c:formatCode>
                <c:ptCount val="4"/>
                <c:pt idx="0">
                  <c:v>31.8</c:v>
                </c:pt>
                <c:pt idx="1">
                  <c:v>31.8</c:v>
                </c:pt>
                <c:pt idx="2">
                  <c:v>27.3</c:v>
                </c:pt>
                <c:pt idx="3">
                  <c:v>9.1</c:v>
                </c:pt>
              </c:numCache>
            </c:numRef>
          </c:val>
          <c:extLst>
            <c:ext xmlns:c16="http://schemas.microsoft.com/office/drawing/2014/chart" uri="{C3380CC4-5D6E-409C-BE32-E72D297353CC}">
              <c16:uniqueId val="{00000000-8D6E-4064-9616-94BABCF655EE}"/>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24876057159522"/>
          <c:y val="0"/>
          <c:w val="0.79079469233012556"/>
          <c:h val="0.68961070452793294"/>
        </c:manualLayout>
      </c:layout>
      <c:lineChart>
        <c:grouping val="standard"/>
        <c:varyColors val="0"/>
        <c:ser>
          <c:idx val="0"/>
          <c:order val="0"/>
          <c:tx>
            <c:strRef>
              <c:f>Sheet1!$B$1</c:f>
              <c:strCache>
                <c:ptCount val="1"/>
                <c:pt idx="0">
                  <c:v>Tokom 2019.</c:v>
                </c:pt>
              </c:strCache>
            </c:strRef>
          </c:tx>
          <c:spPr>
            <a:ln>
              <a:noFill/>
            </a:ln>
            <a:effectLst/>
          </c:spPr>
          <c:marker>
            <c:symbol val="dash"/>
            <c:size val="26"/>
            <c:spPr>
              <a:solidFill>
                <a:srgbClr val="001C54"/>
              </a:solidFill>
              <a:ln w="38100">
                <a:noFill/>
              </a:ln>
              <a:effectLst/>
            </c:spPr>
          </c:marker>
          <c:dLbls>
            <c:dLbl>
              <c:idx val="0"/>
              <c:layout>
                <c:manualLayout>
                  <c:x val="-0.37714542626616115"/>
                  <c:y val="-0.10119667707320835"/>
                </c:manualLayout>
              </c:layout>
              <c:tx>
                <c:rich>
                  <a:bodyPr wrap="square" lIns="38100" tIns="19050" rIns="38100" bIns="19050" anchor="ctr">
                    <a:noAutofit/>
                  </a:bodyPr>
                  <a:lstStyle/>
                  <a:p>
                    <a:pPr>
                      <a:defRPr sz="1600">
                        <a:solidFill>
                          <a:srgbClr val="FF585D"/>
                        </a:solidFill>
                      </a:defRPr>
                    </a:pPr>
                    <a:fld id="{DAEE1B3D-F6CB-422F-A07E-E106F87F91F4}" type="VALUE">
                      <a:rPr lang="en-US">
                        <a:solidFill>
                          <a:srgbClr val="001C54"/>
                        </a:solidFill>
                      </a:rPr>
                      <a:pPr>
                        <a:defRPr sz="1600">
                          <a:solidFill>
                            <a:srgbClr val="FF585D"/>
                          </a:solidFill>
                        </a:defRPr>
                      </a:pPr>
                      <a:t>[VALUE]</a:t>
                    </a:fld>
                    <a:endParaRPr 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6150499421085147"/>
                      <c:h val="0.12669929580025915"/>
                    </c:manualLayout>
                  </c15:layout>
                  <c15:dlblFieldTable/>
                  <c15:showDataLabelsRange val="0"/>
                </c:ext>
                <c:ext xmlns:c16="http://schemas.microsoft.com/office/drawing/2014/chart" uri="{C3380CC4-5D6E-409C-BE32-E72D297353CC}">
                  <c16:uniqueId val="{00000000-D244-4B1A-BF2E-1111397DD855}"/>
                </c:ext>
              </c:extLst>
            </c:dLbl>
            <c:spPr>
              <a:noFill/>
              <a:ln>
                <a:noFill/>
              </a:ln>
              <a:effectLst/>
            </c:spPr>
            <c:txPr>
              <a:bodyPr wrap="square" lIns="38100" tIns="19050" rIns="38100" bIns="19050" anchor="ctr">
                <a:spAutoFit/>
              </a:bodyPr>
              <a:lstStyle/>
              <a:p>
                <a:pPr>
                  <a:defRPr sz="1600">
                    <a:solidFill>
                      <a:srgbClr val="FF585D"/>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Okviran broj ponuda</c:v>
                </c:pt>
              </c:strCache>
            </c:strRef>
          </c:cat>
          <c:val>
            <c:numRef>
              <c:f>Sheet1!$B$2</c:f>
              <c:numCache>
                <c:formatCode>General</c:formatCode>
                <c:ptCount val="1"/>
                <c:pt idx="0">
                  <c:v>17</c:v>
                </c:pt>
              </c:numCache>
            </c:numRef>
          </c:val>
          <c:smooth val="0"/>
          <c:extLst>
            <c:ext xmlns:c16="http://schemas.microsoft.com/office/drawing/2014/chart" uri="{C3380CC4-5D6E-409C-BE32-E72D297353CC}">
              <c16:uniqueId val="{00000001-D244-4B1A-BF2E-1111397DD855}"/>
            </c:ext>
          </c:extLst>
        </c:ser>
        <c:ser>
          <c:idx val="1"/>
          <c:order val="1"/>
          <c:tx>
            <c:strRef>
              <c:f>Sheet1!$C$1</c:f>
              <c:strCache>
                <c:ptCount val="1"/>
                <c:pt idx="0">
                  <c:v>Od primene novog zakona</c:v>
                </c:pt>
              </c:strCache>
            </c:strRef>
          </c:tx>
          <c:spPr>
            <a:ln>
              <a:noFill/>
            </a:ln>
          </c:spPr>
          <c:marker>
            <c:symbol val="circle"/>
            <c:size val="8"/>
            <c:spPr>
              <a:solidFill>
                <a:srgbClr val="74AA50"/>
              </a:solidFill>
              <a:ln w="12700">
                <a:noFill/>
              </a:ln>
              <a:scene3d>
                <a:camera prst="orthographicFront"/>
                <a:lightRig rig="threePt" dir="t"/>
              </a:scene3d>
            </c:spPr>
          </c:marker>
          <c:dLbls>
            <c:dLbl>
              <c:idx val="0"/>
              <c:layout>
                <c:manualLayout>
                  <c:x val="-0.20876494604841062"/>
                  <c:y val="6.3533106383467583E-2"/>
                </c:manualLayout>
              </c:layout>
              <c:numFmt formatCode="#,##0_);\(#,##0\)" sourceLinked="0"/>
              <c:spPr>
                <a:noFill/>
                <a:ln>
                  <a:noFill/>
                </a:ln>
                <a:effectLs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44-4B1A-BF2E-1111397DD855}"/>
                </c:ext>
              </c:extLst>
            </c:dLbl>
            <c:spPr>
              <a:noFill/>
              <a:ln>
                <a:noFill/>
              </a:ln>
              <a:effectLst/>
            </c:spPr>
            <c:txPr>
              <a:bodyPr/>
              <a:lstStyle/>
              <a:p>
                <a:pPr>
                  <a:defRPr sz="1600" b="1">
                    <a:solidFill>
                      <a:schemeClr val="accent6"/>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Okviran broj ponuda</c:v>
                </c:pt>
              </c:strCache>
            </c:strRef>
          </c:cat>
          <c:val>
            <c:numRef>
              <c:f>Sheet1!$C$2</c:f>
              <c:numCache>
                <c:formatCode>General</c:formatCode>
                <c:ptCount val="1"/>
                <c:pt idx="0">
                  <c:v>29</c:v>
                </c:pt>
              </c:numCache>
            </c:numRef>
          </c:val>
          <c:smooth val="0"/>
          <c:extLst>
            <c:ext xmlns:c16="http://schemas.microsoft.com/office/drawing/2014/chart" uri="{C3380CC4-5D6E-409C-BE32-E72D297353CC}">
              <c16:uniqueId val="{00000003-D244-4B1A-BF2E-1111397DD855}"/>
            </c:ext>
          </c:extLst>
        </c:ser>
        <c:dLbls>
          <c:showLegendKey val="0"/>
          <c:showVal val="0"/>
          <c:showCatName val="0"/>
          <c:showSerName val="0"/>
          <c:showPercent val="0"/>
          <c:showBubbleSize val="0"/>
        </c:dLbls>
        <c:hiLowLines>
          <c:spPr>
            <a:ln>
              <a:solidFill>
                <a:srgbClr val="74AA50"/>
              </a:solidFill>
              <a:prstDash val="dash"/>
            </a:ln>
          </c:spPr>
        </c:hiLowLines>
        <c:marker val="1"/>
        <c:smooth val="0"/>
        <c:axId val="889084000"/>
        <c:axId val="884561120"/>
      </c:lineChart>
      <c:catAx>
        <c:axId val="889084000"/>
        <c:scaling>
          <c:orientation val="minMax"/>
        </c:scaling>
        <c:delete val="0"/>
        <c:axPos val="b"/>
        <c:numFmt formatCode="General" sourceLinked="1"/>
        <c:majorTickMark val="out"/>
        <c:minorTickMark val="none"/>
        <c:tickLblPos val="nextTo"/>
        <c:txPr>
          <a:bodyPr/>
          <a:lstStyle/>
          <a:p>
            <a:pPr>
              <a:defRPr sz="1400"/>
            </a:pPr>
            <a:endParaRPr lang="en-US"/>
          </a:p>
        </c:txPr>
        <c:crossAx val="884561120"/>
        <c:crosses val="autoZero"/>
        <c:auto val="1"/>
        <c:lblAlgn val="ctr"/>
        <c:lblOffset val="100"/>
        <c:noMultiLvlLbl val="0"/>
      </c:catAx>
      <c:valAx>
        <c:axId val="884561120"/>
        <c:scaling>
          <c:orientation val="minMax"/>
          <c:max val="30"/>
          <c:min val="15"/>
        </c:scaling>
        <c:delete val="1"/>
        <c:axPos val="l"/>
        <c:numFmt formatCode="General" sourceLinked="1"/>
        <c:majorTickMark val="out"/>
        <c:minorTickMark val="none"/>
        <c:tickLblPos val="nextTo"/>
        <c:crossAx val="889084000"/>
        <c:crosses val="autoZero"/>
        <c:crossBetween val="between"/>
      </c:valAx>
    </c:plotArea>
    <c:legend>
      <c:legendPos val="b"/>
      <c:layout>
        <c:manualLayout>
          <c:xMode val="edge"/>
          <c:yMode val="edge"/>
          <c:x val="7.4997569748225907E-4"/>
          <c:y val="0.83195069523056531"/>
          <c:w val="0.99232672304850778"/>
          <c:h val="0.16804930476943472"/>
        </c:manualLayout>
      </c:layout>
      <c:overlay val="0"/>
      <c:txPr>
        <a:bodyPr/>
        <a:lstStyle/>
        <a:p>
          <a:pPr>
            <a:defRPr sz="900">
              <a:solidFill>
                <a:srgbClr val="001C54"/>
              </a:solidFill>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51487314085741"/>
          <c:y val="1.2166294220950431E-3"/>
          <c:w val="0.58128268688636142"/>
          <c:h val="0.99878350401720928"/>
        </c:manualLayout>
      </c:layout>
      <c:barChart>
        <c:barDir val="bar"/>
        <c:grouping val="clustered"/>
        <c:varyColors val="0"/>
        <c:ser>
          <c:idx val="0"/>
          <c:order val="0"/>
          <c:tx>
            <c:strRef>
              <c:f>Sheet1!$B$1</c:f>
              <c:strCache>
                <c:ptCount val="1"/>
                <c:pt idx="0">
                  <c:v>Column2</c:v>
                </c:pt>
              </c:strCache>
            </c:strRef>
          </c:tx>
          <c:spPr>
            <a:solidFill>
              <a:srgbClr val="001C54"/>
            </a:solidFill>
            <a:ln>
              <a:solidFill>
                <a:schemeClr val="bg1"/>
              </a:solidFill>
            </a:ln>
            <a:effectLst/>
          </c:spPr>
          <c:invertIfNegative val="0"/>
          <c:dPt>
            <c:idx val="0"/>
            <c:invertIfNegative val="0"/>
            <c:bubble3D val="0"/>
            <c:extLst>
              <c:ext xmlns:c16="http://schemas.microsoft.com/office/drawing/2014/chart" uri="{C3380CC4-5D6E-409C-BE32-E72D297353CC}">
                <c16:uniqueId val="{00000000-DDE8-4751-A776-69983977716F}"/>
              </c:ext>
            </c:extLst>
          </c:dPt>
          <c:dPt>
            <c:idx val="1"/>
            <c:invertIfNegative val="0"/>
            <c:bubble3D val="0"/>
            <c:spPr>
              <a:solidFill>
                <a:srgbClr val="007681"/>
              </a:solidFill>
              <a:ln>
                <a:solidFill>
                  <a:schemeClr val="bg1"/>
                </a:solidFill>
              </a:ln>
              <a:effectLst/>
            </c:spPr>
            <c:extLst>
              <c:ext xmlns:c16="http://schemas.microsoft.com/office/drawing/2014/chart" uri="{C3380CC4-5D6E-409C-BE32-E72D297353CC}">
                <c16:uniqueId val="{00000001-DDE8-4751-A776-69983977716F}"/>
              </c:ext>
            </c:extLst>
          </c:dPt>
          <c:dPt>
            <c:idx val="2"/>
            <c:invertIfNegative val="0"/>
            <c:bubble3D val="0"/>
            <c:spPr>
              <a:solidFill>
                <a:srgbClr val="DA9E11"/>
              </a:solidFill>
              <a:ln>
                <a:solidFill>
                  <a:schemeClr val="bg1"/>
                </a:solidFill>
              </a:ln>
              <a:effectLst/>
            </c:spPr>
            <c:extLst>
              <c:ext xmlns:c16="http://schemas.microsoft.com/office/drawing/2014/chart" uri="{C3380CC4-5D6E-409C-BE32-E72D297353CC}">
                <c16:uniqueId val="{00000002-DDE8-4751-A776-69983977716F}"/>
              </c:ext>
            </c:extLst>
          </c:dPt>
          <c:dPt>
            <c:idx val="3"/>
            <c:invertIfNegative val="0"/>
            <c:bubble3D val="0"/>
            <c:spPr>
              <a:solidFill>
                <a:srgbClr val="E87722"/>
              </a:solidFill>
              <a:ln>
                <a:solidFill>
                  <a:schemeClr val="bg1"/>
                </a:solidFill>
              </a:ln>
              <a:effectLst/>
            </c:spPr>
            <c:extLst>
              <c:ext xmlns:c16="http://schemas.microsoft.com/office/drawing/2014/chart" uri="{C3380CC4-5D6E-409C-BE32-E72D297353CC}">
                <c16:uniqueId val="{00000003-DDE8-4751-A776-69983977716F}"/>
              </c:ext>
            </c:extLst>
          </c:dPt>
          <c:dPt>
            <c:idx val="4"/>
            <c:invertIfNegative val="0"/>
            <c:bubble3D val="0"/>
            <c:spPr>
              <a:solidFill>
                <a:srgbClr val="9F1535"/>
              </a:solidFill>
              <a:ln>
                <a:solidFill>
                  <a:schemeClr val="bg1"/>
                </a:solidFill>
              </a:ln>
              <a:effectLst/>
            </c:spPr>
            <c:extLst>
              <c:ext xmlns:c16="http://schemas.microsoft.com/office/drawing/2014/chart" uri="{C3380CC4-5D6E-409C-BE32-E72D297353CC}">
                <c16:uniqueId val="{00000004-DDE8-4751-A776-69983977716F}"/>
              </c:ext>
            </c:extLst>
          </c:dPt>
          <c:dPt>
            <c:idx val="5"/>
            <c:invertIfNegative val="0"/>
            <c:bubble3D val="0"/>
            <c:spPr>
              <a:solidFill>
                <a:schemeClr val="tx2"/>
              </a:solidFill>
              <a:ln>
                <a:solidFill>
                  <a:schemeClr val="bg1"/>
                </a:solidFill>
              </a:ln>
              <a:effectLst/>
            </c:spPr>
            <c:extLst>
              <c:ext xmlns:c16="http://schemas.microsoft.com/office/drawing/2014/chart" uri="{C3380CC4-5D6E-409C-BE32-E72D297353CC}">
                <c16:uniqueId val="{00000005-DDE8-4751-A776-69983977716F}"/>
              </c:ext>
            </c:extLst>
          </c:dPt>
          <c:dPt>
            <c:idx val="6"/>
            <c:invertIfNegative val="0"/>
            <c:bubble3D val="0"/>
            <c:extLst>
              <c:ext xmlns:c16="http://schemas.microsoft.com/office/drawing/2014/chart" uri="{C3380CC4-5D6E-409C-BE32-E72D297353CC}">
                <c16:uniqueId val="{00000006-DDE8-4751-A776-69983977716F}"/>
              </c:ext>
            </c:extLst>
          </c:dPt>
          <c:dPt>
            <c:idx val="7"/>
            <c:invertIfNegative val="0"/>
            <c:bubble3D val="0"/>
            <c:extLst>
              <c:ext xmlns:c16="http://schemas.microsoft.com/office/drawing/2014/chart" uri="{C3380CC4-5D6E-409C-BE32-E72D297353CC}">
                <c16:uniqueId val="{00000008-DDE8-4751-A776-69983977716F}"/>
              </c:ext>
            </c:extLst>
          </c:dPt>
          <c:dPt>
            <c:idx val="8"/>
            <c:invertIfNegative val="0"/>
            <c:bubble3D val="0"/>
            <c:extLst>
              <c:ext xmlns:c16="http://schemas.microsoft.com/office/drawing/2014/chart" uri="{C3380CC4-5D6E-409C-BE32-E72D297353CC}">
                <c16:uniqueId val="{00000009-DDE8-4751-A776-69983977716F}"/>
              </c:ext>
            </c:extLst>
          </c:dPt>
          <c:dLbls>
            <c:dLbl>
              <c:idx val="1"/>
              <c:layout>
                <c:manualLayout>
                  <c:x val="-1.4619879674936867E-2"/>
                  <c:y val="2.02020121681332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E8-4751-A776-69983977716F}"/>
                </c:ext>
              </c:extLst>
            </c:dLbl>
            <c:numFmt formatCode="#&quot;%&quot;" sourceLinked="0"/>
            <c:spPr>
              <a:noFill/>
              <a:ln>
                <a:noFill/>
              </a:ln>
              <a:effectLst/>
            </c:spPr>
            <c:txPr>
              <a:bodyPr/>
              <a:lstStyle/>
              <a:p>
                <a:pPr>
                  <a:defRPr sz="12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Uvek</c:v>
                </c:pt>
                <c:pt idx="1">
                  <c:v>Često</c:v>
                </c:pt>
                <c:pt idx="2">
                  <c:v>Ponekad</c:v>
                </c:pt>
                <c:pt idx="3">
                  <c:v>Retko</c:v>
                </c:pt>
                <c:pt idx="4">
                  <c:v>Nikad</c:v>
                </c:pt>
                <c:pt idx="5">
                  <c:v>Ne zna/ Odbija da odgovori</c:v>
                </c:pt>
              </c:strCache>
            </c:strRef>
          </c:cat>
          <c:val>
            <c:numRef>
              <c:f>Sheet1!$B$2:$B$7</c:f>
              <c:numCache>
                <c:formatCode>General</c:formatCode>
                <c:ptCount val="6"/>
                <c:pt idx="0">
                  <c:v>40.299999999999997</c:v>
                </c:pt>
                <c:pt idx="1">
                  <c:v>36.4</c:v>
                </c:pt>
                <c:pt idx="2">
                  <c:v>16.2</c:v>
                </c:pt>
                <c:pt idx="3">
                  <c:v>3.2</c:v>
                </c:pt>
                <c:pt idx="4">
                  <c:v>1.3</c:v>
                </c:pt>
                <c:pt idx="5">
                  <c:v>2.6</c:v>
                </c:pt>
              </c:numCache>
            </c:numRef>
          </c:val>
          <c:extLst>
            <c:ext xmlns:c16="http://schemas.microsoft.com/office/drawing/2014/chart" uri="{C3380CC4-5D6E-409C-BE32-E72D297353CC}">
              <c16:uniqueId val="{0000000A-DDE8-4751-A776-69983977716F}"/>
            </c:ext>
          </c:extLst>
        </c:ser>
        <c:dLbls>
          <c:showLegendKey val="0"/>
          <c:showVal val="0"/>
          <c:showCatName val="0"/>
          <c:showSerName val="0"/>
          <c:showPercent val="0"/>
          <c:showBubbleSize val="0"/>
        </c:dLbls>
        <c:gapWidth val="20"/>
        <c:axId val="118611328"/>
        <c:axId val="118668672"/>
      </c:barChart>
      <c:catAx>
        <c:axId val="118611328"/>
        <c:scaling>
          <c:orientation val="maxMin"/>
        </c:scaling>
        <c:delete val="0"/>
        <c:axPos val="l"/>
        <c:numFmt formatCode="General" sourceLinked="0"/>
        <c:majorTickMark val="out"/>
        <c:minorTickMark val="none"/>
        <c:tickLblPos val="nextTo"/>
        <c:spPr>
          <a:ln>
            <a:noFill/>
          </a:ln>
        </c:spPr>
        <c:txPr>
          <a:bodyPr/>
          <a:lstStyle/>
          <a:p>
            <a:pPr>
              <a:defRPr sz="1100" cap="none" baseline="0">
                <a:latin typeface="+mj-lt"/>
              </a:defRPr>
            </a:pPr>
            <a:endParaRPr lang="en-US"/>
          </a:p>
        </c:txPr>
        <c:crossAx val="118668672"/>
        <c:crosses val="autoZero"/>
        <c:auto val="1"/>
        <c:lblAlgn val="ctr"/>
        <c:lblOffset val="100"/>
        <c:noMultiLvlLbl val="0"/>
      </c:catAx>
      <c:valAx>
        <c:axId val="118668672"/>
        <c:scaling>
          <c:orientation val="minMax"/>
        </c:scaling>
        <c:delete val="1"/>
        <c:axPos val="b"/>
        <c:numFmt formatCode="General" sourceLinked="1"/>
        <c:majorTickMark val="out"/>
        <c:minorTickMark val="none"/>
        <c:tickLblPos val="nextTo"/>
        <c:crossAx val="118611328"/>
        <c:crosses val="max"/>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51517728937556"/>
          <c:y val="0"/>
          <c:w val="0.45597679277284964"/>
          <c:h val="0.99878350401720928"/>
        </c:manualLayout>
      </c:layout>
      <c:barChart>
        <c:barDir val="bar"/>
        <c:grouping val="clustered"/>
        <c:varyColors val="0"/>
        <c:ser>
          <c:idx val="0"/>
          <c:order val="0"/>
          <c:tx>
            <c:strRef>
              <c:f>Sheet1!$B$1</c:f>
              <c:strCache>
                <c:ptCount val="1"/>
                <c:pt idx="0">
                  <c:v>Column2</c:v>
                </c:pt>
              </c:strCache>
            </c:strRef>
          </c:tx>
          <c:spPr>
            <a:solidFill>
              <a:srgbClr val="001C54"/>
            </a:solidFill>
            <a:ln>
              <a:solidFill>
                <a:schemeClr val="bg1"/>
              </a:solidFill>
            </a:ln>
            <a:effectLst/>
          </c:spPr>
          <c:invertIfNegative val="0"/>
          <c:dPt>
            <c:idx val="0"/>
            <c:invertIfNegative val="0"/>
            <c:bubble3D val="0"/>
            <c:extLst>
              <c:ext xmlns:c16="http://schemas.microsoft.com/office/drawing/2014/chart" uri="{C3380CC4-5D6E-409C-BE32-E72D297353CC}">
                <c16:uniqueId val="{00000000-CD1F-4271-90C2-55B93AE261D7}"/>
              </c:ext>
            </c:extLst>
          </c:dPt>
          <c:dPt>
            <c:idx val="1"/>
            <c:invertIfNegative val="0"/>
            <c:bubble3D val="0"/>
            <c:extLst>
              <c:ext xmlns:c16="http://schemas.microsoft.com/office/drawing/2014/chart" uri="{C3380CC4-5D6E-409C-BE32-E72D297353CC}">
                <c16:uniqueId val="{00000001-CD1F-4271-90C2-55B93AE261D7}"/>
              </c:ext>
            </c:extLst>
          </c:dPt>
          <c:dPt>
            <c:idx val="2"/>
            <c:invertIfNegative val="0"/>
            <c:bubble3D val="0"/>
            <c:extLst>
              <c:ext xmlns:c16="http://schemas.microsoft.com/office/drawing/2014/chart" uri="{C3380CC4-5D6E-409C-BE32-E72D297353CC}">
                <c16:uniqueId val="{00000003-CD1F-4271-90C2-55B93AE261D7}"/>
              </c:ext>
            </c:extLst>
          </c:dPt>
          <c:dPt>
            <c:idx val="3"/>
            <c:invertIfNegative val="0"/>
            <c:bubble3D val="0"/>
            <c:spPr>
              <a:solidFill>
                <a:srgbClr val="007681"/>
              </a:solidFill>
              <a:ln>
                <a:solidFill>
                  <a:schemeClr val="bg1"/>
                </a:solidFill>
              </a:ln>
              <a:effectLst/>
            </c:spPr>
            <c:extLst>
              <c:ext xmlns:c16="http://schemas.microsoft.com/office/drawing/2014/chart" uri="{C3380CC4-5D6E-409C-BE32-E72D297353CC}">
                <c16:uniqueId val="{00000005-CD1F-4271-90C2-55B93AE261D7}"/>
              </c:ext>
            </c:extLst>
          </c:dPt>
          <c:dPt>
            <c:idx val="4"/>
            <c:invertIfNegative val="0"/>
            <c:bubble3D val="0"/>
            <c:spPr>
              <a:solidFill>
                <a:schemeClr val="tx2"/>
              </a:solidFill>
              <a:ln>
                <a:solidFill>
                  <a:schemeClr val="bg1"/>
                </a:solidFill>
              </a:ln>
              <a:effectLst/>
            </c:spPr>
            <c:extLst>
              <c:ext xmlns:c16="http://schemas.microsoft.com/office/drawing/2014/chart" uri="{C3380CC4-5D6E-409C-BE32-E72D297353CC}">
                <c16:uniqueId val="{00000007-CD1F-4271-90C2-55B93AE261D7}"/>
              </c:ext>
            </c:extLst>
          </c:dPt>
          <c:dPt>
            <c:idx val="5"/>
            <c:invertIfNegative val="0"/>
            <c:bubble3D val="0"/>
            <c:extLst>
              <c:ext xmlns:c16="http://schemas.microsoft.com/office/drawing/2014/chart" uri="{C3380CC4-5D6E-409C-BE32-E72D297353CC}">
                <c16:uniqueId val="{00000009-CD1F-4271-90C2-55B93AE261D7}"/>
              </c:ext>
            </c:extLst>
          </c:dPt>
          <c:dPt>
            <c:idx val="6"/>
            <c:invertIfNegative val="0"/>
            <c:bubble3D val="0"/>
            <c:extLst>
              <c:ext xmlns:c16="http://schemas.microsoft.com/office/drawing/2014/chart" uri="{C3380CC4-5D6E-409C-BE32-E72D297353CC}">
                <c16:uniqueId val="{0000000B-CD1F-4271-90C2-55B93AE261D7}"/>
              </c:ext>
            </c:extLst>
          </c:dPt>
          <c:dPt>
            <c:idx val="7"/>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D-CD1F-4271-90C2-55B93AE261D7}"/>
              </c:ext>
            </c:extLst>
          </c:dPt>
          <c:dPt>
            <c:idx val="8"/>
            <c:invertIfNegative val="0"/>
            <c:bubble3D val="0"/>
            <c:extLst>
              <c:ext xmlns:c16="http://schemas.microsoft.com/office/drawing/2014/chart" uri="{C3380CC4-5D6E-409C-BE32-E72D297353CC}">
                <c16:uniqueId val="{0000000F-CD1F-4271-90C2-55B93AE261D7}"/>
              </c:ext>
            </c:extLst>
          </c:dPt>
          <c:dLbls>
            <c:numFmt formatCode="#&quot;%&quot;" sourceLinked="0"/>
            <c:spPr>
              <a:noFill/>
              <a:ln>
                <a:noFill/>
              </a:ln>
              <a:effectLst/>
            </c:spPr>
            <c:txPr>
              <a:bodyPr/>
              <a:lstStyle/>
              <a:p>
                <a:pPr>
                  <a:defRPr sz="12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Na osnovu iskustva iz prethodne tri godine</c:v>
                </c:pt>
                <c:pt idx="1">
                  <c:v>Istraživanjem tržišta</c:v>
                </c:pt>
                <c:pt idx="2">
                  <c:v>Raspoloživa finansijska sredstva</c:v>
                </c:pt>
                <c:pt idx="3">
                  <c:v>Drugo</c:v>
                </c:pt>
                <c:pt idx="4">
                  <c:v>Ne zna/ Odbija da odgovori</c:v>
                </c:pt>
              </c:strCache>
            </c:strRef>
          </c:cat>
          <c:val>
            <c:numRef>
              <c:f>Sheet1!$B$2:$B$6</c:f>
              <c:numCache>
                <c:formatCode>General</c:formatCode>
                <c:ptCount val="5"/>
                <c:pt idx="0">
                  <c:v>64.900000000000006</c:v>
                </c:pt>
                <c:pt idx="1">
                  <c:v>64.900000000000006</c:v>
                </c:pt>
                <c:pt idx="2">
                  <c:v>50.6</c:v>
                </c:pt>
                <c:pt idx="3">
                  <c:v>1.9</c:v>
                </c:pt>
                <c:pt idx="4">
                  <c:v>0.6</c:v>
                </c:pt>
              </c:numCache>
            </c:numRef>
          </c:val>
          <c:extLst>
            <c:ext xmlns:c16="http://schemas.microsoft.com/office/drawing/2014/chart" uri="{C3380CC4-5D6E-409C-BE32-E72D297353CC}">
              <c16:uniqueId val="{00000010-CD1F-4271-90C2-55B93AE261D7}"/>
            </c:ext>
          </c:extLst>
        </c:ser>
        <c:dLbls>
          <c:showLegendKey val="0"/>
          <c:showVal val="0"/>
          <c:showCatName val="0"/>
          <c:showSerName val="0"/>
          <c:showPercent val="0"/>
          <c:showBubbleSize val="0"/>
        </c:dLbls>
        <c:gapWidth val="20"/>
        <c:axId val="118611328"/>
        <c:axId val="118668672"/>
      </c:barChart>
      <c:catAx>
        <c:axId val="118611328"/>
        <c:scaling>
          <c:orientation val="maxMin"/>
        </c:scaling>
        <c:delete val="0"/>
        <c:axPos val="l"/>
        <c:numFmt formatCode="General" sourceLinked="0"/>
        <c:majorTickMark val="out"/>
        <c:minorTickMark val="none"/>
        <c:tickLblPos val="nextTo"/>
        <c:spPr>
          <a:ln>
            <a:noFill/>
          </a:ln>
        </c:spPr>
        <c:txPr>
          <a:bodyPr/>
          <a:lstStyle/>
          <a:p>
            <a:pPr>
              <a:defRPr sz="1100" cap="none" baseline="0">
                <a:latin typeface="+mj-lt"/>
              </a:defRPr>
            </a:pPr>
            <a:endParaRPr lang="en-US"/>
          </a:p>
        </c:txPr>
        <c:crossAx val="118668672"/>
        <c:crosses val="autoZero"/>
        <c:auto val="1"/>
        <c:lblAlgn val="ctr"/>
        <c:lblOffset val="100"/>
        <c:noMultiLvlLbl val="0"/>
      </c:catAx>
      <c:valAx>
        <c:axId val="118668672"/>
        <c:scaling>
          <c:orientation val="minMax"/>
        </c:scaling>
        <c:delete val="1"/>
        <c:axPos val="b"/>
        <c:numFmt formatCode="General" sourceLinked="1"/>
        <c:majorTickMark val="out"/>
        <c:minorTickMark val="none"/>
        <c:tickLblPos val="nextTo"/>
        <c:crossAx val="118611328"/>
        <c:crosses val="max"/>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23874230426534E-2"/>
          <c:y val="0.14985525738758829"/>
          <c:w val="0.97107612576957347"/>
          <c:h val="0.8501447426124118"/>
        </c:manualLayout>
      </c:layout>
      <c:barChart>
        <c:barDir val="bar"/>
        <c:grouping val="percentStacked"/>
        <c:varyColors val="0"/>
        <c:ser>
          <c:idx val="0"/>
          <c:order val="0"/>
          <c:tx>
            <c:strRef>
              <c:f>Sheet1!$B$1</c:f>
              <c:strCache>
                <c:ptCount val="1"/>
                <c:pt idx="0">
                  <c:v>Veoma zahtevno</c:v>
                </c:pt>
              </c:strCache>
            </c:strRef>
          </c:tx>
          <c:spPr>
            <a:solidFill>
              <a:srgbClr val="9F1535"/>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Sheet1!$B$2:$B$9</c:f>
              <c:numCache>
                <c:formatCode>General</c:formatCode>
                <c:ptCount val="8"/>
                <c:pt idx="0">
                  <c:v>4.5</c:v>
                </c:pt>
                <c:pt idx="1">
                  <c:v>6.5</c:v>
                </c:pt>
                <c:pt idx="2">
                  <c:v>6.5</c:v>
                </c:pt>
                <c:pt idx="3">
                  <c:v>11</c:v>
                </c:pt>
                <c:pt idx="4">
                  <c:v>10.4</c:v>
                </c:pt>
                <c:pt idx="5">
                  <c:v>12.3</c:v>
                </c:pt>
                <c:pt idx="6">
                  <c:v>12.3</c:v>
                </c:pt>
                <c:pt idx="7">
                  <c:v>23.4</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numCache>
                  </c:numRef>
                </c15:cat>
              </c15:filteredCategoryTitle>
            </c:ext>
            <c:ext xmlns:c16="http://schemas.microsoft.com/office/drawing/2014/chart" uri="{C3380CC4-5D6E-409C-BE32-E72D297353CC}">
              <c16:uniqueId val="{00000000-A43B-4DE9-B68A-FCFC565B4BC3}"/>
            </c:ext>
          </c:extLst>
        </c:ser>
        <c:ser>
          <c:idx val="1"/>
          <c:order val="1"/>
          <c:tx>
            <c:strRef>
              <c:f>Sheet1!$C$1</c:f>
              <c:strCache>
                <c:ptCount val="1"/>
                <c:pt idx="0">
                  <c:v>Donekle zahtevno</c:v>
                </c:pt>
              </c:strCache>
            </c:strRef>
          </c:tx>
          <c:spPr>
            <a:solidFill>
              <a:srgbClr val="E8772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Sheet1!$C$2:$C$9</c:f>
              <c:numCache>
                <c:formatCode>General</c:formatCode>
                <c:ptCount val="8"/>
                <c:pt idx="0">
                  <c:v>33.799999999999997</c:v>
                </c:pt>
                <c:pt idx="1">
                  <c:v>38.299999999999997</c:v>
                </c:pt>
                <c:pt idx="2">
                  <c:v>37.700000000000003</c:v>
                </c:pt>
                <c:pt idx="3">
                  <c:v>35.700000000000003</c:v>
                </c:pt>
                <c:pt idx="4">
                  <c:v>37</c:v>
                </c:pt>
                <c:pt idx="5">
                  <c:v>30.5</c:v>
                </c:pt>
                <c:pt idx="6">
                  <c:v>34.4</c:v>
                </c:pt>
                <c:pt idx="7">
                  <c:v>23.4</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numCache>
                  </c:numRef>
                </c15:cat>
              </c15:filteredCategoryTitle>
            </c:ext>
            <c:ext xmlns:c16="http://schemas.microsoft.com/office/drawing/2014/chart" uri="{C3380CC4-5D6E-409C-BE32-E72D297353CC}">
              <c16:uniqueId val="{00000001-A43B-4DE9-B68A-FCFC565B4BC3}"/>
            </c:ext>
          </c:extLst>
        </c:ser>
        <c:ser>
          <c:idx val="2"/>
          <c:order val="2"/>
          <c:tx>
            <c:strRef>
              <c:f>Sheet1!$D$1</c:f>
              <c:strCache>
                <c:ptCount val="1"/>
                <c:pt idx="0">
                  <c:v>Nije primenjivo/Ne zna</c:v>
                </c:pt>
              </c:strCache>
            </c:strRef>
          </c:tx>
          <c:spPr>
            <a:solidFill>
              <a:schemeClr val="tx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Sheet1!$D$2:$D$9</c:f>
              <c:numCache>
                <c:formatCode>General</c:formatCode>
                <c:ptCount val="8"/>
                <c:pt idx="0">
                  <c:v>1.9</c:v>
                </c:pt>
                <c:pt idx="1">
                  <c:v>1.9</c:v>
                </c:pt>
                <c:pt idx="2">
                  <c:v>3.2</c:v>
                </c:pt>
                <c:pt idx="3">
                  <c:v>1.3</c:v>
                </c:pt>
                <c:pt idx="4">
                  <c:v>1.3</c:v>
                </c:pt>
                <c:pt idx="5">
                  <c:v>7.8</c:v>
                </c:pt>
                <c:pt idx="6">
                  <c:v>5.2</c:v>
                </c:pt>
                <c:pt idx="7">
                  <c:v>8.4</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numCache>
                  </c:numRef>
                </c15:cat>
              </c15:filteredCategoryTitle>
            </c:ext>
            <c:ext xmlns:c16="http://schemas.microsoft.com/office/drawing/2014/chart" uri="{C3380CC4-5D6E-409C-BE32-E72D297353CC}">
              <c16:uniqueId val="{00000002-A43B-4DE9-B68A-FCFC565B4BC3}"/>
            </c:ext>
          </c:extLst>
        </c:ser>
        <c:ser>
          <c:idx val="3"/>
          <c:order val="3"/>
          <c:tx>
            <c:strRef>
              <c:f>Sheet1!$E$1</c:f>
              <c:strCache>
                <c:ptCount val="1"/>
                <c:pt idx="0">
                  <c:v>Donekle jednostavno</c:v>
                </c:pt>
              </c:strCache>
            </c:strRef>
          </c:tx>
          <c:spPr>
            <a:solidFill>
              <a:srgbClr val="007681"/>
            </a:solidFill>
            <a:ln>
              <a:solidFill>
                <a:schemeClr val="bg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Sheet1!$E$2:$E$9</c:f>
              <c:numCache>
                <c:formatCode>General</c:formatCode>
                <c:ptCount val="8"/>
                <c:pt idx="0">
                  <c:v>48.7</c:v>
                </c:pt>
                <c:pt idx="1">
                  <c:v>40.299999999999997</c:v>
                </c:pt>
                <c:pt idx="2">
                  <c:v>41.6</c:v>
                </c:pt>
                <c:pt idx="3">
                  <c:v>36.4</c:v>
                </c:pt>
                <c:pt idx="4">
                  <c:v>44.2</c:v>
                </c:pt>
                <c:pt idx="5">
                  <c:v>40.299999999999997</c:v>
                </c:pt>
                <c:pt idx="6">
                  <c:v>40.299999999999997</c:v>
                </c:pt>
                <c:pt idx="7">
                  <c:v>31.8</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numCache>
                  </c:numRef>
                </c15:cat>
              </c15:filteredCategoryTitle>
            </c:ext>
            <c:ext xmlns:c16="http://schemas.microsoft.com/office/drawing/2014/chart" uri="{C3380CC4-5D6E-409C-BE32-E72D297353CC}">
              <c16:uniqueId val="{00000003-A43B-4DE9-B68A-FCFC565B4BC3}"/>
            </c:ext>
          </c:extLst>
        </c:ser>
        <c:ser>
          <c:idx val="4"/>
          <c:order val="4"/>
          <c:tx>
            <c:strRef>
              <c:f>Sheet1!$F$1</c:f>
              <c:strCache>
                <c:ptCount val="1"/>
                <c:pt idx="0">
                  <c:v>Veoma jednostavno</c:v>
                </c:pt>
              </c:strCache>
            </c:strRef>
          </c:tx>
          <c:spPr>
            <a:solidFill>
              <a:srgbClr val="001C54"/>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Sheet1!$F$2:$F$9</c:f>
              <c:numCache>
                <c:formatCode>General</c:formatCode>
                <c:ptCount val="8"/>
                <c:pt idx="0">
                  <c:v>11</c:v>
                </c:pt>
                <c:pt idx="1">
                  <c:v>13</c:v>
                </c:pt>
                <c:pt idx="2">
                  <c:v>11</c:v>
                </c:pt>
                <c:pt idx="3">
                  <c:v>15.6</c:v>
                </c:pt>
                <c:pt idx="4">
                  <c:v>7.1</c:v>
                </c:pt>
                <c:pt idx="5">
                  <c:v>9.1</c:v>
                </c:pt>
                <c:pt idx="6">
                  <c:v>7.8</c:v>
                </c:pt>
                <c:pt idx="7">
                  <c:v>13</c:v>
                </c:pt>
              </c:numCache>
            </c:numRef>
          </c:val>
          <c:extLs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numCache>
                  </c:numRef>
                </c15:cat>
              </c15:filteredCategoryTitle>
            </c:ext>
            <c:ext xmlns:c16="http://schemas.microsoft.com/office/drawing/2014/chart" uri="{C3380CC4-5D6E-409C-BE32-E72D297353CC}">
              <c16:uniqueId val="{00000004-A43B-4DE9-B68A-FCFC565B4BC3}"/>
            </c:ext>
          </c:extLst>
        </c:ser>
        <c:dLbls>
          <c:dLblPos val="ctr"/>
          <c:showLegendKey val="0"/>
          <c:showVal val="1"/>
          <c:showCatName val="0"/>
          <c:showSerName val="0"/>
          <c:showPercent val="0"/>
          <c:showBubbleSize val="0"/>
        </c:dLbls>
        <c:gapWidth val="20"/>
        <c:overlap val="100"/>
        <c:axId val="889092160"/>
        <c:axId val="889086720"/>
      </c:barChart>
      <c:catAx>
        <c:axId val="889092160"/>
        <c:scaling>
          <c:orientation val="maxMin"/>
        </c:scaling>
        <c:delete val="1"/>
        <c:axPos val="l"/>
        <c:numFmt formatCode="General" sourceLinked="1"/>
        <c:majorTickMark val="none"/>
        <c:minorTickMark val="none"/>
        <c:tickLblPos val="nextTo"/>
        <c:crossAx val="889086720"/>
        <c:crosses val="autoZero"/>
        <c:auto val="1"/>
        <c:lblAlgn val="ctr"/>
        <c:lblOffset val="100"/>
        <c:noMultiLvlLbl val="0"/>
      </c:catAx>
      <c:valAx>
        <c:axId val="889086720"/>
        <c:scaling>
          <c:orientation val="minMax"/>
        </c:scaling>
        <c:delete val="1"/>
        <c:axPos val="t"/>
        <c:numFmt formatCode="0%" sourceLinked="1"/>
        <c:majorTickMark val="none"/>
        <c:minorTickMark val="none"/>
        <c:tickLblPos val="nextTo"/>
        <c:crossAx val="889092160"/>
        <c:crosses val="autoZero"/>
        <c:crossBetween val="between"/>
      </c:valAx>
      <c:spPr>
        <a:noFill/>
        <a:ln>
          <a:noFill/>
        </a:ln>
        <a:effectLst/>
      </c:spPr>
    </c:plotArea>
    <c:legend>
      <c:legendPos val="t"/>
      <c:layout>
        <c:manualLayout>
          <c:xMode val="edge"/>
          <c:yMode val="edge"/>
          <c:x val="0"/>
          <c:y val="0"/>
          <c:w val="1"/>
          <c:h val="0.148885273687200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2676006354797"/>
          <c:y val="0.17207400651283436"/>
          <c:w val="0.80952265280182756"/>
          <c:h val="0.82792599348716556"/>
        </c:manualLayout>
      </c:layout>
      <c:barChart>
        <c:barDir val="bar"/>
        <c:grouping val="percentStacked"/>
        <c:varyColors val="0"/>
        <c:ser>
          <c:idx val="0"/>
          <c:order val="0"/>
          <c:tx>
            <c:strRef>
              <c:f>Sheet1!$B$1</c:f>
              <c:strCache>
                <c:ptCount val="1"/>
                <c:pt idx="0">
                  <c:v>Veoma loš</c:v>
                </c:pt>
              </c:strCache>
            </c:strRef>
          </c:tx>
          <c:spPr>
            <a:solidFill>
              <a:srgbClr val="9F1535"/>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Ponuđači</c:v>
                </c:pt>
                <c:pt idx="1">
                  <c:v>Naručioci</c:v>
                </c:pt>
                <c:pt idx="3">
                  <c:v>Ponuđači</c:v>
                </c:pt>
                <c:pt idx="4">
                  <c:v>Naručioci</c:v>
                </c:pt>
                <c:pt idx="6">
                  <c:v>Ponuđači</c:v>
                </c:pt>
                <c:pt idx="7">
                  <c:v>Naručioci</c:v>
                </c:pt>
                <c:pt idx="9">
                  <c:v>Ponuđači</c:v>
                </c:pt>
                <c:pt idx="10">
                  <c:v>Naručioci</c:v>
                </c:pt>
              </c:strCache>
            </c:strRef>
          </c:cat>
          <c:val>
            <c:numRef>
              <c:f>Sheet1!$B$2:$B$12</c:f>
              <c:numCache>
                <c:formatCode>General</c:formatCode>
                <c:ptCount val="11"/>
                <c:pt idx="0">
                  <c:v>4.5</c:v>
                </c:pt>
                <c:pt idx="3">
                  <c:v>7.8</c:v>
                </c:pt>
                <c:pt idx="6">
                  <c:v>4</c:v>
                </c:pt>
                <c:pt idx="7">
                  <c:v>1.3</c:v>
                </c:pt>
                <c:pt idx="9">
                  <c:v>1.7</c:v>
                </c:pt>
              </c:numCache>
            </c:numRef>
          </c:val>
          <c:extLst>
            <c:ext xmlns:c16="http://schemas.microsoft.com/office/drawing/2014/chart" uri="{C3380CC4-5D6E-409C-BE32-E72D297353CC}">
              <c16:uniqueId val="{00000000-A43B-4DE9-B68A-FCFC565B4BC3}"/>
            </c:ext>
          </c:extLst>
        </c:ser>
        <c:ser>
          <c:idx val="1"/>
          <c:order val="1"/>
          <c:tx>
            <c:strRef>
              <c:f>Sheet1!$C$1</c:f>
              <c:strCache>
                <c:ptCount val="1"/>
                <c:pt idx="0">
                  <c:v>Donekle loš</c:v>
                </c:pt>
              </c:strCache>
            </c:strRef>
          </c:tx>
          <c:spPr>
            <a:solidFill>
              <a:srgbClr val="E8772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Ponuđači</c:v>
                </c:pt>
                <c:pt idx="1">
                  <c:v>Naručioci</c:v>
                </c:pt>
                <c:pt idx="3">
                  <c:v>Ponuđači</c:v>
                </c:pt>
                <c:pt idx="4">
                  <c:v>Naručioci</c:v>
                </c:pt>
                <c:pt idx="6">
                  <c:v>Ponuđači</c:v>
                </c:pt>
                <c:pt idx="7">
                  <c:v>Naručioci</c:v>
                </c:pt>
                <c:pt idx="9">
                  <c:v>Ponuđači</c:v>
                </c:pt>
                <c:pt idx="10">
                  <c:v>Naručioci</c:v>
                </c:pt>
              </c:strCache>
            </c:strRef>
          </c:cat>
          <c:val>
            <c:numRef>
              <c:f>Sheet1!$C$2:$C$12</c:f>
              <c:numCache>
                <c:formatCode>General</c:formatCode>
                <c:ptCount val="11"/>
                <c:pt idx="0">
                  <c:v>23.9</c:v>
                </c:pt>
                <c:pt idx="1">
                  <c:v>3.2</c:v>
                </c:pt>
                <c:pt idx="3">
                  <c:v>19.7</c:v>
                </c:pt>
                <c:pt idx="4">
                  <c:v>5.2</c:v>
                </c:pt>
                <c:pt idx="6">
                  <c:v>12.8</c:v>
                </c:pt>
                <c:pt idx="7">
                  <c:v>0.6</c:v>
                </c:pt>
                <c:pt idx="9">
                  <c:v>10.1</c:v>
                </c:pt>
                <c:pt idx="10">
                  <c:v>0.6</c:v>
                </c:pt>
              </c:numCache>
            </c:numRef>
          </c:val>
          <c:extLst>
            <c:ext xmlns:c16="http://schemas.microsoft.com/office/drawing/2014/chart" uri="{C3380CC4-5D6E-409C-BE32-E72D297353CC}">
              <c16:uniqueId val="{00000001-A43B-4DE9-B68A-FCFC565B4BC3}"/>
            </c:ext>
          </c:extLst>
        </c:ser>
        <c:ser>
          <c:idx val="2"/>
          <c:order val="2"/>
          <c:tx>
            <c:strRef>
              <c:f>Sheet1!$D$1</c:f>
              <c:strCache>
                <c:ptCount val="1"/>
                <c:pt idx="0">
                  <c:v>Nisam upoznat</c:v>
                </c:pt>
              </c:strCache>
            </c:strRef>
          </c:tx>
          <c:spPr>
            <a:solidFill>
              <a:schemeClr val="tx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Ponuđači</c:v>
                </c:pt>
                <c:pt idx="1">
                  <c:v>Naručioci</c:v>
                </c:pt>
                <c:pt idx="3">
                  <c:v>Ponuđači</c:v>
                </c:pt>
                <c:pt idx="4">
                  <c:v>Naručioci</c:v>
                </c:pt>
                <c:pt idx="6">
                  <c:v>Ponuđači</c:v>
                </c:pt>
                <c:pt idx="7">
                  <c:v>Naručioci</c:v>
                </c:pt>
                <c:pt idx="9">
                  <c:v>Ponuđači</c:v>
                </c:pt>
                <c:pt idx="10">
                  <c:v>Naručioci</c:v>
                </c:pt>
              </c:strCache>
            </c:strRef>
          </c:cat>
          <c:val>
            <c:numRef>
              <c:f>Sheet1!$D$2:$D$12</c:f>
              <c:numCache>
                <c:formatCode>General</c:formatCode>
                <c:ptCount val="11"/>
                <c:pt idx="0">
                  <c:v>9.1999999999999993</c:v>
                </c:pt>
                <c:pt idx="3">
                  <c:v>9.1</c:v>
                </c:pt>
                <c:pt idx="4">
                  <c:v>0.6</c:v>
                </c:pt>
                <c:pt idx="6">
                  <c:v>12.6</c:v>
                </c:pt>
                <c:pt idx="7">
                  <c:v>1.3</c:v>
                </c:pt>
                <c:pt idx="9">
                  <c:v>5.4</c:v>
                </c:pt>
                <c:pt idx="10">
                  <c:v>18.100000000000001</c:v>
                </c:pt>
              </c:numCache>
            </c:numRef>
          </c:val>
          <c:extLst>
            <c:ext xmlns:c16="http://schemas.microsoft.com/office/drawing/2014/chart" uri="{C3380CC4-5D6E-409C-BE32-E72D297353CC}">
              <c16:uniqueId val="{00000002-A43B-4DE9-B68A-FCFC565B4BC3}"/>
            </c:ext>
          </c:extLst>
        </c:ser>
        <c:ser>
          <c:idx val="3"/>
          <c:order val="3"/>
          <c:tx>
            <c:strRef>
              <c:f>Sheet1!$E$1</c:f>
              <c:strCache>
                <c:ptCount val="1"/>
                <c:pt idx="0">
                  <c:v>Donekle dobar</c:v>
                </c:pt>
              </c:strCache>
            </c:strRef>
          </c:tx>
          <c:spPr>
            <a:solidFill>
              <a:srgbClr val="007681"/>
            </a:solidFill>
            <a:ln>
              <a:solidFill>
                <a:schemeClr val="bg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Ponuđači</c:v>
                </c:pt>
                <c:pt idx="1">
                  <c:v>Naručioci</c:v>
                </c:pt>
                <c:pt idx="3">
                  <c:v>Ponuđači</c:v>
                </c:pt>
                <c:pt idx="4">
                  <c:v>Naručioci</c:v>
                </c:pt>
                <c:pt idx="6">
                  <c:v>Ponuđači</c:v>
                </c:pt>
                <c:pt idx="7">
                  <c:v>Naručioci</c:v>
                </c:pt>
                <c:pt idx="9">
                  <c:v>Ponuđači</c:v>
                </c:pt>
                <c:pt idx="10">
                  <c:v>Naručioci</c:v>
                </c:pt>
              </c:strCache>
            </c:strRef>
          </c:cat>
          <c:val>
            <c:numRef>
              <c:f>Sheet1!$E$2:$E$12</c:f>
              <c:numCache>
                <c:formatCode>General</c:formatCode>
                <c:ptCount val="11"/>
                <c:pt idx="0">
                  <c:v>52.1</c:v>
                </c:pt>
                <c:pt idx="1">
                  <c:v>54.8</c:v>
                </c:pt>
                <c:pt idx="3">
                  <c:v>47.2</c:v>
                </c:pt>
                <c:pt idx="4">
                  <c:v>55.5</c:v>
                </c:pt>
                <c:pt idx="6">
                  <c:v>39.700000000000003</c:v>
                </c:pt>
                <c:pt idx="7">
                  <c:v>28.4</c:v>
                </c:pt>
                <c:pt idx="9">
                  <c:v>51</c:v>
                </c:pt>
                <c:pt idx="10">
                  <c:v>28.4</c:v>
                </c:pt>
              </c:numCache>
            </c:numRef>
          </c:val>
          <c:extLst>
            <c:ext xmlns:c16="http://schemas.microsoft.com/office/drawing/2014/chart" uri="{C3380CC4-5D6E-409C-BE32-E72D297353CC}">
              <c16:uniqueId val="{00000003-A43B-4DE9-B68A-FCFC565B4BC3}"/>
            </c:ext>
          </c:extLst>
        </c:ser>
        <c:ser>
          <c:idx val="4"/>
          <c:order val="4"/>
          <c:tx>
            <c:strRef>
              <c:f>Sheet1!$F$1</c:f>
              <c:strCache>
                <c:ptCount val="1"/>
                <c:pt idx="0">
                  <c:v>Veoma dobar</c:v>
                </c:pt>
              </c:strCache>
            </c:strRef>
          </c:tx>
          <c:spPr>
            <a:solidFill>
              <a:srgbClr val="001C54"/>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Ponuđači</c:v>
                </c:pt>
                <c:pt idx="1">
                  <c:v>Naručioci</c:v>
                </c:pt>
                <c:pt idx="3">
                  <c:v>Ponuđači</c:v>
                </c:pt>
                <c:pt idx="4">
                  <c:v>Naručioci</c:v>
                </c:pt>
                <c:pt idx="6">
                  <c:v>Ponuđači</c:v>
                </c:pt>
                <c:pt idx="7">
                  <c:v>Naručioci</c:v>
                </c:pt>
                <c:pt idx="9">
                  <c:v>Ponuđači</c:v>
                </c:pt>
                <c:pt idx="10">
                  <c:v>Naručioci</c:v>
                </c:pt>
              </c:strCache>
            </c:strRef>
          </c:cat>
          <c:val>
            <c:numRef>
              <c:f>Sheet1!$F$2:$F$12</c:f>
              <c:numCache>
                <c:formatCode>General</c:formatCode>
                <c:ptCount val="11"/>
                <c:pt idx="0">
                  <c:v>10.199999999999999</c:v>
                </c:pt>
                <c:pt idx="1">
                  <c:v>41.9</c:v>
                </c:pt>
                <c:pt idx="3">
                  <c:v>16.2</c:v>
                </c:pt>
                <c:pt idx="4">
                  <c:v>38.700000000000003</c:v>
                </c:pt>
                <c:pt idx="6">
                  <c:v>31</c:v>
                </c:pt>
                <c:pt idx="7">
                  <c:v>68.400000000000006</c:v>
                </c:pt>
                <c:pt idx="9">
                  <c:v>31.8</c:v>
                </c:pt>
                <c:pt idx="10">
                  <c:v>52.9</c:v>
                </c:pt>
              </c:numCache>
            </c:numRef>
          </c:val>
          <c:extLst>
            <c:ext xmlns:c16="http://schemas.microsoft.com/office/drawing/2014/chart" uri="{C3380CC4-5D6E-409C-BE32-E72D297353CC}">
              <c16:uniqueId val="{00000004-A43B-4DE9-B68A-FCFC565B4BC3}"/>
            </c:ext>
          </c:extLst>
        </c:ser>
        <c:dLbls>
          <c:dLblPos val="ctr"/>
          <c:showLegendKey val="0"/>
          <c:showVal val="1"/>
          <c:showCatName val="0"/>
          <c:showSerName val="0"/>
          <c:showPercent val="0"/>
          <c:showBubbleSize val="0"/>
        </c:dLbls>
        <c:gapWidth val="20"/>
        <c:overlap val="100"/>
        <c:axId val="889092160"/>
        <c:axId val="889086720"/>
      </c:barChart>
      <c:catAx>
        <c:axId val="8890921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89086720"/>
        <c:crosses val="autoZero"/>
        <c:auto val="1"/>
        <c:lblAlgn val="ctr"/>
        <c:lblOffset val="100"/>
        <c:noMultiLvlLbl val="0"/>
      </c:catAx>
      <c:valAx>
        <c:axId val="889086720"/>
        <c:scaling>
          <c:orientation val="minMax"/>
        </c:scaling>
        <c:delete val="1"/>
        <c:axPos val="t"/>
        <c:numFmt formatCode="0%" sourceLinked="1"/>
        <c:majorTickMark val="none"/>
        <c:minorTickMark val="none"/>
        <c:tickLblPos val="nextTo"/>
        <c:crossAx val="889092160"/>
        <c:crosses val="autoZero"/>
        <c:crossBetween val="between"/>
      </c:valAx>
      <c:spPr>
        <a:noFill/>
        <a:ln>
          <a:noFill/>
        </a:ln>
        <a:effectLst/>
      </c:spPr>
    </c:plotArea>
    <c:legend>
      <c:legendPos val="t"/>
      <c:layout>
        <c:manualLayout>
          <c:xMode val="edge"/>
          <c:yMode val="edge"/>
          <c:x val="0.16317666875608983"/>
          <c:y val="2.2218749125246098E-2"/>
          <c:w val="0.83428440178271257"/>
          <c:h val="8.0582912673901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370701010410126"/>
          <c:y val="0.18746267125420921"/>
          <c:w val="0.72629287510656759"/>
          <c:h val="0.79604545714624753"/>
        </c:manualLayout>
      </c:layout>
      <c:barChart>
        <c:barDir val="bar"/>
        <c:grouping val="percentStacked"/>
        <c:varyColors val="0"/>
        <c:ser>
          <c:idx val="0"/>
          <c:order val="0"/>
          <c:tx>
            <c:strRef>
              <c:f>Sheet1!$B$1</c:f>
              <c:strCache>
                <c:ptCount val="1"/>
                <c:pt idx="0">
                  <c:v>Uopšte nije važno</c:v>
                </c:pt>
              </c:strCache>
            </c:strRef>
          </c:tx>
          <c:spPr>
            <a:solidFill>
              <a:srgbClr val="9F1535"/>
            </a:solidFill>
            <a:ln>
              <a:solidFill>
                <a:schemeClr val="bg1"/>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AB-44A7-9306-DF5DCF9CDAD0}"/>
                </c:ext>
              </c:extLst>
            </c:dLbl>
            <c:numFmt formatCode="#" sourceLinked="0"/>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energetske efikasnosti</c:v>
                </c:pt>
                <c:pt idx="2">
                  <c:v>Ekološki kriterijumi</c:v>
                </c:pt>
                <c:pt idx="3">
                  <c:v>Kriterijum troškovi životnog ciklusa</c:v>
                </c:pt>
                <c:pt idx="4">
                  <c:v>Kriterijum socijalne inkluzije</c:v>
                </c:pt>
                <c:pt idx="5">
                  <c:v>Kriterijum rodne ravnopravnosti</c:v>
                </c:pt>
              </c:strCache>
            </c:strRef>
          </c:cat>
          <c:val>
            <c:numRef>
              <c:f>Sheet1!$B$2:$B$7</c:f>
              <c:numCache>
                <c:formatCode>General</c:formatCode>
                <c:ptCount val="6"/>
                <c:pt idx="0">
                  <c:v>3</c:v>
                </c:pt>
                <c:pt idx="1">
                  <c:v>6</c:v>
                </c:pt>
                <c:pt idx="2">
                  <c:v>7.4</c:v>
                </c:pt>
                <c:pt idx="3">
                  <c:v>8.1999999999999993</c:v>
                </c:pt>
                <c:pt idx="4">
                  <c:v>19</c:v>
                </c:pt>
                <c:pt idx="5">
                  <c:v>25.9</c:v>
                </c:pt>
              </c:numCache>
            </c:numRef>
          </c:val>
          <c:extLst>
            <c:ext xmlns:c16="http://schemas.microsoft.com/office/drawing/2014/chart" uri="{C3380CC4-5D6E-409C-BE32-E72D297353CC}">
              <c16:uniqueId val="{00000001-24AB-44A7-9306-DF5DCF9CDAD0}"/>
            </c:ext>
          </c:extLst>
        </c:ser>
        <c:ser>
          <c:idx val="1"/>
          <c:order val="1"/>
          <c:tx>
            <c:strRef>
              <c:f>Sheet1!$C$1</c:f>
              <c:strCache>
                <c:ptCount val="1"/>
                <c:pt idx="0">
                  <c:v>Uglavnom nije važno</c:v>
                </c:pt>
              </c:strCache>
            </c:strRef>
          </c:tx>
          <c:spPr>
            <a:solidFill>
              <a:srgbClr val="EB5A3D"/>
            </a:solidFill>
            <a:ln>
              <a:solidFill>
                <a:schemeClr val="bg1"/>
              </a:solidFill>
            </a:ln>
          </c:spPr>
          <c:invertIfNegative val="0"/>
          <c:dLbls>
            <c:numFmt formatCode="#" sourceLinked="0"/>
            <c:spPr>
              <a:noFill/>
              <a:ln>
                <a:noFill/>
              </a:ln>
              <a:effectLst/>
            </c:spPr>
            <c:txPr>
              <a:bodyPr anchorCtr="0"/>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Kriterijum kvaliteta</c:v>
                </c:pt>
                <c:pt idx="1">
                  <c:v>Kriterijum energetske efikasnosti</c:v>
                </c:pt>
                <c:pt idx="2">
                  <c:v>Ekološki kriterijumi</c:v>
                </c:pt>
                <c:pt idx="3">
                  <c:v>Kriterijum troškovi životnog ciklusa</c:v>
                </c:pt>
                <c:pt idx="4">
                  <c:v>Kriterijum socijalne inkluzije</c:v>
                </c:pt>
                <c:pt idx="5">
                  <c:v>Kriterijum rodne ravnopravnosti</c:v>
                </c:pt>
              </c:strCache>
            </c:strRef>
          </c:cat>
          <c:val>
            <c:numRef>
              <c:f>Sheet1!$C$2:$C$7</c:f>
              <c:numCache>
                <c:formatCode>General</c:formatCode>
                <c:ptCount val="6"/>
                <c:pt idx="0">
                  <c:v>1.8</c:v>
                </c:pt>
                <c:pt idx="1">
                  <c:v>7.2</c:v>
                </c:pt>
                <c:pt idx="2">
                  <c:v>8.8000000000000007</c:v>
                </c:pt>
                <c:pt idx="3">
                  <c:v>7.7</c:v>
                </c:pt>
                <c:pt idx="4">
                  <c:v>15.5</c:v>
                </c:pt>
                <c:pt idx="5">
                  <c:v>20.8</c:v>
                </c:pt>
              </c:numCache>
            </c:numRef>
          </c:val>
          <c:extLst>
            <c:ext xmlns:c16="http://schemas.microsoft.com/office/drawing/2014/chart" uri="{C3380CC4-5D6E-409C-BE32-E72D297353CC}">
              <c16:uniqueId val="{00000002-24AB-44A7-9306-DF5DCF9CDAD0}"/>
            </c:ext>
          </c:extLst>
        </c:ser>
        <c:ser>
          <c:idx val="2"/>
          <c:order val="2"/>
          <c:tx>
            <c:strRef>
              <c:f>Sheet1!$D$1</c:f>
              <c:strCache>
                <c:ptCount val="1"/>
                <c:pt idx="0">
                  <c:v>Ne zna/Odbija da odgovori</c:v>
                </c:pt>
              </c:strCache>
            </c:strRef>
          </c:tx>
          <c:spPr>
            <a:solidFill>
              <a:schemeClr val="bg1">
                <a:lumMod val="50000"/>
              </a:schemeClr>
            </a:solidFill>
            <a:ln>
              <a:solidFill>
                <a:schemeClr val="bg1"/>
              </a:solidFill>
            </a:ln>
          </c:spPr>
          <c:invertIfNegative val="0"/>
          <c:dLbls>
            <c:numFmt formatCode="#"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energetske efikasnosti</c:v>
                </c:pt>
                <c:pt idx="2">
                  <c:v>Ekološki kriterijumi</c:v>
                </c:pt>
                <c:pt idx="3">
                  <c:v>Kriterijum troškovi životnog ciklusa</c:v>
                </c:pt>
                <c:pt idx="4">
                  <c:v>Kriterijum socijalne inkluzije</c:v>
                </c:pt>
                <c:pt idx="5">
                  <c:v>Kriterijum rodne ravnopravnosti</c:v>
                </c:pt>
              </c:strCache>
            </c:strRef>
          </c:cat>
          <c:val>
            <c:numRef>
              <c:f>Sheet1!$D$2:$D$7</c:f>
              <c:numCache>
                <c:formatCode>General</c:formatCode>
                <c:ptCount val="6"/>
                <c:pt idx="0">
                  <c:v>1.8</c:v>
                </c:pt>
                <c:pt idx="1">
                  <c:v>1.7</c:v>
                </c:pt>
                <c:pt idx="2">
                  <c:v>0.9</c:v>
                </c:pt>
                <c:pt idx="3">
                  <c:v>1.9</c:v>
                </c:pt>
                <c:pt idx="4">
                  <c:v>9</c:v>
                </c:pt>
                <c:pt idx="5">
                  <c:v>5.9</c:v>
                </c:pt>
              </c:numCache>
            </c:numRef>
          </c:val>
          <c:extLst>
            <c:ext xmlns:c16="http://schemas.microsoft.com/office/drawing/2014/chart" uri="{C3380CC4-5D6E-409C-BE32-E72D297353CC}">
              <c16:uniqueId val="{00000003-24AB-44A7-9306-DF5DCF9CDAD0}"/>
            </c:ext>
          </c:extLst>
        </c:ser>
        <c:ser>
          <c:idx val="3"/>
          <c:order val="3"/>
          <c:tx>
            <c:strRef>
              <c:f>Sheet1!$E$1</c:f>
              <c:strCache>
                <c:ptCount val="1"/>
                <c:pt idx="0">
                  <c:v>Uglavnom je važno</c:v>
                </c:pt>
              </c:strCache>
            </c:strRef>
          </c:tx>
          <c:spPr>
            <a:solidFill>
              <a:srgbClr val="007681"/>
            </a:solidFill>
            <a:ln>
              <a:solidFill>
                <a:schemeClr val="bg1"/>
              </a:solidFill>
            </a:ln>
          </c:spPr>
          <c:invertIfNegative val="0"/>
          <c:dLbls>
            <c:numFmt formatCode="#"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energetske efikasnosti</c:v>
                </c:pt>
                <c:pt idx="2">
                  <c:v>Ekološki kriterijumi</c:v>
                </c:pt>
                <c:pt idx="3">
                  <c:v>Kriterijum troškovi životnog ciklusa</c:v>
                </c:pt>
                <c:pt idx="4">
                  <c:v>Kriterijum socijalne inkluzije</c:v>
                </c:pt>
                <c:pt idx="5">
                  <c:v>Kriterijum rodne ravnopravnosti</c:v>
                </c:pt>
              </c:strCache>
            </c:strRef>
          </c:cat>
          <c:val>
            <c:numRef>
              <c:f>Sheet1!$E$2:$E$7</c:f>
              <c:numCache>
                <c:formatCode>General</c:formatCode>
                <c:ptCount val="6"/>
                <c:pt idx="0">
                  <c:v>19.100000000000001</c:v>
                </c:pt>
                <c:pt idx="1">
                  <c:v>36</c:v>
                </c:pt>
                <c:pt idx="2">
                  <c:v>33.4</c:v>
                </c:pt>
                <c:pt idx="3">
                  <c:v>42.1</c:v>
                </c:pt>
                <c:pt idx="4">
                  <c:v>33.6</c:v>
                </c:pt>
                <c:pt idx="5">
                  <c:v>22.8</c:v>
                </c:pt>
              </c:numCache>
            </c:numRef>
          </c:val>
          <c:extLst>
            <c:ext xmlns:c16="http://schemas.microsoft.com/office/drawing/2014/chart" uri="{C3380CC4-5D6E-409C-BE32-E72D297353CC}">
              <c16:uniqueId val="{00000004-24AB-44A7-9306-DF5DCF9CDAD0}"/>
            </c:ext>
          </c:extLst>
        </c:ser>
        <c:ser>
          <c:idx val="4"/>
          <c:order val="4"/>
          <c:tx>
            <c:strRef>
              <c:f>Sheet1!$F$1</c:f>
              <c:strCache>
                <c:ptCount val="1"/>
                <c:pt idx="0">
                  <c:v>Veoma je važno</c:v>
                </c:pt>
              </c:strCache>
            </c:strRef>
          </c:tx>
          <c:spPr>
            <a:solidFill>
              <a:srgbClr val="001C5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Kriterijum kvaliteta</c:v>
                </c:pt>
                <c:pt idx="1">
                  <c:v>Kriterijum energetske efikasnosti</c:v>
                </c:pt>
                <c:pt idx="2">
                  <c:v>Ekološki kriterijumi</c:v>
                </c:pt>
                <c:pt idx="3">
                  <c:v>Kriterijum troškovi životnog ciklusa</c:v>
                </c:pt>
                <c:pt idx="4">
                  <c:v>Kriterijum socijalne inkluzije</c:v>
                </c:pt>
                <c:pt idx="5">
                  <c:v>Kriterijum rodne ravnopravnosti</c:v>
                </c:pt>
              </c:strCache>
            </c:strRef>
          </c:cat>
          <c:val>
            <c:numRef>
              <c:f>Sheet1!$F$2:$F$7</c:f>
              <c:numCache>
                <c:formatCode>General</c:formatCode>
                <c:ptCount val="6"/>
                <c:pt idx="0">
                  <c:v>74.400000000000006</c:v>
                </c:pt>
                <c:pt idx="1">
                  <c:v>49.1</c:v>
                </c:pt>
                <c:pt idx="2">
                  <c:v>49.5</c:v>
                </c:pt>
                <c:pt idx="3">
                  <c:v>40.1</c:v>
                </c:pt>
                <c:pt idx="4">
                  <c:v>22.9</c:v>
                </c:pt>
                <c:pt idx="5">
                  <c:v>24.8</c:v>
                </c:pt>
              </c:numCache>
            </c:numRef>
          </c:val>
          <c:extLst>
            <c:ext xmlns:c16="http://schemas.microsoft.com/office/drawing/2014/chart" uri="{C3380CC4-5D6E-409C-BE32-E72D297353CC}">
              <c16:uniqueId val="{00000000-59D9-4CE2-A9A9-ADC4BBD00A53}"/>
            </c:ext>
          </c:extLst>
        </c:ser>
        <c:dLbls>
          <c:showLegendKey val="0"/>
          <c:showVal val="0"/>
          <c:showCatName val="0"/>
          <c:showSerName val="0"/>
          <c:showPercent val="0"/>
          <c:showBubbleSize val="0"/>
        </c:dLbls>
        <c:gapWidth val="30"/>
        <c:overlap val="100"/>
        <c:axId val="164627968"/>
        <c:axId val="164629504"/>
      </c:barChart>
      <c:catAx>
        <c:axId val="164627968"/>
        <c:scaling>
          <c:orientation val="maxMin"/>
        </c:scaling>
        <c:delete val="0"/>
        <c:axPos val="l"/>
        <c:numFmt formatCode="General" sourceLinked="0"/>
        <c:majorTickMark val="out"/>
        <c:minorTickMark val="none"/>
        <c:tickLblPos val="nextTo"/>
        <c:spPr>
          <a:ln>
            <a:noFill/>
          </a:ln>
        </c:spPr>
        <c:txPr>
          <a:bodyPr/>
          <a:lstStyle/>
          <a:p>
            <a:pPr>
              <a:defRPr sz="1100">
                <a:latin typeface="+mn-lt"/>
                <a:cs typeface="Calibri" panose="020F0502020204030204" pitchFamily="34" charset="0"/>
              </a:defRPr>
            </a:pPr>
            <a:endParaRPr lang="en-US"/>
          </a:p>
        </c:txPr>
        <c:crossAx val="164629504"/>
        <c:crosses val="autoZero"/>
        <c:auto val="1"/>
        <c:lblAlgn val="ctr"/>
        <c:lblOffset val="100"/>
        <c:noMultiLvlLbl val="0"/>
      </c:catAx>
      <c:valAx>
        <c:axId val="164629504"/>
        <c:scaling>
          <c:orientation val="minMax"/>
        </c:scaling>
        <c:delete val="1"/>
        <c:axPos val="t"/>
        <c:numFmt formatCode="0%" sourceLinked="1"/>
        <c:majorTickMark val="out"/>
        <c:minorTickMark val="none"/>
        <c:tickLblPos val="nextTo"/>
        <c:crossAx val="164627968"/>
        <c:crosses val="autoZero"/>
        <c:crossBetween val="between"/>
      </c:valAx>
    </c:plotArea>
    <c:legend>
      <c:legendPos val="t"/>
      <c:layout>
        <c:manualLayout>
          <c:xMode val="edge"/>
          <c:yMode val="edge"/>
          <c:x val="0.11557108578382733"/>
          <c:y val="2.2621257510361398E-2"/>
          <c:w val="0.88442891421617265"/>
          <c:h val="0.14101364811237421"/>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25138068227079"/>
          <c:y val="2.6060503877141938E-2"/>
          <c:w val="0.5307486193177291"/>
          <c:h val="0.95241656687403364"/>
        </c:manualLayout>
      </c:layout>
      <c:barChart>
        <c:barDir val="bar"/>
        <c:grouping val="clustered"/>
        <c:varyColors val="0"/>
        <c:ser>
          <c:idx val="0"/>
          <c:order val="0"/>
          <c:tx>
            <c:strRef>
              <c:f>Sheet1!$B$1</c:f>
              <c:strCache>
                <c:ptCount val="1"/>
                <c:pt idx="0">
                  <c:v>Ponuđači</c:v>
                </c:pt>
              </c:strCache>
            </c:strRef>
          </c:tx>
          <c:spPr>
            <a:solidFill>
              <a:srgbClr val="418F47"/>
            </a:solidFill>
            <a:ln>
              <a:solidFill>
                <a:schemeClr val="bg1"/>
              </a:solidFill>
            </a:ln>
            <a:effectLst/>
          </c:spPr>
          <c:invertIfNegative val="0"/>
          <c:dPt>
            <c:idx val="8"/>
            <c:invertIfNegative val="0"/>
            <c:bubble3D val="0"/>
            <c:spPr>
              <a:solidFill>
                <a:srgbClr val="9F1535"/>
              </a:solidFill>
              <a:ln>
                <a:solidFill>
                  <a:schemeClr val="bg1"/>
                </a:solidFill>
              </a:ln>
              <a:effectLst/>
            </c:spPr>
            <c:extLst>
              <c:ext xmlns:c16="http://schemas.microsoft.com/office/drawing/2014/chart" uri="{C3380CC4-5D6E-409C-BE32-E72D297353CC}">
                <c16:uniqueId val="{00000001-FB29-42FC-8CD9-AD504FF90FC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Nabavka kancelarijskog nameštaja i opreme</c:v>
                </c:pt>
                <c:pt idx="1">
                  <c:v>Nabavka softvera</c:v>
                </c:pt>
                <c:pt idx="2">
                  <c:v>Javni prevoz i nabavka vozila</c:v>
                </c:pt>
                <c:pt idx="3">
                  <c:v>Konsultantske usluge (dizajn, prevod, izrade studija itd.)</c:v>
                </c:pt>
                <c:pt idx="4">
                  <c:v>Izgradnja infrastrukture (putevi, bolnice, škole, gasifikacija itd.)</c:v>
                </c:pt>
                <c:pt idx="5">
                  <c:v>Nabavke medicinske opreme i lekova</c:v>
                </c:pt>
                <c:pt idx="6">
                  <c:v>Uređenje javnih prostora (spomenici, parkovi, rasveta)</c:v>
                </c:pt>
                <c:pt idx="7">
                  <c:v>Vojna oprema</c:v>
                </c:pt>
                <c:pt idx="8">
                  <c:v>Nismo sprovodili postupke/učestvovali u postupcima javnih nabavki u ovim oblastima</c:v>
                </c:pt>
                <c:pt idx="9">
                  <c:v>Ne zna/ Odbija da odgovori</c:v>
                </c:pt>
              </c:strCache>
            </c:strRef>
          </c:cat>
          <c:val>
            <c:numRef>
              <c:f>Sheet1!$B$2:$B$11</c:f>
              <c:numCache>
                <c:formatCode>General</c:formatCode>
                <c:ptCount val="10"/>
                <c:pt idx="0">
                  <c:v>13.8</c:v>
                </c:pt>
                <c:pt idx="1">
                  <c:v>9.4</c:v>
                </c:pt>
                <c:pt idx="2">
                  <c:v>6.8</c:v>
                </c:pt>
                <c:pt idx="3">
                  <c:v>3.6</c:v>
                </c:pt>
                <c:pt idx="4">
                  <c:v>12</c:v>
                </c:pt>
                <c:pt idx="5">
                  <c:v>5.4</c:v>
                </c:pt>
                <c:pt idx="6">
                  <c:v>7.7</c:v>
                </c:pt>
                <c:pt idx="7">
                  <c:v>1.8</c:v>
                </c:pt>
                <c:pt idx="8">
                  <c:v>57.9</c:v>
                </c:pt>
              </c:numCache>
            </c:numRef>
          </c:val>
          <c:extLst>
            <c:ext xmlns:c16="http://schemas.microsoft.com/office/drawing/2014/chart" uri="{C3380CC4-5D6E-409C-BE32-E72D297353CC}">
              <c16:uniqueId val="{00000000-4687-4F38-A875-BA61A7BF900C}"/>
            </c:ext>
          </c:extLst>
        </c:ser>
        <c:ser>
          <c:idx val="1"/>
          <c:order val="1"/>
          <c:tx>
            <c:strRef>
              <c:f>Sheet1!$C$1</c:f>
              <c:strCache>
                <c:ptCount val="1"/>
                <c:pt idx="0">
                  <c:v>Naručioci</c:v>
                </c:pt>
              </c:strCache>
            </c:strRef>
          </c:tx>
          <c:spPr>
            <a:solidFill>
              <a:srgbClr val="DA9E11"/>
            </a:solidFill>
            <a:ln>
              <a:solidFill>
                <a:schemeClr val="bg1"/>
              </a:solidFill>
            </a:ln>
            <a:effectLst/>
          </c:spPr>
          <c:invertIfNegative val="0"/>
          <c:dPt>
            <c:idx val="8"/>
            <c:invertIfNegative val="0"/>
            <c:bubble3D val="0"/>
            <c:spPr>
              <a:solidFill>
                <a:srgbClr val="9F1535"/>
              </a:solidFill>
              <a:ln>
                <a:solidFill>
                  <a:schemeClr val="bg1"/>
                </a:solidFill>
              </a:ln>
              <a:effectLst/>
            </c:spPr>
            <c:extLst>
              <c:ext xmlns:c16="http://schemas.microsoft.com/office/drawing/2014/chart" uri="{C3380CC4-5D6E-409C-BE32-E72D297353CC}">
                <c16:uniqueId val="{00000002-FB29-42FC-8CD9-AD504FF90FCD}"/>
              </c:ext>
            </c:extLst>
          </c:dPt>
          <c:dPt>
            <c:idx val="9"/>
            <c:invertIfNegative val="0"/>
            <c:bubble3D val="0"/>
            <c:spPr>
              <a:solidFill>
                <a:schemeClr val="tx2"/>
              </a:solidFill>
              <a:ln>
                <a:solidFill>
                  <a:schemeClr val="bg1"/>
                </a:solidFill>
              </a:ln>
              <a:effectLst/>
            </c:spPr>
            <c:extLst>
              <c:ext xmlns:c16="http://schemas.microsoft.com/office/drawing/2014/chart" uri="{C3380CC4-5D6E-409C-BE32-E72D297353CC}">
                <c16:uniqueId val="{00000004-F851-430F-8B7F-4BC043F0B96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Nabavka kancelarijskog nameštaja i opreme</c:v>
                </c:pt>
                <c:pt idx="1">
                  <c:v>Nabavka softvera</c:v>
                </c:pt>
                <c:pt idx="2">
                  <c:v>Javni prevoz i nabavka vozila</c:v>
                </c:pt>
                <c:pt idx="3">
                  <c:v>Konsultantske usluge (dizajn, prevod, izrade studija itd.)</c:v>
                </c:pt>
                <c:pt idx="4">
                  <c:v>Izgradnja infrastrukture (putevi, bolnice, škole, gasifikacija itd.)</c:v>
                </c:pt>
                <c:pt idx="5">
                  <c:v>Nabavke medicinske opreme i lekova</c:v>
                </c:pt>
                <c:pt idx="6">
                  <c:v>Uređenje javnih prostora (spomenici, parkovi, rasveta)</c:v>
                </c:pt>
                <c:pt idx="7">
                  <c:v>Vojna oprema</c:v>
                </c:pt>
                <c:pt idx="8">
                  <c:v>Nismo sprovodili postupke/učestvovali u postupcima javnih nabavki u ovim oblastima</c:v>
                </c:pt>
                <c:pt idx="9">
                  <c:v>Ne zna/ Odbija da odgovori</c:v>
                </c:pt>
              </c:strCache>
            </c:strRef>
          </c:cat>
          <c:val>
            <c:numRef>
              <c:f>Sheet1!$C$2:$C$11</c:f>
              <c:numCache>
                <c:formatCode>General</c:formatCode>
                <c:ptCount val="10"/>
                <c:pt idx="0">
                  <c:v>61.7</c:v>
                </c:pt>
                <c:pt idx="1">
                  <c:v>49.4</c:v>
                </c:pt>
                <c:pt idx="2">
                  <c:v>39</c:v>
                </c:pt>
                <c:pt idx="3">
                  <c:v>28.6</c:v>
                </c:pt>
                <c:pt idx="4">
                  <c:v>25.3</c:v>
                </c:pt>
                <c:pt idx="5">
                  <c:v>22.7</c:v>
                </c:pt>
                <c:pt idx="6">
                  <c:v>17.5</c:v>
                </c:pt>
                <c:pt idx="8">
                  <c:v>20.8</c:v>
                </c:pt>
                <c:pt idx="9">
                  <c:v>0.6</c:v>
                </c:pt>
              </c:numCache>
            </c:numRef>
          </c:val>
          <c:extLst>
            <c:ext xmlns:c16="http://schemas.microsoft.com/office/drawing/2014/chart" uri="{C3380CC4-5D6E-409C-BE32-E72D297353CC}">
              <c16:uniqueId val="{00000001-4687-4F38-A875-BA61A7BF900C}"/>
            </c:ext>
          </c:extLst>
        </c:ser>
        <c:dLbls>
          <c:dLblPos val="ctr"/>
          <c:showLegendKey val="0"/>
          <c:showVal val="1"/>
          <c:showCatName val="0"/>
          <c:showSerName val="0"/>
          <c:showPercent val="0"/>
          <c:showBubbleSize val="0"/>
        </c:dLbls>
        <c:gapWidth val="30"/>
        <c:axId val="896270128"/>
        <c:axId val="896269040"/>
      </c:barChart>
      <c:catAx>
        <c:axId val="896270128"/>
        <c:scaling>
          <c:orientation val="maxMin"/>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896269040"/>
        <c:crosses val="autoZero"/>
        <c:auto val="1"/>
        <c:lblAlgn val="ctr"/>
        <c:lblOffset val="100"/>
        <c:noMultiLvlLbl val="0"/>
      </c:catAx>
      <c:valAx>
        <c:axId val="896269040"/>
        <c:scaling>
          <c:orientation val="minMax"/>
          <c:min val="0"/>
        </c:scaling>
        <c:delete val="1"/>
        <c:axPos val="t"/>
        <c:numFmt formatCode="General" sourceLinked="1"/>
        <c:majorTickMark val="out"/>
        <c:minorTickMark val="none"/>
        <c:tickLblPos val="nextTo"/>
        <c:crossAx val="896270128"/>
        <c:crosses val="autoZero"/>
        <c:crossBetween val="between"/>
      </c:valAx>
      <c:spPr>
        <a:noFill/>
        <a:ln>
          <a:noFill/>
        </a:ln>
        <a:effectLst/>
      </c:spPr>
    </c:plotArea>
    <c:legend>
      <c:legendPos val="r"/>
      <c:layout>
        <c:manualLayout>
          <c:xMode val="edge"/>
          <c:yMode val="edge"/>
          <c:x val="0.79129718981190389"/>
          <c:y val="0.53224332398092633"/>
          <c:w val="0.13585363161380529"/>
          <c:h val="0.180495701833307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1866424459262"/>
          <c:y val="1.4822834645669291E-2"/>
          <c:w val="0.78316198080529342"/>
          <c:h val="0.826668124817731"/>
        </c:manualLayout>
      </c:layout>
      <c:doughnutChart>
        <c:varyColors val="1"/>
        <c:ser>
          <c:idx val="0"/>
          <c:order val="0"/>
          <c:tx>
            <c:strRef>
              <c:f>Sheet1!$B$1</c:f>
              <c:strCache>
                <c:ptCount val="1"/>
                <c:pt idx="0">
                  <c:v>Sales</c:v>
                </c:pt>
              </c:strCache>
            </c:strRef>
          </c:tx>
          <c:dPt>
            <c:idx val="0"/>
            <c:bubble3D val="0"/>
            <c:spPr>
              <a:solidFill>
                <a:srgbClr val="001C54"/>
              </a:solidFill>
              <a:ln w="19050">
                <a:solidFill>
                  <a:schemeClr val="lt1"/>
                </a:solidFill>
              </a:ln>
              <a:effectLst/>
            </c:spPr>
            <c:extLst>
              <c:ext xmlns:c16="http://schemas.microsoft.com/office/drawing/2014/chart" uri="{C3380CC4-5D6E-409C-BE32-E72D297353CC}">
                <c16:uniqueId val="{00000001-6B6E-497A-9BB6-F46415998483}"/>
              </c:ext>
            </c:extLst>
          </c:dPt>
          <c:dPt>
            <c:idx val="1"/>
            <c:bubble3D val="0"/>
            <c:spPr>
              <a:solidFill>
                <a:srgbClr val="9F1535"/>
              </a:solidFill>
              <a:ln w="19050">
                <a:solidFill>
                  <a:schemeClr val="lt1"/>
                </a:solidFill>
              </a:ln>
              <a:effectLst/>
            </c:spPr>
            <c:extLst>
              <c:ext xmlns:c16="http://schemas.microsoft.com/office/drawing/2014/chart" uri="{C3380CC4-5D6E-409C-BE32-E72D297353CC}">
                <c16:uniqueId val="{00000003-6B6E-497A-9BB6-F46415998483}"/>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C731-4AB6-BC2D-7C271128458B}"/>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9517645799301695"/>
                      <c:h val="0.31018784557157342"/>
                    </c:manualLayout>
                  </c15:layout>
                </c:ext>
                <c:ext xmlns:c16="http://schemas.microsoft.com/office/drawing/2014/chart" uri="{C3380CC4-5D6E-409C-BE32-E72D297353CC}">
                  <c16:uniqueId val="{00000001-6B6E-497A-9BB6-F46415998483}"/>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886057763702736"/>
                      <c:h val="0.31018784557157342"/>
                    </c:manualLayout>
                  </c15:layout>
                </c:ext>
                <c:ext xmlns:c16="http://schemas.microsoft.com/office/drawing/2014/chart" uri="{C3380CC4-5D6E-409C-BE32-E72D297353CC}">
                  <c16:uniqueId val="{00000003-6B6E-497A-9BB6-F46415998483}"/>
                </c:ext>
              </c:extLst>
            </c:dLbl>
            <c:dLbl>
              <c:idx val="2"/>
              <c:layout>
                <c:manualLayout>
                  <c:x val="-2.6315880355989665E-2"/>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31-4AB6-BC2D-7C271128458B}"/>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76</c:v>
                </c:pt>
                <c:pt idx="1">
                  <c:v>16.8</c:v>
                </c:pt>
                <c:pt idx="2">
                  <c:v>7.2</c:v>
                </c:pt>
              </c:numCache>
            </c:numRef>
          </c:val>
          <c:extLst>
            <c:ext xmlns:c16="http://schemas.microsoft.com/office/drawing/2014/chart" uri="{C3380CC4-5D6E-409C-BE32-E72D297353CC}">
              <c16:uniqueId val="{00000004-6B6E-497A-9BB6-F4641599848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0304492894181567"/>
          <c:w val="1"/>
          <c:h val="0.196955071058184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58359758336393"/>
          <c:y val="5.3787348094904517E-3"/>
          <c:w val="0.43943677758780619"/>
          <c:h val="1"/>
        </c:manualLayout>
      </c:layout>
      <c:barChart>
        <c:barDir val="bar"/>
        <c:grouping val="clustered"/>
        <c:varyColors val="0"/>
        <c:ser>
          <c:idx val="0"/>
          <c:order val="0"/>
          <c:tx>
            <c:strRef>
              <c:f>Sheet1!$B$1</c:f>
              <c:strCache>
                <c:ptCount val="1"/>
                <c:pt idx="0">
                  <c:v>Ponuđači</c:v>
                </c:pt>
              </c:strCache>
            </c:strRef>
          </c:tx>
          <c:spPr>
            <a:solidFill>
              <a:srgbClr val="001C54"/>
            </a:solidFill>
            <a:ln>
              <a:solidFill>
                <a:schemeClr val="bg1"/>
              </a:solidFill>
            </a:ln>
            <a:effectLst/>
          </c:spPr>
          <c:invertIfNegative val="0"/>
          <c:dPt>
            <c:idx val="0"/>
            <c:invertIfNegative val="0"/>
            <c:bubble3D val="0"/>
            <c:extLst>
              <c:ext xmlns:c16="http://schemas.microsoft.com/office/drawing/2014/chart" uri="{C3380CC4-5D6E-409C-BE32-E72D297353CC}">
                <c16:uniqueId val="{00000000-8B41-4A8F-9951-CE350775BF61}"/>
              </c:ext>
            </c:extLst>
          </c:dPt>
          <c:dPt>
            <c:idx val="1"/>
            <c:invertIfNegative val="0"/>
            <c:bubble3D val="0"/>
            <c:extLst>
              <c:ext xmlns:c16="http://schemas.microsoft.com/office/drawing/2014/chart" uri="{C3380CC4-5D6E-409C-BE32-E72D297353CC}">
                <c16:uniqueId val="{00000001-8B41-4A8F-9951-CE350775BF61}"/>
              </c:ext>
            </c:extLst>
          </c:dPt>
          <c:dPt>
            <c:idx val="2"/>
            <c:invertIfNegative val="0"/>
            <c:bubble3D val="0"/>
            <c:extLst>
              <c:ext xmlns:c16="http://schemas.microsoft.com/office/drawing/2014/chart" uri="{C3380CC4-5D6E-409C-BE32-E72D297353CC}">
                <c16:uniqueId val="{00000002-8B41-4A8F-9951-CE350775BF61}"/>
              </c:ext>
            </c:extLst>
          </c:dPt>
          <c:dPt>
            <c:idx val="3"/>
            <c:invertIfNegative val="0"/>
            <c:bubble3D val="0"/>
            <c:extLst>
              <c:ext xmlns:c16="http://schemas.microsoft.com/office/drawing/2014/chart" uri="{C3380CC4-5D6E-409C-BE32-E72D297353CC}">
                <c16:uniqueId val="{00000003-8B41-4A8F-9951-CE350775BF61}"/>
              </c:ext>
            </c:extLst>
          </c:dPt>
          <c:dPt>
            <c:idx val="4"/>
            <c:invertIfNegative val="0"/>
            <c:bubble3D val="0"/>
            <c:extLst>
              <c:ext xmlns:c16="http://schemas.microsoft.com/office/drawing/2014/chart" uri="{C3380CC4-5D6E-409C-BE32-E72D297353CC}">
                <c16:uniqueId val="{00000004-8B41-4A8F-9951-CE350775BF61}"/>
              </c:ext>
            </c:extLst>
          </c:dPt>
          <c:dPt>
            <c:idx val="5"/>
            <c:invertIfNegative val="0"/>
            <c:bubble3D val="0"/>
            <c:spPr>
              <a:solidFill>
                <a:schemeClr val="tx2"/>
              </a:solidFill>
              <a:ln>
                <a:solidFill>
                  <a:schemeClr val="bg1"/>
                </a:solidFill>
              </a:ln>
              <a:effectLst/>
            </c:spPr>
            <c:extLst>
              <c:ext xmlns:c16="http://schemas.microsoft.com/office/drawing/2014/chart" uri="{C3380CC4-5D6E-409C-BE32-E72D297353CC}">
                <c16:uniqueId val="{00000005-8B41-4A8F-9951-CE350775BF61}"/>
              </c:ext>
            </c:extLst>
          </c:dPt>
          <c:dPt>
            <c:idx val="6"/>
            <c:invertIfNegative val="0"/>
            <c:bubble3D val="0"/>
            <c:extLst>
              <c:ext xmlns:c16="http://schemas.microsoft.com/office/drawing/2014/chart" uri="{C3380CC4-5D6E-409C-BE32-E72D297353CC}">
                <c16:uniqueId val="{00000006-8B41-4A8F-9951-CE350775BF61}"/>
              </c:ext>
            </c:extLst>
          </c:dPt>
          <c:dPt>
            <c:idx val="7"/>
            <c:invertIfNegative val="0"/>
            <c:bubble3D val="0"/>
            <c:extLst>
              <c:ext xmlns:c16="http://schemas.microsoft.com/office/drawing/2014/chart" uri="{C3380CC4-5D6E-409C-BE32-E72D297353CC}">
                <c16:uniqueId val="{00000007-8B41-4A8F-9951-CE350775BF61}"/>
              </c:ext>
            </c:extLst>
          </c:dPt>
          <c:dLbls>
            <c:numFmt formatCode="#&quot;%&quot;" sourceLinked="0"/>
            <c:spPr>
              <a:noFill/>
              <a:ln>
                <a:noFill/>
              </a:ln>
              <a:effectLst/>
            </c:spPr>
            <c:txPr>
              <a:bodyPr/>
              <a:lstStyle/>
              <a:p>
                <a:pPr algn="ct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Veća/ češća kontrola kvaliteta</c:v>
                </c:pt>
                <c:pt idx="1">
                  <c:v>Naručioci da se detaljnije upoznaju sa robom</c:v>
                </c:pt>
                <c:pt idx="2">
                  <c:v>Stručniji kadar</c:v>
                </c:pt>
                <c:pt idx="3">
                  <c:v>Posebna komisija za kontrolu kvaliteta</c:v>
                </c:pt>
                <c:pt idx="4">
                  <c:v>Drugo</c:v>
                </c:pt>
                <c:pt idx="5">
                  <c:v>Ne znam</c:v>
                </c:pt>
              </c:strCache>
            </c:strRef>
          </c:cat>
          <c:val>
            <c:numRef>
              <c:f>Sheet1!$B$2:$B$7</c:f>
              <c:numCache>
                <c:formatCode>General</c:formatCode>
                <c:ptCount val="6"/>
                <c:pt idx="0">
                  <c:v>22.3</c:v>
                </c:pt>
                <c:pt idx="1">
                  <c:v>19.7</c:v>
                </c:pt>
                <c:pt idx="2">
                  <c:v>9.6</c:v>
                </c:pt>
                <c:pt idx="3">
                  <c:v>7.9</c:v>
                </c:pt>
                <c:pt idx="4">
                  <c:v>17.399999999999999</c:v>
                </c:pt>
                <c:pt idx="5">
                  <c:v>23.2</c:v>
                </c:pt>
              </c:numCache>
            </c:numRef>
          </c:val>
          <c:extLst>
            <c:ext xmlns:c16="http://schemas.microsoft.com/office/drawing/2014/chart" uri="{C3380CC4-5D6E-409C-BE32-E72D297353CC}">
              <c16:uniqueId val="{00000008-8B41-4A8F-9951-CE350775BF61}"/>
            </c:ext>
          </c:extLst>
        </c:ser>
        <c:dLbls>
          <c:showLegendKey val="0"/>
          <c:showVal val="0"/>
          <c:showCatName val="0"/>
          <c:showSerName val="0"/>
          <c:showPercent val="0"/>
          <c:showBubbleSize val="0"/>
        </c:dLbls>
        <c:gapWidth val="50"/>
        <c:axId val="462682752"/>
        <c:axId val="462774656"/>
        <c:extLst/>
      </c:barChart>
      <c:catAx>
        <c:axId val="462682752"/>
        <c:scaling>
          <c:orientation val="maxMin"/>
        </c:scaling>
        <c:delete val="0"/>
        <c:axPos val="l"/>
        <c:numFmt formatCode="General" sourceLinked="0"/>
        <c:majorTickMark val="out"/>
        <c:minorTickMark val="none"/>
        <c:tickLblPos val="nextTo"/>
        <c:spPr>
          <a:ln>
            <a:noFill/>
          </a:ln>
        </c:spPr>
        <c:txPr>
          <a:bodyPr/>
          <a:lstStyle/>
          <a:p>
            <a:pPr>
              <a:defRPr sz="1000"/>
            </a:pPr>
            <a:endParaRPr lang="en-US"/>
          </a:p>
        </c:txPr>
        <c:crossAx val="462774656"/>
        <c:crosses val="autoZero"/>
        <c:auto val="1"/>
        <c:lblAlgn val="ctr"/>
        <c:lblOffset val="100"/>
        <c:noMultiLvlLbl val="0"/>
      </c:catAx>
      <c:valAx>
        <c:axId val="462774656"/>
        <c:scaling>
          <c:orientation val="minMax"/>
        </c:scaling>
        <c:delete val="1"/>
        <c:axPos val="b"/>
        <c:numFmt formatCode="General" sourceLinked="1"/>
        <c:majorTickMark val="out"/>
        <c:minorTickMark val="none"/>
        <c:tickLblPos val="nextTo"/>
        <c:crossAx val="462682752"/>
        <c:crosses val="max"/>
        <c:crossBetween val="between"/>
      </c:valAx>
    </c:plotArea>
    <c:plotVisOnly val="1"/>
    <c:dispBlanksAs val="gap"/>
    <c:showDLblsOverMax val="0"/>
  </c:chart>
  <c:txPr>
    <a:bodyPr/>
    <a:lstStyle/>
    <a:p>
      <a:pPr>
        <a:defRPr sz="105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1866424459262"/>
          <c:y val="1.4822834645669291E-2"/>
          <c:w val="0.78316198080529342"/>
          <c:h val="0.826668124817731"/>
        </c:manualLayout>
      </c:layout>
      <c:doughnutChart>
        <c:varyColors val="1"/>
        <c:ser>
          <c:idx val="0"/>
          <c:order val="0"/>
          <c:tx>
            <c:strRef>
              <c:f>Sheet1!$B$1</c:f>
              <c:strCache>
                <c:ptCount val="1"/>
                <c:pt idx="0">
                  <c:v>Sales</c:v>
                </c:pt>
              </c:strCache>
            </c:strRef>
          </c:tx>
          <c:dPt>
            <c:idx val="0"/>
            <c:bubble3D val="0"/>
            <c:spPr>
              <a:solidFill>
                <a:srgbClr val="001C54"/>
              </a:solidFill>
              <a:ln w="19050">
                <a:solidFill>
                  <a:schemeClr val="lt1"/>
                </a:solidFill>
              </a:ln>
              <a:effectLst/>
            </c:spPr>
            <c:extLst>
              <c:ext xmlns:c16="http://schemas.microsoft.com/office/drawing/2014/chart" uri="{C3380CC4-5D6E-409C-BE32-E72D297353CC}">
                <c16:uniqueId val="{00000001-9D4C-44BA-A2EF-9480FD816032}"/>
              </c:ext>
            </c:extLst>
          </c:dPt>
          <c:dPt>
            <c:idx val="1"/>
            <c:bubble3D val="0"/>
            <c:spPr>
              <a:solidFill>
                <a:srgbClr val="9F1535"/>
              </a:solidFill>
              <a:ln w="19050">
                <a:solidFill>
                  <a:schemeClr val="lt1"/>
                </a:solidFill>
              </a:ln>
              <a:effectLst/>
            </c:spPr>
            <c:extLst>
              <c:ext xmlns:c16="http://schemas.microsoft.com/office/drawing/2014/chart" uri="{C3380CC4-5D6E-409C-BE32-E72D297353CC}">
                <c16:uniqueId val="{00000003-9D4C-44BA-A2EF-9480FD816032}"/>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9D4C-44BA-A2EF-9480FD816032}"/>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9517645799301695"/>
                      <c:h val="0.31018784557157342"/>
                    </c:manualLayout>
                  </c15:layout>
                </c:ext>
                <c:ext xmlns:c16="http://schemas.microsoft.com/office/drawing/2014/chart" uri="{C3380CC4-5D6E-409C-BE32-E72D297353CC}">
                  <c16:uniqueId val="{00000001-9D4C-44BA-A2EF-9480FD816032}"/>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886057763702736"/>
                      <c:h val="0.31018784557157342"/>
                    </c:manualLayout>
                  </c15:layout>
                </c:ext>
                <c:ext xmlns:c16="http://schemas.microsoft.com/office/drawing/2014/chart" uri="{C3380CC4-5D6E-409C-BE32-E72D297353CC}">
                  <c16:uniqueId val="{00000003-9D4C-44BA-A2EF-9480FD816032}"/>
                </c:ext>
              </c:extLst>
            </c:dLbl>
            <c:dLbl>
              <c:idx val="2"/>
              <c:layout>
                <c:manualLayout>
                  <c:x val="1.7543920237326458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4C-44BA-A2EF-9480FD81603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37.1</c:v>
                </c:pt>
                <c:pt idx="1">
                  <c:v>55.1</c:v>
                </c:pt>
                <c:pt idx="2">
                  <c:v>7.8</c:v>
                </c:pt>
              </c:numCache>
            </c:numRef>
          </c:val>
          <c:extLst>
            <c:ext xmlns:c16="http://schemas.microsoft.com/office/drawing/2014/chart" uri="{C3380CC4-5D6E-409C-BE32-E72D297353CC}">
              <c16:uniqueId val="{00000006-9D4C-44BA-A2EF-9480FD81603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0304492894181567"/>
          <c:w val="1"/>
          <c:h val="0.196955071058184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51756267060907E-2"/>
          <c:y val="0.20910525505491123"/>
          <c:w val="0.9768482437329391"/>
          <c:h val="0.79089474494508882"/>
        </c:manualLayout>
      </c:layout>
      <c:barChart>
        <c:barDir val="bar"/>
        <c:grouping val="percentStacked"/>
        <c:varyColors val="0"/>
        <c:ser>
          <c:idx val="0"/>
          <c:order val="0"/>
          <c:tx>
            <c:strRef>
              <c:f>Sheet1!$B$1</c:f>
              <c:strCache>
                <c:ptCount val="1"/>
                <c:pt idx="0">
                  <c:v>Uvek</c:v>
                </c:pt>
              </c:strCache>
            </c:strRef>
          </c:tx>
          <c:spPr>
            <a:solidFill>
              <a:srgbClr val="001C54"/>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General</c:formatCode>
                <c:ptCount val="3"/>
                <c:pt idx="0">
                  <c:v>77.3</c:v>
                </c:pt>
                <c:pt idx="1">
                  <c:v>58.4</c:v>
                </c:pt>
                <c:pt idx="2">
                  <c:v>42.2</c:v>
                </c:pt>
              </c:numCache>
            </c:numRef>
          </c:val>
          <c:extLst>
            <c:ext xmlns:c16="http://schemas.microsoft.com/office/drawing/2014/chart" uri="{C3380CC4-5D6E-409C-BE32-E72D297353CC}">
              <c16:uniqueId val="{00000000-A43B-4DE9-B68A-FCFC565B4BC3}"/>
            </c:ext>
          </c:extLst>
        </c:ser>
        <c:ser>
          <c:idx val="1"/>
          <c:order val="1"/>
          <c:tx>
            <c:strRef>
              <c:f>Sheet1!$C$1</c:f>
              <c:strCache>
                <c:ptCount val="1"/>
                <c:pt idx="0">
                  <c:v>Često</c:v>
                </c:pt>
              </c:strCache>
            </c:strRef>
          </c:tx>
          <c:spPr>
            <a:solidFill>
              <a:srgbClr val="007681"/>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Sheet1!$C$2:$C$4</c:f>
              <c:numCache>
                <c:formatCode>General</c:formatCode>
                <c:ptCount val="3"/>
                <c:pt idx="0">
                  <c:v>20.100000000000001</c:v>
                </c:pt>
                <c:pt idx="1">
                  <c:v>38.299999999999997</c:v>
                </c:pt>
                <c:pt idx="2">
                  <c:v>51.3</c:v>
                </c:pt>
              </c:numCache>
            </c:numRef>
          </c:val>
          <c:extLst>
            <c:ext xmlns:c16="http://schemas.microsoft.com/office/drawing/2014/chart" uri="{C3380CC4-5D6E-409C-BE32-E72D297353CC}">
              <c16:uniqueId val="{00000001-A43B-4DE9-B68A-FCFC565B4BC3}"/>
            </c:ext>
          </c:extLst>
        </c:ser>
        <c:ser>
          <c:idx val="2"/>
          <c:order val="2"/>
          <c:tx>
            <c:strRef>
              <c:f>Sheet1!$D$1</c:f>
              <c:strCache>
                <c:ptCount val="1"/>
                <c:pt idx="0">
                  <c:v>Ponekad</c:v>
                </c:pt>
              </c:strCache>
            </c:strRef>
          </c:tx>
          <c:spPr>
            <a:solidFill>
              <a:srgbClr val="DA9E11"/>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Sheet1!$D$2:$D$4</c:f>
              <c:numCache>
                <c:formatCode>General</c:formatCode>
                <c:ptCount val="3"/>
                <c:pt idx="0">
                  <c:v>1.3</c:v>
                </c:pt>
                <c:pt idx="1">
                  <c:v>1.9</c:v>
                </c:pt>
                <c:pt idx="2">
                  <c:v>3.9</c:v>
                </c:pt>
              </c:numCache>
            </c:numRef>
          </c:val>
          <c:extLst>
            <c:ext xmlns:c16="http://schemas.microsoft.com/office/drawing/2014/chart" uri="{C3380CC4-5D6E-409C-BE32-E72D297353CC}">
              <c16:uniqueId val="{00000002-A43B-4DE9-B68A-FCFC565B4BC3}"/>
            </c:ext>
          </c:extLst>
        </c:ser>
        <c:ser>
          <c:idx val="3"/>
          <c:order val="3"/>
          <c:tx>
            <c:strRef>
              <c:f>Sheet1!$E$1</c:f>
              <c:strCache>
                <c:ptCount val="1"/>
                <c:pt idx="0">
                  <c:v>Ne znam</c:v>
                </c:pt>
              </c:strCache>
            </c:strRef>
          </c:tx>
          <c:spPr>
            <a:solidFill>
              <a:srgbClr val="7F7F7F"/>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Sheet1!$E$2:$E$4</c:f>
              <c:numCache>
                <c:formatCode>General</c:formatCode>
                <c:ptCount val="3"/>
                <c:pt idx="0">
                  <c:v>1.3</c:v>
                </c:pt>
                <c:pt idx="1">
                  <c:v>0.6</c:v>
                </c:pt>
                <c:pt idx="2">
                  <c:v>2.6</c:v>
                </c:pt>
              </c:numCache>
            </c:numRef>
          </c:val>
          <c:extLst>
            <c:ext xmlns:c16="http://schemas.microsoft.com/office/drawing/2014/chart" uri="{C3380CC4-5D6E-409C-BE32-E72D297353CC}">
              <c16:uniqueId val="{00000003-A43B-4DE9-B68A-FCFC565B4BC3}"/>
            </c:ext>
          </c:extLst>
        </c:ser>
        <c:ser>
          <c:idx val="4"/>
          <c:order val="4"/>
          <c:tx>
            <c:strRef>
              <c:f>Sheet1!$F$1</c:f>
              <c:strCache>
                <c:ptCount val="1"/>
                <c:pt idx="0">
                  <c:v>Retko </c:v>
                </c:pt>
              </c:strCache>
            </c:strRef>
          </c:tx>
          <c:spPr>
            <a:solidFill>
              <a:srgbClr val="E87722"/>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Sheet1!$F$2:$F$4</c:f>
              <c:numCache>
                <c:formatCode>General</c:formatCode>
                <c:ptCount val="3"/>
                <c:pt idx="1">
                  <c:v>0.6</c:v>
                </c:pt>
              </c:numCache>
            </c:numRef>
          </c:val>
          <c:extLst>
            <c:ext xmlns:c16="http://schemas.microsoft.com/office/drawing/2014/chart" uri="{C3380CC4-5D6E-409C-BE32-E72D297353CC}">
              <c16:uniqueId val="{00000004-A43B-4DE9-B68A-FCFC565B4BC3}"/>
            </c:ext>
          </c:extLst>
        </c:ser>
        <c:dLbls>
          <c:dLblPos val="ctr"/>
          <c:showLegendKey val="0"/>
          <c:showVal val="1"/>
          <c:showCatName val="0"/>
          <c:showSerName val="0"/>
          <c:showPercent val="0"/>
          <c:showBubbleSize val="0"/>
        </c:dLbls>
        <c:gapWidth val="20"/>
        <c:overlap val="100"/>
        <c:axId val="889092160"/>
        <c:axId val="889086720"/>
      </c:barChart>
      <c:catAx>
        <c:axId val="88909216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89086720"/>
        <c:crosses val="autoZero"/>
        <c:auto val="1"/>
        <c:lblAlgn val="ctr"/>
        <c:lblOffset val="100"/>
        <c:noMultiLvlLbl val="0"/>
      </c:catAx>
      <c:valAx>
        <c:axId val="889086720"/>
        <c:scaling>
          <c:orientation val="minMax"/>
        </c:scaling>
        <c:delete val="1"/>
        <c:axPos val="t"/>
        <c:numFmt formatCode="0%" sourceLinked="1"/>
        <c:majorTickMark val="none"/>
        <c:minorTickMark val="none"/>
        <c:tickLblPos val="nextTo"/>
        <c:crossAx val="889092160"/>
        <c:crosses val="autoZero"/>
        <c:crossBetween val="between"/>
      </c:valAx>
      <c:spPr>
        <a:noFill/>
        <a:ln>
          <a:noFill/>
        </a:ln>
        <a:effectLst/>
      </c:spPr>
    </c:plotArea>
    <c:legend>
      <c:legendPos val="t"/>
      <c:layout>
        <c:manualLayout>
          <c:xMode val="edge"/>
          <c:yMode val="edge"/>
          <c:x val="0"/>
          <c:y val="2.3916296727798648E-2"/>
          <c:w val="1"/>
          <c:h val="8.50468033265026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0452536524822"/>
          <c:y val="0"/>
          <c:w val="0.73207958196319733"/>
          <c:h val="1"/>
        </c:manualLayout>
      </c:layout>
      <c:doughnutChart>
        <c:varyColors val="1"/>
        <c:ser>
          <c:idx val="0"/>
          <c:order val="0"/>
          <c:tx>
            <c:strRef>
              <c:f>Sheet1!$B$1</c:f>
              <c:strCache>
                <c:ptCount val="1"/>
                <c:pt idx="0">
                  <c:v>Employers</c:v>
                </c:pt>
              </c:strCache>
            </c:strRef>
          </c:tx>
          <c:spPr>
            <a:ln>
              <a:solidFill>
                <a:schemeClr val="bg1"/>
              </a:solidFill>
            </a:ln>
          </c:spPr>
          <c:dPt>
            <c:idx val="0"/>
            <c:bubble3D val="0"/>
            <c:spPr>
              <a:solidFill>
                <a:srgbClr val="001C54"/>
              </a:solidFill>
              <a:ln>
                <a:solidFill>
                  <a:schemeClr val="bg1"/>
                </a:solidFill>
              </a:ln>
            </c:spPr>
            <c:extLst>
              <c:ext xmlns:c16="http://schemas.microsoft.com/office/drawing/2014/chart" uri="{C3380CC4-5D6E-409C-BE32-E72D297353CC}">
                <c16:uniqueId val="{00000001-E057-4774-A8C1-E70147465B07}"/>
              </c:ext>
            </c:extLst>
          </c:dPt>
          <c:dPt>
            <c:idx val="1"/>
            <c:bubble3D val="0"/>
            <c:spPr>
              <a:solidFill>
                <a:srgbClr val="007681"/>
              </a:solidFill>
              <a:ln>
                <a:solidFill>
                  <a:schemeClr val="bg1"/>
                </a:solidFill>
              </a:ln>
            </c:spPr>
            <c:extLst>
              <c:ext xmlns:c16="http://schemas.microsoft.com/office/drawing/2014/chart" uri="{C3380CC4-5D6E-409C-BE32-E72D297353CC}">
                <c16:uniqueId val="{00000003-E057-4774-A8C1-E70147465B07}"/>
              </c:ext>
            </c:extLst>
          </c:dPt>
          <c:dPt>
            <c:idx val="2"/>
            <c:bubble3D val="0"/>
            <c:spPr>
              <a:solidFill>
                <a:srgbClr val="9F1535"/>
              </a:solidFill>
              <a:ln>
                <a:solidFill>
                  <a:schemeClr val="bg1"/>
                </a:solidFill>
              </a:ln>
            </c:spPr>
            <c:extLst>
              <c:ext xmlns:c16="http://schemas.microsoft.com/office/drawing/2014/chart" uri="{C3380CC4-5D6E-409C-BE32-E72D297353CC}">
                <c16:uniqueId val="{00000005-E057-4774-A8C1-E70147465B07}"/>
              </c:ext>
            </c:extLst>
          </c:dPt>
          <c:dPt>
            <c:idx val="3"/>
            <c:bubble3D val="0"/>
            <c:spPr>
              <a:solidFill>
                <a:srgbClr val="7F7F7F"/>
              </a:solidFill>
              <a:ln>
                <a:solidFill>
                  <a:schemeClr val="bg1"/>
                </a:solidFill>
              </a:ln>
            </c:spPr>
            <c:extLst>
              <c:ext xmlns:c16="http://schemas.microsoft.com/office/drawing/2014/chart" uri="{C3380CC4-5D6E-409C-BE32-E72D297353CC}">
                <c16:uniqueId val="{00000007-E057-4774-A8C1-E70147465B07}"/>
              </c:ext>
            </c:extLst>
          </c:dPt>
          <c:dPt>
            <c:idx val="4"/>
            <c:bubble3D val="0"/>
            <c:spPr>
              <a:solidFill>
                <a:srgbClr val="7F7F7F"/>
              </a:solidFill>
              <a:ln>
                <a:solidFill>
                  <a:schemeClr val="bg1"/>
                </a:solidFill>
              </a:ln>
            </c:spPr>
            <c:extLst>
              <c:ext xmlns:c16="http://schemas.microsoft.com/office/drawing/2014/chart" uri="{C3380CC4-5D6E-409C-BE32-E72D297353CC}">
                <c16:uniqueId val="{00000009-E057-4774-A8C1-E70147465B07}"/>
              </c:ext>
            </c:extLst>
          </c:dPt>
          <c:dPt>
            <c:idx val="5"/>
            <c:bubble3D val="0"/>
            <c:spPr>
              <a:solidFill>
                <a:schemeClr val="tx1"/>
              </a:solidFill>
              <a:ln>
                <a:solidFill>
                  <a:schemeClr val="bg1"/>
                </a:solidFill>
              </a:ln>
            </c:spPr>
            <c:extLst>
              <c:ext xmlns:c16="http://schemas.microsoft.com/office/drawing/2014/chart" uri="{C3380CC4-5D6E-409C-BE32-E72D297353CC}">
                <c16:uniqueId val="{0000000B-E057-4774-A8C1-E70147465B07}"/>
              </c:ext>
            </c:extLst>
          </c:dPt>
          <c:dLbls>
            <c:dLbl>
              <c:idx val="2"/>
              <c:layout>
                <c:manualLayout>
                  <c:x val="1.7027381235691804E-2"/>
                  <c:y val="0"/>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057-4774-A8C1-E70147465B07}"/>
                </c:ext>
              </c:extLst>
            </c:dLbl>
            <c:spPr>
              <a:noFill/>
              <a:ln>
                <a:noFill/>
              </a:ln>
              <a:effectLst/>
            </c:spPr>
            <c:txPr>
              <a:bodyPr anchorCtr="0"/>
              <a:lstStyle/>
              <a:p>
                <a:pPr algn="ctr">
                  <a:defRPr lang="en-US" sz="1400" b="1" i="0" u="none" strike="noStrike" kern="1200" baseline="0">
                    <a:solidFill>
                      <a:schemeClr val="bg1"/>
                    </a:solidFill>
                    <a:effectLst/>
                    <a:latin typeface="+mn-lt"/>
                    <a:ea typeface="+mn-ea"/>
                    <a:cs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Vrši se kontrola kvaliteta i veoma je temeljna</c:v>
                </c:pt>
                <c:pt idx="1">
                  <c:v>Vrši se kontrola kvaliteta, ali je potrebno poboljšanje kontrole </c:v>
                </c:pt>
                <c:pt idx="2">
                  <c:v>Kontrola kvaliteta se ne sprovodi</c:v>
                </c:pt>
                <c:pt idx="3">
                  <c:v>Ne zna/Odbija da odgovori</c:v>
                </c:pt>
              </c:strCache>
            </c:strRef>
          </c:cat>
          <c:val>
            <c:numRef>
              <c:f>Sheet1!$B$2:$B$5</c:f>
              <c:numCache>
                <c:formatCode>General</c:formatCode>
                <c:ptCount val="4"/>
                <c:pt idx="0">
                  <c:v>34.200000000000003</c:v>
                </c:pt>
                <c:pt idx="1">
                  <c:v>56.8</c:v>
                </c:pt>
                <c:pt idx="2">
                  <c:v>1.3</c:v>
                </c:pt>
                <c:pt idx="3">
                  <c:v>7.7</c:v>
                </c:pt>
              </c:numCache>
            </c:numRef>
          </c:val>
          <c:extLst>
            <c:ext xmlns:c16="http://schemas.microsoft.com/office/drawing/2014/chart" uri="{C3380CC4-5D6E-409C-BE32-E72D297353CC}">
              <c16:uniqueId val="{0000000C-E057-4774-A8C1-E70147465B07}"/>
            </c:ext>
          </c:extLst>
        </c:ser>
        <c:ser>
          <c:idx val="1"/>
          <c:order val="1"/>
          <c:tx>
            <c:v>Labels</c:v>
          </c:tx>
          <c:spPr>
            <a:noFill/>
            <a:ln>
              <a:noFill/>
            </a:ln>
          </c:spPr>
          <c:dLbls>
            <c:dLbl>
              <c:idx val="0"/>
              <c:layout>
                <c:manualLayout>
                  <c:x val="0.12016605048551501"/>
                  <c:y val="-1.0095968488755451E-2"/>
                </c:manualLayout>
              </c:layout>
              <c:showLegendKey val="0"/>
              <c:showVal val="0"/>
              <c:showCatName val="1"/>
              <c:showSerName val="0"/>
              <c:showPercent val="0"/>
              <c:showBubbleSize val="0"/>
              <c:extLst>
                <c:ext xmlns:c15="http://schemas.microsoft.com/office/drawing/2012/chart" uri="{CE6537A1-D6FC-4f65-9D91-7224C49458BB}">
                  <c15:layout>
                    <c:manualLayout>
                      <c:w val="0.30158821669465458"/>
                      <c:h val="0.26297514288539031"/>
                    </c:manualLayout>
                  </c15:layout>
                </c:ext>
                <c:ext xmlns:c16="http://schemas.microsoft.com/office/drawing/2014/chart" uri="{C3380CC4-5D6E-409C-BE32-E72D297353CC}">
                  <c16:uniqueId val="{0000000D-E057-4774-A8C1-E70147465B07}"/>
                </c:ext>
              </c:extLst>
            </c:dLbl>
            <c:dLbl>
              <c:idx val="1"/>
              <c:layout>
                <c:manualLayout>
                  <c:x val="-0.10600136978801805"/>
                  <c:y val="2.7087074307244899E-2"/>
                </c:manualLayout>
              </c:layout>
              <c:showLegendKey val="0"/>
              <c:showVal val="0"/>
              <c:showCatName val="1"/>
              <c:showSerName val="0"/>
              <c:showPercent val="0"/>
              <c:showBubbleSize val="0"/>
              <c:extLst>
                <c:ext xmlns:c15="http://schemas.microsoft.com/office/drawing/2012/chart" uri="{CE6537A1-D6FC-4f65-9D91-7224C49458BB}">
                  <c15:layout>
                    <c:manualLayout>
                      <c:w val="0.38548114083454271"/>
                      <c:h val="0.28396108714341078"/>
                    </c:manualLayout>
                  </c15:layout>
                </c:ext>
                <c:ext xmlns:c16="http://schemas.microsoft.com/office/drawing/2014/chart" uri="{C3380CC4-5D6E-409C-BE32-E72D297353CC}">
                  <c16:uniqueId val="{0000000E-E057-4774-A8C1-E70147465B07}"/>
                </c:ext>
              </c:extLst>
            </c:dLbl>
            <c:dLbl>
              <c:idx val="2"/>
              <c:layout>
                <c:manualLayout>
                  <c:x val="-0.14459531478868282"/>
                  <c:y val="2.2046445149696541E-3"/>
                </c:manualLayout>
              </c:layout>
              <c:showLegendKey val="0"/>
              <c:showVal val="0"/>
              <c:showCatName val="1"/>
              <c:showSerName val="0"/>
              <c:showPercent val="0"/>
              <c:showBubbleSize val="0"/>
              <c:extLst>
                <c:ext xmlns:c15="http://schemas.microsoft.com/office/drawing/2012/chart" uri="{CE6537A1-D6FC-4f65-9D91-7224C49458BB}">
                  <c15:layout>
                    <c:manualLayout>
                      <c:w val="0.28872628708120074"/>
                      <c:h val="0.26004405525962254"/>
                    </c:manualLayout>
                  </c15:layout>
                </c:ext>
                <c:ext xmlns:c16="http://schemas.microsoft.com/office/drawing/2014/chart" uri="{C3380CC4-5D6E-409C-BE32-E72D297353CC}">
                  <c16:uniqueId val="{0000000F-E057-4774-A8C1-E70147465B07}"/>
                </c:ext>
              </c:extLst>
            </c:dLbl>
            <c:dLbl>
              <c:idx val="3"/>
              <c:layout>
                <c:manualLayout>
                  <c:x val="0.14707199431526802"/>
                  <c:y val="-1.8120710316655284E-2"/>
                </c:manualLayout>
              </c:layout>
              <c:showLegendKey val="0"/>
              <c:showVal val="0"/>
              <c:showCatName val="1"/>
              <c:showSerName val="0"/>
              <c:showPercent val="0"/>
              <c:showBubbleSize val="0"/>
              <c:extLst>
                <c:ext xmlns:c15="http://schemas.microsoft.com/office/drawing/2012/chart" uri="{CE6537A1-D6FC-4f65-9D91-7224C49458BB}">
                  <c15:layout>
                    <c:manualLayout>
                      <c:w val="0.44393220778321152"/>
                      <c:h val="0.12981762463536731"/>
                    </c:manualLayout>
                  </c15:layout>
                </c:ext>
                <c:ext xmlns:c16="http://schemas.microsoft.com/office/drawing/2014/chart" uri="{C3380CC4-5D6E-409C-BE32-E72D297353CC}">
                  <c16:uniqueId val="{00000010-E057-4774-A8C1-E70147465B07}"/>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57-4774-A8C1-E70147465B07}"/>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057-4774-A8C1-E70147465B07}"/>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Sheet1!$A$2:$A$5</c:f>
              <c:strCache>
                <c:ptCount val="4"/>
                <c:pt idx="0">
                  <c:v>Vrši se kontrola kvaliteta i veoma je temeljna</c:v>
                </c:pt>
                <c:pt idx="1">
                  <c:v>Vrši se kontrola kvaliteta, ali je potrebno poboljšanje kontrole </c:v>
                </c:pt>
                <c:pt idx="2">
                  <c:v>Kontrola kvaliteta se ne sprovodi</c:v>
                </c:pt>
                <c:pt idx="3">
                  <c:v>Ne zna/Odbija da odgovori</c:v>
                </c:pt>
              </c:strCache>
            </c:strRef>
          </c:cat>
          <c:val>
            <c:numRef>
              <c:f>Sheet1!$GL$2:$GL$5</c:f>
              <c:numCache>
                <c:formatCode>General</c:formatCode>
                <c:ptCount val="4"/>
                <c:pt idx="0">
                  <c:v>34.200000000000003</c:v>
                </c:pt>
                <c:pt idx="1">
                  <c:v>56.8</c:v>
                </c:pt>
                <c:pt idx="2">
                  <c:v>1.3</c:v>
                </c:pt>
                <c:pt idx="3">
                  <c:v>7.7</c:v>
                </c:pt>
              </c:numCache>
            </c:numRef>
          </c:val>
          <c:extLst>
            <c:ext xmlns:c16="http://schemas.microsoft.com/office/drawing/2014/chart" uri="{C3380CC4-5D6E-409C-BE32-E72D297353CC}">
              <c16:uniqueId val="{00000013-E057-4774-A8C1-E70147465B07}"/>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0452536524822"/>
          <c:y val="0"/>
          <c:w val="0.7320795819631973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01C54"/>
              </a:solidFill>
              <a:ln>
                <a:solidFill>
                  <a:schemeClr val="bg1"/>
                </a:solidFill>
              </a:ln>
            </c:spPr>
            <c:extLst>
              <c:ext xmlns:c16="http://schemas.microsoft.com/office/drawing/2014/chart" uri="{C3380CC4-5D6E-409C-BE32-E72D297353CC}">
                <c16:uniqueId val="{00000001-E057-4774-A8C1-E70147465B07}"/>
              </c:ext>
            </c:extLst>
          </c:dPt>
          <c:dPt>
            <c:idx val="1"/>
            <c:bubble3D val="0"/>
            <c:spPr>
              <a:solidFill>
                <a:srgbClr val="9F1535"/>
              </a:solidFill>
              <a:ln>
                <a:solidFill>
                  <a:schemeClr val="bg1"/>
                </a:solidFill>
              </a:ln>
            </c:spPr>
            <c:extLst>
              <c:ext xmlns:c16="http://schemas.microsoft.com/office/drawing/2014/chart" uri="{C3380CC4-5D6E-409C-BE32-E72D297353CC}">
                <c16:uniqueId val="{00000003-E057-4774-A8C1-E70147465B07}"/>
              </c:ext>
            </c:extLst>
          </c:dPt>
          <c:dPt>
            <c:idx val="2"/>
            <c:bubble3D val="0"/>
            <c:spPr>
              <a:solidFill>
                <a:schemeClr val="bg1">
                  <a:lumMod val="50000"/>
                </a:schemeClr>
              </a:solidFill>
              <a:ln>
                <a:solidFill>
                  <a:schemeClr val="bg1"/>
                </a:solidFill>
              </a:ln>
            </c:spPr>
            <c:extLst>
              <c:ext xmlns:c16="http://schemas.microsoft.com/office/drawing/2014/chart" uri="{C3380CC4-5D6E-409C-BE32-E72D297353CC}">
                <c16:uniqueId val="{00000005-E057-4774-A8C1-E70147465B07}"/>
              </c:ext>
            </c:extLst>
          </c:dPt>
          <c:dPt>
            <c:idx val="3"/>
            <c:bubble3D val="0"/>
            <c:spPr>
              <a:solidFill>
                <a:srgbClr val="7F7F7F"/>
              </a:solidFill>
              <a:ln>
                <a:solidFill>
                  <a:schemeClr val="bg1"/>
                </a:solidFill>
              </a:ln>
            </c:spPr>
            <c:extLst>
              <c:ext xmlns:c16="http://schemas.microsoft.com/office/drawing/2014/chart" uri="{C3380CC4-5D6E-409C-BE32-E72D297353CC}">
                <c16:uniqueId val="{00000007-E057-4774-A8C1-E70147465B07}"/>
              </c:ext>
            </c:extLst>
          </c:dPt>
          <c:dPt>
            <c:idx val="4"/>
            <c:bubble3D val="0"/>
            <c:spPr>
              <a:solidFill>
                <a:srgbClr val="7F7F7F"/>
              </a:solidFill>
              <a:ln>
                <a:solidFill>
                  <a:schemeClr val="bg1"/>
                </a:solidFill>
              </a:ln>
            </c:spPr>
            <c:extLst>
              <c:ext xmlns:c16="http://schemas.microsoft.com/office/drawing/2014/chart" uri="{C3380CC4-5D6E-409C-BE32-E72D297353CC}">
                <c16:uniqueId val="{00000009-E057-4774-A8C1-E70147465B07}"/>
              </c:ext>
            </c:extLst>
          </c:dPt>
          <c:dPt>
            <c:idx val="5"/>
            <c:bubble3D val="0"/>
            <c:spPr>
              <a:solidFill>
                <a:schemeClr val="tx1"/>
              </a:solidFill>
              <a:ln>
                <a:solidFill>
                  <a:schemeClr val="bg1"/>
                </a:solidFill>
              </a:ln>
            </c:spPr>
            <c:extLst>
              <c:ext xmlns:c16="http://schemas.microsoft.com/office/drawing/2014/chart" uri="{C3380CC4-5D6E-409C-BE32-E72D297353CC}">
                <c16:uniqueId val="{0000000B-E057-4774-A8C1-E70147465B07}"/>
              </c:ext>
            </c:extLst>
          </c:dPt>
          <c:dLbls>
            <c:spPr>
              <a:noFill/>
              <a:ln>
                <a:noFill/>
              </a:ln>
              <a:effectLst/>
            </c:spPr>
            <c:txPr>
              <a:bodyPr anchorCtr="0"/>
              <a:lstStyle/>
              <a:p>
                <a:pPr algn="ctr">
                  <a:defRPr lang="en-US" sz="1400" b="1" i="0" u="none" strike="noStrike" kern="1200" baseline="0">
                    <a:solidFill>
                      <a:schemeClr val="bg1"/>
                    </a:solidFill>
                    <a:effectLst/>
                    <a:latin typeface="+mn-lt"/>
                    <a:ea typeface="+mn-ea"/>
                    <a:cs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Da</c:v>
                </c:pt>
                <c:pt idx="1">
                  <c:v>Ne</c:v>
                </c:pt>
              </c:strCache>
            </c:strRef>
          </c:cat>
          <c:val>
            <c:numRef>
              <c:f>Sheet1!$B$2:$B$3</c:f>
              <c:numCache>
                <c:formatCode>General</c:formatCode>
                <c:ptCount val="2"/>
                <c:pt idx="0">
                  <c:v>88.8</c:v>
                </c:pt>
                <c:pt idx="1">
                  <c:v>11.2</c:v>
                </c:pt>
              </c:numCache>
            </c:numRef>
          </c:val>
          <c:extLst>
            <c:ext xmlns:c16="http://schemas.microsoft.com/office/drawing/2014/chart" uri="{C3380CC4-5D6E-409C-BE32-E72D297353CC}">
              <c16:uniqueId val="{0000000C-E057-4774-A8C1-E70147465B07}"/>
            </c:ext>
          </c:extLst>
        </c:ser>
        <c:ser>
          <c:idx val="1"/>
          <c:order val="1"/>
          <c:tx>
            <c:v>Labels</c:v>
          </c:tx>
          <c:spPr>
            <a:noFill/>
            <a:ln>
              <a:noFill/>
            </a:ln>
          </c:spPr>
          <c:dLbls>
            <c:dLbl>
              <c:idx val="0"/>
              <c:layout>
                <c:manualLayout>
                  <c:x val="6.5792453637676884E-2"/>
                  <c:y val="-9.6087625467067228E-2"/>
                </c:manualLayout>
              </c:layout>
              <c:showLegendKey val="0"/>
              <c:showVal val="0"/>
              <c:showCatName val="1"/>
              <c:showSerName val="0"/>
              <c:showPercent val="0"/>
              <c:showBubbleSize val="0"/>
              <c:extLst>
                <c:ext xmlns:c15="http://schemas.microsoft.com/office/drawing/2012/chart" uri="{CE6537A1-D6FC-4f65-9D91-7224C49458BB}">
                  <c15:layout>
                    <c:manualLayout>
                      <c:w val="0.23347872705884803"/>
                      <c:h val="0.10780630638596737"/>
                    </c:manualLayout>
                  </c15:layout>
                </c:ext>
                <c:ext xmlns:c16="http://schemas.microsoft.com/office/drawing/2014/chart" uri="{C3380CC4-5D6E-409C-BE32-E72D297353CC}">
                  <c16:uniqueId val="{0000000D-E057-4774-A8C1-E70147465B07}"/>
                </c:ext>
              </c:extLst>
            </c:dLbl>
            <c:dLbl>
              <c:idx val="1"/>
              <c:layout>
                <c:manualLayout>
                  <c:x val="-0.10524684932694485"/>
                  <c:y val="4.8552610541489349E-2"/>
                </c:manualLayout>
              </c:layout>
              <c:showLegendKey val="0"/>
              <c:showVal val="0"/>
              <c:showCatName val="1"/>
              <c:showSerName val="0"/>
              <c:showPercent val="0"/>
              <c:showBubbleSize val="0"/>
              <c:extLst>
                <c:ext xmlns:c15="http://schemas.microsoft.com/office/drawing/2012/chart" uri="{CE6537A1-D6FC-4f65-9D91-7224C49458BB}">
                  <c15:layout>
                    <c:manualLayout>
                      <c:w val="0.19975108409124295"/>
                      <c:h val="8.6584231616961063E-2"/>
                    </c:manualLayout>
                  </c15:layout>
                </c:ext>
                <c:ext xmlns:c16="http://schemas.microsoft.com/office/drawing/2014/chart" uri="{C3380CC4-5D6E-409C-BE32-E72D297353CC}">
                  <c16:uniqueId val="{0000000E-E057-4774-A8C1-E70147465B07}"/>
                </c:ext>
              </c:extLst>
            </c:dLbl>
            <c:dLbl>
              <c:idx val="2"/>
              <c:layout>
                <c:manualLayout>
                  <c:x val="-0.13155645313336783"/>
                  <c:y val="0.11272303100932707"/>
                </c:manualLayout>
              </c:layout>
              <c:spPr>
                <a:noFill/>
                <a:ln>
                  <a:noFill/>
                </a:ln>
                <a:effectLst/>
              </c:spPr>
              <c:txPr>
                <a:bodyPr rot="0" vert="horz" anchor="b" anchorCtr="0"/>
                <a:lstStyle/>
                <a:p>
                  <a:pPr>
                    <a:defRPr sz="1100" b="0" cap="none" baseline="0">
                      <a:solidFill>
                        <a:schemeClr val="tx1"/>
                      </a:solidFill>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3206851202187495"/>
                      <c:h val="0.25159388424854379"/>
                    </c:manualLayout>
                  </c15:layout>
                </c:ext>
                <c:ext xmlns:c16="http://schemas.microsoft.com/office/drawing/2014/chart" uri="{C3380CC4-5D6E-409C-BE32-E72D297353CC}">
                  <c16:uniqueId val="{0000000F-E057-4774-A8C1-E70147465B07}"/>
                </c:ext>
              </c:extLst>
            </c:dLbl>
            <c:dLbl>
              <c:idx val="3"/>
              <c:layout>
                <c:manualLayout>
                  <c:x val="-8.5635631988470295E-2"/>
                  <c:y val="-1.0503965341019481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57-4774-A8C1-E70147465B07}"/>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57-4774-A8C1-E70147465B07}"/>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057-4774-A8C1-E70147465B07}"/>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Ne</c:v>
                </c:pt>
              </c:strCache>
            </c:strRef>
          </c:cat>
          <c:val>
            <c:numRef>
              <c:f>Sheet1!$GL$2:$GL$3</c:f>
              <c:numCache>
                <c:formatCode>General</c:formatCode>
                <c:ptCount val="2"/>
                <c:pt idx="0">
                  <c:v>88.8</c:v>
                </c:pt>
                <c:pt idx="1">
                  <c:v>11.2</c:v>
                </c:pt>
              </c:numCache>
            </c:numRef>
          </c:val>
          <c:extLst>
            <c:ext xmlns:c16="http://schemas.microsoft.com/office/drawing/2014/chart" uri="{C3380CC4-5D6E-409C-BE32-E72D297353CC}">
              <c16:uniqueId val="{00000013-E057-4774-A8C1-E70147465B07}"/>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78542155914721"/>
          <c:y val="0"/>
          <c:w val="0.72721682833172574"/>
          <c:h val="1"/>
        </c:manualLayout>
      </c:layout>
      <c:doughnutChart>
        <c:varyColors val="1"/>
        <c:ser>
          <c:idx val="0"/>
          <c:order val="0"/>
          <c:tx>
            <c:strRef>
              <c:f>Sheet1!$B$1</c:f>
              <c:strCache>
                <c:ptCount val="1"/>
                <c:pt idx="0">
                  <c:v>Role</c:v>
                </c:pt>
              </c:strCache>
            </c:strRef>
          </c:tx>
          <c:spPr>
            <a:ln>
              <a:solidFill>
                <a:sysClr val="window" lastClr="FFFFFF"/>
              </a:solidFill>
            </a:ln>
          </c:spPr>
          <c:dPt>
            <c:idx val="0"/>
            <c:bubble3D val="0"/>
            <c:spPr>
              <a:solidFill>
                <a:srgbClr val="001C54"/>
              </a:solidFill>
              <a:ln>
                <a:solidFill>
                  <a:sysClr val="window" lastClr="FFFFFF"/>
                </a:solidFill>
              </a:ln>
            </c:spPr>
            <c:extLst>
              <c:ext xmlns:c16="http://schemas.microsoft.com/office/drawing/2014/chart" uri="{C3380CC4-5D6E-409C-BE32-E72D297353CC}">
                <c16:uniqueId val="{00000001-D26E-4C54-B430-5443B8987028}"/>
              </c:ext>
            </c:extLst>
          </c:dPt>
          <c:dPt>
            <c:idx val="1"/>
            <c:bubble3D val="0"/>
            <c:spPr>
              <a:solidFill>
                <a:srgbClr val="9F1535"/>
              </a:solidFill>
              <a:ln>
                <a:solidFill>
                  <a:sysClr val="window" lastClr="FFFFFF"/>
                </a:solidFill>
              </a:ln>
            </c:spPr>
            <c:extLst>
              <c:ext xmlns:c16="http://schemas.microsoft.com/office/drawing/2014/chart" uri="{C3380CC4-5D6E-409C-BE32-E72D297353CC}">
                <c16:uniqueId val="{00000003-D26E-4C54-B430-5443B8987028}"/>
              </c:ext>
            </c:extLst>
          </c:dPt>
          <c:dPt>
            <c:idx val="2"/>
            <c:bubble3D val="0"/>
            <c:spPr>
              <a:solidFill>
                <a:srgbClr val="888B8D"/>
              </a:solidFill>
              <a:ln>
                <a:solidFill>
                  <a:sysClr val="window" lastClr="FFFFFF"/>
                </a:solidFill>
              </a:ln>
            </c:spPr>
            <c:extLst>
              <c:ext xmlns:c16="http://schemas.microsoft.com/office/drawing/2014/chart" uri="{C3380CC4-5D6E-409C-BE32-E72D297353CC}">
                <c16:uniqueId val="{00000005-D26E-4C54-B430-5443B8987028}"/>
              </c:ext>
            </c:extLst>
          </c:dPt>
          <c:dPt>
            <c:idx val="3"/>
            <c:bubble3D val="0"/>
            <c:spPr>
              <a:solidFill>
                <a:srgbClr val="418F47"/>
              </a:solidFill>
              <a:ln>
                <a:solidFill>
                  <a:sysClr val="window" lastClr="FFFFFF"/>
                </a:solidFill>
              </a:ln>
            </c:spPr>
            <c:extLst>
              <c:ext xmlns:c16="http://schemas.microsoft.com/office/drawing/2014/chart" uri="{C3380CC4-5D6E-409C-BE32-E72D297353CC}">
                <c16:uniqueId val="{00000007-D26E-4C54-B430-5443B8987028}"/>
              </c:ext>
            </c:extLst>
          </c:dPt>
          <c:dPt>
            <c:idx val="4"/>
            <c:bubble3D val="0"/>
            <c:spPr>
              <a:solidFill>
                <a:srgbClr val="5DC09A"/>
              </a:solidFill>
              <a:ln>
                <a:solidFill>
                  <a:sysClr val="window" lastClr="FFFFFF"/>
                </a:solidFill>
              </a:ln>
            </c:spPr>
            <c:extLst>
              <c:ext xmlns:c16="http://schemas.microsoft.com/office/drawing/2014/chart" uri="{C3380CC4-5D6E-409C-BE32-E72D297353CC}">
                <c16:uniqueId val="{00000009-D26E-4C54-B430-5443B8987028}"/>
              </c:ext>
            </c:extLst>
          </c:dPt>
          <c:dPt>
            <c:idx val="5"/>
            <c:bubble3D val="0"/>
            <c:spPr>
              <a:solidFill>
                <a:sysClr val="window" lastClr="FFFFFF">
                  <a:lumMod val="50000"/>
                </a:sysClr>
              </a:solidFill>
              <a:ln>
                <a:solidFill>
                  <a:sysClr val="window" lastClr="FFFFFF"/>
                </a:solidFill>
              </a:ln>
            </c:spPr>
            <c:extLst>
              <c:ext xmlns:c16="http://schemas.microsoft.com/office/drawing/2014/chart" uri="{C3380CC4-5D6E-409C-BE32-E72D297353CC}">
                <c16:uniqueId val="{0000000B-D26E-4C54-B430-5443B8987028}"/>
              </c:ext>
            </c:extLst>
          </c:dPt>
          <c:dLbls>
            <c:spPr>
              <a:noFill/>
              <a:ln>
                <a:noFill/>
              </a:ln>
              <a:effectLst/>
            </c:spPr>
            <c:txPr>
              <a:bodyPr/>
              <a:lstStyle/>
              <a:p>
                <a:pPr>
                  <a:defRPr sz="1600" b="1">
                    <a:solidFill>
                      <a:schemeClr val="bg1"/>
                    </a:solidFill>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Nalazi kontrole kvaliteta treba da budu jedan od kriterijuma u narednim nabavkama</c:v>
                </c:pt>
                <c:pt idx="1">
                  <c:v>Ne treba koristiti nalaze kontrole kvaliteta u narednim nabavkama</c:v>
                </c:pt>
                <c:pt idx="2">
                  <c:v>Ne znam</c:v>
                </c:pt>
              </c:strCache>
            </c:strRef>
          </c:cat>
          <c:val>
            <c:numRef>
              <c:f>Sheet1!$B$2:$B$4</c:f>
              <c:numCache>
                <c:formatCode>General</c:formatCode>
                <c:ptCount val="3"/>
                <c:pt idx="0">
                  <c:v>88.5</c:v>
                </c:pt>
                <c:pt idx="1">
                  <c:v>5.8</c:v>
                </c:pt>
                <c:pt idx="2">
                  <c:v>5.7</c:v>
                </c:pt>
              </c:numCache>
            </c:numRef>
          </c:val>
          <c:extLst>
            <c:ext xmlns:c16="http://schemas.microsoft.com/office/drawing/2014/chart" uri="{C3380CC4-5D6E-409C-BE32-E72D297353CC}">
              <c16:uniqueId val="{0000000C-D26E-4C54-B430-5443B8987028}"/>
            </c:ext>
          </c:extLst>
        </c:ser>
        <c:ser>
          <c:idx val="1"/>
          <c:order val="1"/>
          <c:tx>
            <c:v>Labels</c:v>
          </c:tx>
          <c:spPr>
            <a:noFill/>
            <a:ln>
              <a:noFill/>
            </a:ln>
          </c:spPr>
          <c:dLbls>
            <c:dLbl>
              <c:idx val="0"/>
              <c:layout>
                <c:manualLayout>
                  <c:x val="0.23729261647883679"/>
                  <c:y val="-4.1797140297950203E-2"/>
                </c:manualLayout>
              </c:layout>
              <c:showLegendKey val="0"/>
              <c:showVal val="0"/>
              <c:showCatName val="1"/>
              <c:showSerName val="0"/>
              <c:showPercent val="0"/>
              <c:showBubbleSize val="0"/>
              <c:extLst>
                <c:ext xmlns:c15="http://schemas.microsoft.com/office/drawing/2012/chart" uri="{CE6537A1-D6FC-4f65-9D91-7224C49458BB}">
                  <c15:layout>
                    <c:manualLayout>
                      <c:w val="0.29537619494035117"/>
                      <c:h val="0.48944070235909282"/>
                    </c:manualLayout>
                  </c15:layout>
                </c:ext>
                <c:ext xmlns:c16="http://schemas.microsoft.com/office/drawing/2014/chart" uri="{C3380CC4-5D6E-409C-BE32-E72D297353CC}">
                  <c16:uniqueId val="{0000000D-D26E-4C54-B430-5443B8987028}"/>
                </c:ext>
              </c:extLst>
            </c:dLbl>
            <c:dLbl>
              <c:idx val="1"/>
              <c:layout>
                <c:manualLayout>
                  <c:x val="-0.22021615871140435"/>
                  <c:y val="6.8403002753090497E-2"/>
                </c:manualLayout>
              </c:layout>
              <c:showLegendKey val="0"/>
              <c:showVal val="0"/>
              <c:showCatName val="1"/>
              <c:showSerName val="0"/>
              <c:showPercent val="0"/>
              <c:showBubbleSize val="0"/>
              <c:extLst>
                <c:ext xmlns:c15="http://schemas.microsoft.com/office/drawing/2012/chart" uri="{CE6537A1-D6FC-4f65-9D91-7224C49458BB}">
                  <c15:layout>
                    <c:manualLayout>
                      <c:w val="0.27862612789478619"/>
                      <c:h val="0.39909401007604045"/>
                    </c:manualLayout>
                  </c15:layout>
                </c:ext>
                <c:ext xmlns:c16="http://schemas.microsoft.com/office/drawing/2014/chart" uri="{C3380CC4-5D6E-409C-BE32-E72D297353CC}">
                  <c16:uniqueId val="{0000000E-D26E-4C54-B430-5443B8987028}"/>
                </c:ext>
              </c:extLst>
            </c:dLbl>
            <c:dLbl>
              <c:idx val="2"/>
              <c:layout>
                <c:manualLayout>
                  <c:x val="0.15863494036929596"/>
                  <c:y val="3.327619852097300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26E-4C54-B430-5443B8987028}"/>
                </c:ext>
              </c:extLst>
            </c:dLbl>
            <c:dLbl>
              <c:idx val="3"/>
              <c:layout>
                <c:manualLayout>
                  <c:x val="-0.12151816549247134"/>
                  <c:y val="-2.5275473895614426E-2"/>
                </c:manualLayout>
              </c:layout>
              <c:showLegendKey val="0"/>
              <c:showVal val="0"/>
              <c:showCatName val="1"/>
              <c:showSerName val="0"/>
              <c:showPercent val="0"/>
              <c:showBubbleSize val="0"/>
              <c:extLst>
                <c:ext xmlns:c15="http://schemas.microsoft.com/office/drawing/2012/chart" uri="{CE6537A1-D6FC-4f65-9D91-7224C49458BB}">
                  <c15:layout>
                    <c:manualLayout>
                      <c:w val="0.29541465211585394"/>
                      <c:h val="0.23703682366998452"/>
                    </c:manualLayout>
                  </c15:layout>
                </c:ext>
                <c:ext xmlns:c16="http://schemas.microsoft.com/office/drawing/2014/chart" uri="{C3380CC4-5D6E-409C-BE32-E72D297353CC}">
                  <c16:uniqueId val="{00000010-D26E-4C54-B430-5443B8987028}"/>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26E-4C54-B430-5443B8987028}"/>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26E-4C54-B430-5443B8987028}"/>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Nalazi kontrole kvaliteta treba da budu jedan od kriterijuma u narednim nabavkama</c:v>
                </c:pt>
                <c:pt idx="1">
                  <c:v>Ne treba koristiti nalaze kontrole kvaliteta u narednim nabavkama</c:v>
                </c:pt>
                <c:pt idx="2">
                  <c:v>Ne znam</c:v>
                </c:pt>
              </c:strCache>
            </c:strRef>
          </c:cat>
          <c:val>
            <c:numRef>
              <c:f>Sheet1!$GL$2:$GL$7</c:f>
              <c:numCache>
                <c:formatCode>General</c:formatCode>
                <c:ptCount val="6"/>
                <c:pt idx="0">
                  <c:v>88.5</c:v>
                </c:pt>
                <c:pt idx="1">
                  <c:v>5.8</c:v>
                </c:pt>
                <c:pt idx="2">
                  <c:v>5.7</c:v>
                </c:pt>
                <c:pt idx="3">
                  <c:v>0</c:v>
                </c:pt>
                <c:pt idx="4">
                  <c:v>0</c:v>
                </c:pt>
                <c:pt idx="5">
                  <c:v>0</c:v>
                </c:pt>
              </c:numCache>
            </c:numRef>
          </c:val>
          <c:extLst>
            <c:ext xmlns:c16="http://schemas.microsoft.com/office/drawing/2014/chart" uri="{C3380CC4-5D6E-409C-BE32-E72D297353CC}">
              <c16:uniqueId val="{00000013-D26E-4C54-B430-5443B8987028}"/>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0452536524822"/>
          <c:y val="0"/>
          <c:w val="0.73207958196319733"/>
          <c:h val="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01C54"/>
              </a:solidFill>
              <a:ln>
                <a:solidFill>
                  <a:schemeClr val="bg1"/>
                </a:solidFill>
              </a:ln>
            </c:spPr>
            <c:extLst>
              <c:ext xmlns:c16="http://schemas.microsoft.com/office/drawing/2014/chart" uri="{C3380CC4-5D6E-409C-BE32-E72D297353CC}">
                <c16:uniqueId val="{00000001-E057-4774-A8C1-E70147465B07}"/>
              </c:ext>
            </c:extLst>
          </c:dPt>
          <c:dPt>
            <c:idx val="1"/>
            <c:bubble3D val="0"/>
            <c:spPr>
              <a:solidFill>
                <a:srgbClr val="9F1535"/>
              </a:solidFill>
              <a:ln>
                <a:solidFill>
                  <a:schemeClr val="bg1"/>
                </a:solidFill>
              </a:ln>
            </c:spPr>
            <c:extLst>
              <c:ext xmlns:c16="http://schemas.microsoft.com/office/drawing/2014/chart" uri="{C3380CC4-5D6E-409C-BE32-E72D297353CC}">
                <c16:uniqueId val="{00000003-E057-4774-A8C1-E70147465B07}"/>
              </c:ext>
            </c:extLst>
          </c:dPt>
          <c:dPt>
            <c:idx val="2"/>
            <c:bubble3D val="0"/>
            <c:spPr>
              <a:solidFill>
                <a:schemeClr val="bg1">
                  <a:lumMod val="50000"/>
                </a:schemeClr>
              </a:solidFill>
              <a:ln>
                <a:solidFill>
                  <a:schemeClr val="bg1"/>
                </a:solidFill>
              </a:ln>
            </c:spPr>
            <c:extLst>
              <c:ext xmlns:c16="http://schemas.microsoft.com/office/drawing/2014/chart" uri="{C3380CC4-5D6E-409C-BE32-E72D297353CC}">
                <c16:uniqueId val="{00000005-E057-4774-A8C1-E70147465B07}"/>
              </c:ext>
            </c:extLst>
          </c:dPt>
          <c:dPt>
            <c:idx val="3"/>
            <c:bubble3D val="0"/>
            <c:spPr>
              <a:solidFill>
                <a:srgbClr val="7F7F7F"/>
              </a:solidFill>
              <a:ln>
                <a:solidFill>
                  <a:schemeClr val="bg1"/>
                </a:solidFill>
              </a:ln>
            </c:spPr>
            <c:extLst>
              <c:ext xmlns:c16="http://schemas.microsoft.com/office/drawing/2014/chart" uri="{C3380CC4-5D6E-409C-BE32-E72D297353CC}">
                <c16:uniqueId val="{00000007-E057-4774-A8C1-E70147465B07}"/>
              </c:ext>
            </c:extLst>
          </c:dPt>
          <c:dPt>
            <c:idx val="4"/>
            <c:bubble3D val="0"/>
            <c:spPr>
              <a:solidFill>
                <a:srgbClr val="7F7F7F"/>
              </a:solidFill>
              <a:ln>
                <a:solidFill>
                  <a:schemeClr val="bg1"/>
                </a:solidFill>
              </a:ln>
            </c:spPr>
            <c:extLst>
              <c:ext xmlns:c16="http://schemas.microsoft.com/office/drawing/2014/chart" uri="{C3380CC4-5D6E-409C-BE32-E72D297353CC}">
                <c16:uniqueId val="{00000009-E057-4774-A8C1-E70147465B07}"/>
              </c:ext>
            </c:extLst>
          </c:dPt>
          <c:dPt>
            <c:idx val="5"/>
            <c:bubble3D val="0"/>
            <c:spPr>
              <a:solidFill>
                <a:schemeClr val="tx1"/>
              </a:solidFill>
              <a:ln>
                <a:solidFill>
                  <a:schemeClr val="bg1"/>
                </a:solidFill>
              </a:ln>
            </c:spPr>
            <c:extLst>
              <c:ext xmlns:c16="http://schemas.microsoft.com/office/drawing/2014/chart" uri="{C3380CC4-5D6E-409C-BE32-E72D297353CC}">
                <c16:uniqueId val="{0000000B-E057-4774-A8C1-E70147465B07}"/>
              </c:ext>
            </c:extLst>
          </c:dPt>
          <c:dLbls>
            <c:spPr>
              <a:noFill/>
              <a:ln>
                <a:noFill/>
              </a:ln>
              <a:effectLst/>
            </c:spPr>
            <c:txPr>
              <a:bodyPr anchorCtr="0"/>
              <a:lstStyle/>
              <a:p>
                <a:pPr algn="ctr">
                  <a:defRPr lang="en-US" sz="1400" b="1" i="0" u="none" strike="noStrike" kern="1200" baseline="0">
                    <a:solidFill>
                      <a:schemeClr val="bg1"/>
                    </a:solidFill>
                    <a:effectLst/>
                    <a:latin typeface="+mn-lt"/>
                    <a:ea typeface="+mn-ea"/>
                    <a:cs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Da</c:v>
                </c:pt>
                <c:pt idx="1">
                  <c:v>Ne</c:v>
                </c:pt>
              </c:strCache>
            </c:strRef>
          </c:cat>
          <c:val>
            <c:numRef>
              <c:f>Sheet1!$B$2:$B$3</c:f>
              <c:numCache>
                <c:formatCode>General</c:formatCode>
                <c:ptCount val="2"/>
                <c:pt idx="0">
                  <c:v>72.3</c:v>
                </c:pt>
                <c:pt idx="1">
                  <c:v>27.7</c:v>
                </c:pt>
              </c:numCache>
            </c:numRef>
          </c:val>
          <c:extLst>
            <c:ext xmlns:c16="http://schemas.microsoft.com/office/drawing/2014/chart" uri="{C3380CC4-5D6E-409C-BE32-E72D297353CC}">
              <c16:uniqueId val="{0000000C-E057-4774-A8C1-E70147465B07}"/>
            </c:ext>
          </c:extLst>
        </c:ser>
        <c:ser>
          <c:idx val="1"/>
          <c:order val="1"/>
          <c:tx>
            <c:v>Labels</c:v>
          </c:tx>
          <c:spPr>
            <a:noFill/>
            <a:ln>
              <a:noFill/>
            </a:ln>
          </c:spPr>
          <c:dLbls>
            <c:dLbl>
              <c:idx val="0"/>
              <c:layout>
                <c:manualLayout>
                  <c:x val="6.5792453637676884E-2"/>
                  <c:y val="-9.6087625467067228E-2"/>
                </c:manualLayout>
              </c:layout>
              <c:showLegendKey val="0"/>
              <c:showVal val="0"/>
              <c:showCatName val="1"/>
              <c:showSerName val="0"/>
              <c:showPercent val="0"/>
              <c:showBubbleSize val="0"/>
              <c:extLst>
                <c:ext xmlns:c15="http://schemas.microsoft.com/office/drawing/2012/chart" uri="{CE6537A1-D6FC-4f65-9D91-7224C49458BB}">
                  <c15:layout>
                    <c:manualLayout>
                      <c:w val="0.23347872705884803"/>
                      <c:h val="0.10780630638596737"/>
                    </c:manualLayout>
                  </c15:layout>
                </c:ext>
                <c:ext xmlns:c16="http://schemas.microsoft.com/office/drawing/2014/chart" uri="{C3380CC4-5D6E-409C-BE32-E72D297353CC}">
                  <c16:uniqueId val="{0000000D-E057-4774-A8C1-E70147465B07}"/>
                </c:ext>
              </c:extLst>
            </c:dLbl>
            <c:dLbl>
              <c:idx val="1"/>
              <c:layout>
                <c:manualLayout>
                  <c:x val="-9.1653567351301077E-2"/>
                  <c:y val="0.10813942954733868"/>
                </c:manualLayout>
              </c:layout>
              <c:showLegendKey val="0"/>
              <c:showVal val="0"/>
              <c:showCatName val="1"/>
              <c:showSerName val="0"/>
              <c:showPercent val="0"/>
              <c:showBubbleSize val="0"/>
              <c:extLst>
                <c:ext xmlns:c15="http://schemas.microsoft.com/office/drawing/2012/chart" uri="{CE6537A1-D6FC-4f65-9D91-7224C49458BB}">
                  <c15:layout>
                    <c:manualLayout>
                      <c:w val="0.19975108409124295"/>
                      <c:h val="8.6584231616961063E-2"/>
                    </c:manualLayout>
                  </c15:layout>
                </c:ext>
                <c:ext xmlns:c16="http://schemas.microsoft.com/office/drawing/2014/chart" uri="{C3380CC4-5D6E-409C-BE32-E72D297353CC}">
                  <c16:uniqueId val="{0000000E-E057-4774-A8C1-E70147465B07}"/>
                </c:ext>
              </c:extLst>
            </c:dLbl>
            <c:dLbl>
              <c:idx val="2"/>
              <c:layout>
                <c:manualLayout>
                  <c:x val="-0.13155645313336783"/>
                  <c:y val="0.11272303100932707"/>
                </c:manualLayout>
              </c:layout>
              <c:spPr>
                <a:noFill/>
                <a:ln>
                  <a:noFill/>
                </a:ln>
                <a:effectLst/>
              </c:spPr>
              <c:txPr>
                <a:bodyPr rot="0" vert="horz" anchor="b" anchorCtr="0"/>
                <a:lstStyle/>
                <a:p>
                  <a:pPr>
                    <a:defRPr sz="1100" b="0" cap="none" baseline="0">
                      <a:solidFill>
                        <a:schemeClr val="tx1"/>
                      </a:solidFill>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3206851202187495"/>
                      <c:h val="0.25159388424854379"/>
                    </c:manualLayout>
                  </c15:layout>
                </c:ext>
                <c:ext xmlns:c16="http://schemas.microsoft.com/office/drawing/2014/chart" uri="{C3380CC4-5D6E-409C-BE32-E72D297353CC}">
                  <c16:uniqueId val="{0000000F-E057-4774-A8C1-E70147465B07}"/>
                </c:ext>
              </c:extLst>
            </c:dLbl>
            <c:dLbl>
              <c:idx val="3"/>
              <c:layout>
                <c:manualLayout>
                  <c:x val="-8.5635631988470295E-2"/>
                  <c:y val="-1.0503965341019481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57-4774-A8C1-E70147465B07}"/>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57-4774-A8C1-E70147465B07}"/>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057-4774-A8C1-E70147465B07}"/>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Ne</c:v>
                </c:pt>
              </c:strCache>
            </c:strRef>
          </c:cat>
          <c:val>
            <c:numRef>
              <c:f>Sheet1!$GL$2:$GL$3</c:f>
              <c:numCache>
                <c:formatCode>General</c:formatCode>
                <c:ptCount val="2"/>
                <c:pt idx="0">
                  <c:v>72.3</c:v>
                </c:pt>
                <c:pt idx="1">
                  <c:v>27.7</c:v>
                </c:pt>
              </c:numCache>
            </c:numRef>
          </c:val>
          <c:extLst>
            <c:ext xmlns:c16="http://schemas.microsoft.com/office/drawing/2014/chart" uri="{C3380CC4-5D6E-409C-BE32-E72D297353CC}">
              <c16:uniqueId val="{00000013-E057-4774-A8C1-E70147465B07}"/>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100" b="1" dirty="0">
                <a:solidFill>
                  <a:schemeClr val="tx1"/>
                </a:solidFill>
              </a:rPr>
              <a:t>U</a:t>
            </a:r>
            <a:r>
              <a:rPr lang="en-US" sz="1100" b="1" baseline="0" dirty="0">
                <a:solidFill>
                  <a:schemeClr val="tx1"/>
                </a:solidFill>
              </a:rPr>
              <a:t> </a:t>
            </a:r>
            <a:r>
              <a:rPr lang="en-US" sz="1100" b="1" baseline="0" dirty="0" err="1">
                <a:solidFill>
                  <a:schemeClr val="tx1"/>
                </a:solidFill>
              </a:rPr>
              <a:t>kojoj</a:t>
            </a:r>
            <a:r>
              <a:rPr lang="en-US" sz="1100" b="1" baseline="0" dirty="0">
                <a:solidFill>
                  <a:schemeClr val="tx1"/>
                </a:solidFill>
              </a:rPr>
              <a:t> meri se </a:t>
            </a:r>
            <a:r>
              <a:rPr lang="en-US" sz="1100" b="1" baseline="0" dirty="0" err="1">
                <a:solidFill>
                  <a:schemeClr val="tx1"/>
                </a:solidFill>
              </a:rPr>
              <a:t>sla</a:t>
            </a:r>
            <a:r>
              <a:rPr lang="sr-Latn-RS" sz="1100" b="1" baseline="0" dirty="0">
                <a:solidFill>
                  <a:schemeClr val="tx1"/>
                </a:solidFill>
              </a:rPr>
              <a:t>žete sa stavom da se javne nabavke u Srbiji sprovode transparentno i u skladu sa važećim propisima i procedurama?</a:t>
            </a:r>
            <a:endParaRPr lang="en-US" sz="1100" b="1" dirty="0">
              <a:solidFill>
                <a:schemeClr val="tx1"/>
              </a:solidFill>
            </a:endParaRPr>
          </a:p>
        </c:rich>
      </c:tx>
      <c:layout>
        <c:manualLayout>
          <c:xMode val="edge"/>
          <c:yMode val="edge"/>
          <c:x val="0.1026126944458533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423712105278157"/>
          <c:y val="0.55080259044414592"/>
          <c:w val="0.80576287894721843"/>
          <c:h val="0.39827190185575428"/>
        </c:manualLayout>
      </c:layout>
      <c:barChart>
        <c:barDir val="bar"/>
        <c:grouping val="stacked"/>
        <c:varyColors val="0"/>
        <c:ser>
          <c:idx val="0"/>
          <c:order val="0"/>
          <c:tx>
            <c:strRef>
              <c:f>Sheet1!$B$1</c:f>
              <c:strCache>
                <c:ptCount val="1"/>
                <c:pt idx="0">
                  <c:v>Uopšte se ne slažem</c:v>
                </c:pt>
              </c:strCache>
            </c:strRef>
          </c:tx>
          <c:spPr>
            <a:solidFill>
              <a:srgbClr val="9F1535"/>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Sheet1!$B$2:$B$3</c:f>
              <c:numCache>
                <c:formatCode>General</c:formatCode>
                <c:ptCount val="2"/>
                <c:pt idx="0">
                  <c:v>12.5</c:v>
                </c:pt>
                <c:pt idx="1">
                  <c:v>0.6</c:v>
                </c:pt>
              </c:numCache>
            </c:numRef>
          </c:val>
          <c:extLst>
            <c:ext xmlns:c16="http://schemas.microsoft.com/office/drawing/2014/chart" uri="{C3380CC4-5D6E-409C-BE32-E72D297353CC}">
              <c16:uniqueId val="{00000000-A39C-470E-ACA6-EE1B13B32D6C}"/>
            </c:ext>
          </c:extLst>
        </c:ser>
        <c:ser>
          <c:idx val="1"/>
          <c:order val="1"/>
          <c:tx>
            <c:strRef>
              <c:f>Sheet1!$C$1</c:f>
              <c:strCache>
                <c:ptCount val="1"/>
                <c:pt idx="0">
                  <c:v>Donekle se ne slažem</c:v>
                </c:pt>
              </c:strCache>
            </c:strRef>
          </c:tx>
          <c:spPr>
            <a:solidFill>
              <a:srgbClr val="EB5A3D"/>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Sheet1!$C$2:$C$3</c:f>
              <c:numCache>
                <c:formatCode>General</c:formatCode>
                <c:ptCount val="2"/>
                <c:pt idx="0">
                  <c:v>26.9</c:v>
                </c:pt>
                <c:pt idx="1">
                  <c:v>9</c:v>
                </c:pt>
              </c:numCache>
            </c:numRef>
          </c:val>
          <c:extLst>
            <c:ext xmlns:c16="http://schemas.microsoft.com/office/drawing/2014/chart" uri="{C3380CC4-5D6E-409C-BE32-E72D297353CC}">
              <c16:uniqueId val="{00000004-A39C-470E-ACA6-EE1B13B32D6C}"/>
            </c:ext>
          </c:extLst>
        </c:ser>
        <c:ser>
          <c:idx val="2"/>
          <c:order val="2"/>
          <c:tx>
            <c:strRef>
              <c:f>Sheet1!$D$1</c:f>
              <c:strCache>
                <c:ptCount val="1"/>
                <c:pt idx="0">
                  <c:v>Ne znam</c:v>
                </c:pt>
              </c:strCache>
            </c:strRef>
          </c:tx>
          <c:spPr>
            <a:solidFill>
              <a:schemeClr val="bg1">
                <a:lumMod val="50000"/>
              </a:schemeClr>
            </a:solidFill>
            <a:ln w="15875">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Sheet1!$D$2:$D$3</c:f>
              <c:numCache>
                <c:formatCode>General</c:formatCode>
                <c:ptCount val="2"/>
                <c:pt idx="0">
                  <c:v>4.5999999999999996</c:v>
                </c:pt>
                <c:pt idx="1">
                  <c:v>1.9</c:v>
                </c:pt>
              </c:numCache>
            </c:numRef>
          </c:val>
          <c:extLst>
            <c:ext xmlns:c16="http://schemas.microsoft.com/office/drawing/2014/chart" uri="{C3380CC4-5D6E-409C-BE32-E72D297353CC}">
              <c16:uniqueId val="{00000005-A39C-470E-ACA6-EE1B13B32D6C}"/>
            </c:ext>
          </c:extLst>
        </c:ser>
        <c:ser>
          <c:idx val="3"/>
          <c:order val="3"/>
          <c:tx>
            <c:strRef>
              <c:f>Sheet1!$E$1</c:f>
              <c:strCache>
                <c:ptCount val="1"/>
                <c:pt idx="0">
                  <c:v>Donekle se slažem</c:v>
                </c:pt>
              </c:strCache>
            </c:strRef>
          </c:tx>
          <c:spPr>
            <a:solidFill>
              <a:srgbClr val="007681"/>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Sheet1!$E$2:$E$3</c:f>
              <c:numCache>
                <c:formatCode>General</c:formatCode>
                <c:ptCount val="2"/>
                <c:pt idx="0">
                  <c:v>42.8</c:v>
                </c:pt>
                <c:pt idx="1">
                  <c:v>41.9</c:v>
                </c:pt>
              </c:numCache>
            </c:numRef>
          </c:val>
          <c:extLst>
            <c:ext xmlns:c16="http://schemas.microsoft.com/office/drawing/2014/chart" uri="{C3380CC4-5D6E-409C-BE32-E72D297353CC}">
              <c16:uniqueId val="{00000006-A39C-470E-ACA6-EE1B13B32D6C}"/>
            </c:ext>
          </c:extLst>
        </c:ser>
        <c:ser>
          <c:idx val="4"/>
          <c:order val="4"/>
          <c:tx>
            <c:strRef>
              <c:f>Sheet1!$F$1</c:f>
              <c:strCache>
                <c:ptCount val="1"/>
                <c:pt idx="0">
                  <c:v>U potpunosti se slažem</c:v>
                </c:pt>
              </c:strCache>
            </c:strRef>
          </c:tx>
          <c:spPr>
            <a:solidFill>
              <a:srgbClr val="001C54"/>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Ponuđači</c:v>
                </c:pt>
                <c:pt idx="1">
                  <c:v>Naručioci</c:v>
                </c:pt>
              </c:strCache>
            </c:strRef>
          </c:cat>
          <c:val>
            <c:numRef>
              <c:f>Sheet1!$F$2:$F$3</c:f>
              <c:numCache>
                <c:formatCode>General</c:formatCode>
                <c:ptCount val="2"/>
                <c:pt idx="0">
                  <c:v>13.2</c:v>
                </c:pt>
                <c:pt idx="1">
                  <c:v>46.5</c:v>
                </c:pt>
              </c:numCache>
            </c:numRef>
          </c:val>
          <c:extLst>
            <c:ext xmlns:c16="http://schemas.microsoft.com/office/drawing/2014/chart" uri="{C3380CC4-5D6E-409C-BE32-E72D297353CC}">
              <c16:uniqueId val="{00000007-A39C-470E-ACA6-EE1B13B32D6C}"/>
            </c:ext>
          </c:extLst>
        </c:ser>
        <c:dLbls>
          <c:showLegendKey val="0"/>
          <c:showVal val="0"/>
          <c:showCatName val="0"/>
          <c:showSerName val="0"/>
          <c:showPercent val="0"/>
          <c:showBubbleSize val="0"/>
        </c:dLbls>
        <c:gapWidth val="20"/>
        <c:overlap val="100"/>
        <c:axId val="1321150416"/>
        <c:axId val="1321152384"/>
      </c:barChart>
      <c:catAx>
        <c:axId val="132115041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21152384"/>
        <c:crosses val="autoZero"/>
        <c:auto val="1"/>
        <c:lblAlgn val="ctr"/>
        <c:lblOffset val="100"/>
        <c:noMultiLvlLbl val="0"/>
      </c:catAx>
      <c:valAx>
        <c:axId val="1321152384"/>
        <c:scaling>
          <c:orientation val="minMax"/>
          <c:max val="100"/>
        </c:scaling>
        <c:delete val="1"/>
        <c:axPos val="t"/>
        <c:numFmt formatCode="General" sourceLinked="1"/>
        <c:majorTickMark val="out"/>
        <c:minorTickMark val="none"/>
        <c:tickLblPos val="nextTo"/>
        <c:crossAx val="1321150416"/>
        <c:crosses val="autoZero"/>
        <c:crossBetween val="between"/>
      </c:valAx>
      <c:spPr>
        <a:noFill/>
        <a:ln>
          <a:noFill/>
        </a:ln>
        <a:effectLst/>
      </c:spPr>
    </c:plotArea>
    <c:legend>
      <c:legendPos val="r"/>
      <c:layout>
        <c:manualLayout>
          <c:xMode val="edge"/>
          <c:yMode val="edge"/>
          <c:x val="3.1512012658007856E-2"/>
          <c:y val="0.37832302358678477"/>
          <c:w val="0.95947898152834576"/>
          <c:h val="0.168483275108070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78542155914721"/>
          <c:y val="0"/>
          <c:w val="0.72721682833172574"/>
          <c:h val="1"/>
        </c:manualLayout>
      </c:layout>
      <c:doughnutChart>
        <c:varyColors val="1"/>
        <c:ser>
          <c:idx val="0"/>
          <c:order val="0"/>
          <c:tx>
            <c:strRef>
              <c:f>Sheet1!$B$1</c:f>
              <c:strCache>
                <c:ptCount val="1"/>
                <c:pt idx="0">
                  <c:v>Role</c:v>
                </c:pt>
              </c:strCache>
            </c:strRef>
          </c:tx>
          <c:spPr>
            <a:ln>
              <a:solidFill>
                <a:sysClr val="window" lastClr="FFFFFF"/>
              </a:solidFill>
            </a:ln>
          </c:spPr>
          <c:dPt>
            <c:idx val="0"/>
            <c:bubble3D val="0"/>
            <c:spPr>
              <a:solidFill>
                <a:srgbClr val="001C54"/>
              </a:solidFill>
              <a:ln>
                <a:solidFill>
                  <a:sysClr val="window" lastClr="FFFFFF"/>
                </a:solidFill>
              </a:ln>
            </c:spPr>
            <c:extLst>
              <c:ext xmlns:c16="http://schemas.microsoft.com/office/drawing/2014/chart" uri="{C3380CC4-5D6E-409C-BE32-E72D297353CC}">
                <c16:uniqueId val="{00000001-D26E-4C54-B430-5443B8987028}"/>
              </c:ext>
            </c:extLst>
          </c:dPt>
          <c:dPt>
            <c:idx val="1"/>
            <c:bubble3D val="0"/>
            <c:spPr>
              <a:solidFill>
                <a:srgbClr val="9F1535"/>
              </a:solidFill>
              <a:ln>
                <a:solidFill>
                  <a:sysClr val="window" lastClr="FFFFFF"/>
                </a:solidFill>
              </a:ln>
            </c:spPr>
            <c:extLst>
              <c:ext xmlns:c16="http://schemas.microsoft.com/office/drawing/2014/chart" uri="{C3380CC4-5D6E-409C-BE32-E72D297353CC}">
                <c16:uniqueId val="{00000003-D26E-4C54-B430-5443B8987028}"/>
              </c:ext>
            </c:extLst>
          </c:dPt>
          <c:dPt>
            <c:idx val="2"/>
            <c:bubble3D val="0"/>
            <c:spPr>
              <a:solidFill>
                <a:srgbClr val="888B8D"/>
              </a:solidFill>
              <a:ln>
                <a:solidFill>
                  <a:sysClr val="window" lastClr="FFFFFF"/>
                </a:solidFill>
              </a:ln>
            </c:spPr>
            <c:extLst>
              <c:ext xmlns:c16="http://schemas.microsoft.com/office/drawing/2014/chart" uri="{C3380CC4-5D6E-409C-BE32-E72D297353CC}">
                <c16:uniqueId val="{00000005-D26E-4C54-B430-5443B8987028}"/>
              </c:ext>
            </c:extLst>
          </c:dPt>
          <c:dPt>
            <c:idx val="3"/>
            <c:bubble3D val="0"/>
            <c:spPr>
              <a:solidFill>
                <a:srgbClr val="418F47"/>
              </a:solidFill>
              <a:ln>
                <a:solidFill>
                  <a:sysClr val="window" lastClr="FFFFFF"/>
                </a:solidFill>
              </a:ln>
            </c:spPr>
            <c:extLst>
              <c:ext xmlns:c16="http://schemas.microsoft.com/office/drawing/2014/chart" uri="{C3380CC4-5D6E-409C-BE32-E72D297353CC}">
                <c16:uniqueId val="{00000007-D26E-4C54-B430-5443B8987028}"/>
              </c:ext>
            </c:extLst>
          </c:dPt>
          <c:dPt>
            <c:idx val="4"/>
            <c:bubble3D val="0"/>
            <c:spPr>
              <a:solidFill>
                <a:srgbClr val="5DC09A"/>
              </a:solidFill>
              <a:ln>
                <a:solidFill>
                  <a:sysClr val="window" lastClr="FFFFFF"/>
                </a:solidFill>
              </a:ln>
            </c:spPr>
            <c:extLst>
              <c:ext xmlns:c16="http://schemas.microsoft.com/office/drawing/2014/chart" uri="{C3380CC4-5D6E-409C-BE32-E72D297353CC}">
                <c16:uniqueId val="{00000009-D26E-4C54-B430-5443B8987028}"/>
              </c:ext>
            </c:extLst>
          </c:dPt>
          <c:dPt>
            <c:idx val="5"/>
            <c:bubble3D val="0"/>
            <c:spPr>
              <a:solidFill>
                <a:sysClr val="window" lastClr="FFFFFF">
                  <a:lumMod val="50000"/>
                </a:sysClr>
              </a:solidFill>
              <a:ln>
                <a:solidFill>
                  <a:sysClr val="window" lastClr="FFFFFF"/>
                </a:solidFill>
              </a:ln>
            </c:spPr>
            <c:extLst>
              <c:ext xmlns:c16="http://schemas.microsoft.com/office/drawing/2014/chart" uri="{C3380CC4-5D6E-409C-BE32-E72D297353CC}">
                <c16:uniqueId val="{0000000B-D26E-4C54-B430-5443B8987028}"/>
              </c:ext>
            </c:extLst>
          </c:dPt>
          <c:dLbls>
            <c:spPr>
              <a:noFill/>
              <a:ln>
                <a:noFill/>
              </a:ln>
              <a:effectLst/>
            </c:spPr>
            <c:txPr>
              <a:bodyPr/>
              <a:lstStyle/>
              <a:p>
                <a:pPr>
                  <a:defRPr sz="1600" b="1">
                    <a:solidFill>
                      <a:schemeClr val="bg1"/>
                    </a:solidFill>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Nalazi kontrole kvaliteta treba da budu jedan od kriterijuma u narednim nabavkama</c:v>
                </c:pt>
                <c:pt idx="1">
                  <c:v>Ne treba koristiti nalaze kontrole kvaliteta u narednim nabavkama</c:v>
                </c:pt>
                <c:pt idx="2">
                  <c:v>Ne znam</c:v>
                </c:pt>
              </c:strCache>
            </c:strRef>
          </c:cat>
          <c:val>
            <c:numRef>
              <c:f>Sheet1!$B$2:$B$4</c:f>
              <c:numCache>
                <c:formatCode>General</c:formatCode>
                <c:ptCount val="3"/>
                <c:pt idx="0">
                  <c:v>69</c:v>
                </c:pt>
                <c:pt idx="1">
                  <c:v>11</c:v>
                </c:pt>
                <c:pt idx="2">
                  <c:v>20</c:v>
                </c:pt>
              </c:numCache>
            </c:numRef>
          </c:val>
          <c:extLst>
            <c:ext xmlns:c16="http://schemas.microsoft.com/office/drawing/2014/chart" uri="{C3380CC4-5D6E-409C-BE32-E72D297353CC}">
              <c16:uniqueId val="{0000000C-D26E-4C54-B430-5443B8987028}"/>
            </c:ext>
          </c:extLst>
        </c:ser>
        <c:ser>
          <c:idx val="1"/>
          <c:order val="1"/>
          <c:tx>
            <c:v>Labels</c:v>
          </c:tx>
          <c:spPr>
            <a:noFill/>
            <a:ln>
              <a:noFill/>
            </a:ln>
          </c:spPr>
          <c:dLbls>
            <c:dLbl>
              <c:idx val="0"/>
              <c:layout>
                <c:manualLayout>
                  <c:x val="0.11526523000414422"/>
                  <c:y val="-0.12002648630621182"/>
                </c:manualLayout>
              </c:layout>
              <c:showLegendKey val="0"/>
              <c:showVal val="0"/>
              <c:showCatName val="1"/>
              <c:showSerName val="0"/>
              <c:showPercent val="0"/>
              <c:showBubbleSize val="0"/>
              <c:extLst>
                <c:ext xmlns:c15="http://schemas.microsoft.com/office/drawing/2012/chart" uri="{CE6537A1-D6FC-4f65-9D91-7224C49458BB}">
                  <c15:layout>
                    <c:manualLayout>
                      <c:w val="0.25628747064511676"/>
                      <c:h val="0.44757588871586879"/>
                    </c:manualLayout>
                  </c15:layout>
                </c:ext>
                <c:ext xmlns:c16="http://schemas.microsoft.com/office/drawing/2014/chart" uri="{C3380CC4-5D6E-409C-BE32-E72D297353CC}">
                  <c16:uniqueId val="{0000000D-D26E-4C54-B430-5443B8987028}"/>
                </c:ext>
              </c:extLst>
            </c:dLbl>
            <c:dLbl>
              <c:idx val="1"/>
              <c:layout>
                <c:manualLayout>
                  <c:x val="-3.0889510521711103E-2"/>
                  <c:y val="0.20556628881803818"/>
                </c:manualLayout>
              </c:layout>
              <c:showLegendKey val="0"/>
              <c:showVal val="0"/>
              <c:showCatName val="1"/>
              <c:showSerName val="0"/>
              <c:showPercent val="0"/>
              <c:showBubbleSize val="0"/>
              <c:extLst>
                <c:ext xmlns:c15="http://schemas.microsoft.com/office/drawing/2012/chart" uri="{CE6537A1-D6FC-4f65-9D91-7224C49458BB}">
                  <c15:layout>
                    <c:manualLayout>
                      <c:w val="0.42138232720909874"/>
                      <c:h val="0.48283543681756202"/>
                    </c:manualLayout>
                  </c15:layout>
                </c:ext>
                <c:ext xmlns:c16="http://schemas.microsoft.com/office/drawing/2014/chart" uri="{C3380CC4-5D6E-409C-BE32-E72D297353CC}">
                  <c16:uniqueId val="{0000000E-D26E-4C54-B430-5443B8987028}"/>
                </c:ext>
              </c:extLst>
            </c:dLbl>
            <c:dLbl>
              <c:idx val="2"/>
              <c:layout>
                <c:manualLayout>
                  <c:x val="-9.2826985022475439E-2"/>
                  <c:y val="6.8315975400673971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26E-4C54-B430-5443B8987028}"/>
                </c:ext>
              </c:extLst>
            </c:dLbl>
            <c:dLbl>
              <c:idx val="3"/>
              <c:layout>
                <c:manualLayout>
                  <c:x val="-0.12151816549247134"/>
                  <c:y val="-2.5275473895614426E-2"/>
                </c:manualLayout>
              </c:layout>
              <c:showLegendKey val="0"/>
              <c:showVal val="0"/>
              <c:showCatName val="1"/>
              <c:showSerName val="0"/>
              <c:showPercent val="0"/>
              <c:showBubbleSize val="0"/>
              <c:extLst>
                <c:ext xmlns:c15="http://schemas.microsoft.com/office/drawing/2012/chart" uri="{CE6537A1-D6FC-4f65-9D91-7224C49458BB}">
                  <c15:layout>
                    <c:manualLayout>
                      <c:w val="0.29541465211585394"/>
                      <c:h val="0.23703682366998452"/>
                    </c:manualLayout>
                  </c15:layout>
                </c:ext>
                <c:ext xmlns:c16="http://schemas.microsoft.com/office/drawing/2014/chart" uri="{C3380CC4-5D6E-409C-BE32-E72D297353CC}">
                  <c16:uniqueId val="{00000010-D26E-4C54-B430-5443B8987028}"/>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26E-4C54-B430-5443B8987028}"/>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26E-4C54-B430-5443B8987028}"/>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Sheet1!$A$2:$A$4</c:f>
              <c:strCache>
                <c:ptCount val="3"/>
                <c:pt idx="0">
                  <c:v>Nalazi kontrole kvaliteta treba da budu jedan od kriterijuma u narednim nabavkama</c:v>
                </c:pt>
                <c:pt idx="1">
                  <c:v>Ne treba koristiti nalaze kontrole kvaliteta u narednim nabavkama</c:v>
                </c:pt>
                <c:pt idx="2">
                  <c:v>Ne znam</c:v>
                </c:pt>
              </c:strCache>
            </c:strRef>
          </c:cat>
          <c:val>
            <c:numRef>
              <c:f>Sheet1!$GL$2:$GL$7</c:f>
              <c:numCache>
                <c:formatCode>General</c:formatCode>
                <c:ptCount val="6"/>
                <c:pt idx="0">
                  <c:v>69</c:v>
                </c:pt>
                <c:pt idx="1">
                  <c:v>11</c:v>
                </c:pt>
                <c:pt idx="2">
                  <c:v>20</c:v>
                </c:pt>
                <c:pt idx="3">
                  <c:v>0</c:v>
                </c:pt>
                <c:pt idx="4">
                  <c:v>0</c:v>
                </c:pt>
                <c:pt idx="5">
                  <c:v>0</c:v>
                </c:pt>
              </c:numCache>
            </c:numRef>
          </c:val>
          <c:extLst>
            <c:ext xmlns:c16="http://schemas.microsoft.com/office/drawing/2014/chart" uri="{C3380CC4-5D6E-409C-BE32-E72D297353CC}">
              <c16:uniqueId val="{00000013-D26E-4C54-B430-5443B8987028}"/>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22223"/>
                </a:solidFill>
                <a:latin typeface="+mn-lt"/>
                <a:ea typeface="+mn-ea"/>
                <a:cs typeface="+mn-cs"/>
              </a:defRPr>
            </a:pPr>
            <a:r>
              <a:rPr lang="sr-Latn-RS" sz="1100" b="1" dirty="0">
                <a:effectLst/>
              </a:rPr>
              <a:t>Da li su novi Zakon o javnim nabavkama i novi Portal za javne nabavke unapredili sprovođenje postupka javne nabavke? </a:t>
            </a:r>
            <a:endParaRPr lang="en-US" sz="11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rgbClr val="222223"/>
                </a:solidFill>
              </a:defRPr>
            </a:pPr>
            <a:endParaRPr lang="en-US" sz="1100" dirty="0">
              <a:solidFill>
                <a:schemeClr val="tx1"/>
              </a:solidFill>
            </a:endParaRPr>
          </a:p>
        </c:rich>
      </c:tx>
      <c:layout>
        <c:manualLayout>
          <c:xMode val="edge"/>
          <c:yMode val="edge"/>
          <c:x val="0.10261269444585333"/>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22223"/>
              </a:solidFill>
              <a:latin typeface="+mn-lt"/>
              <a:ea typeface="+mn-ea"/>
              <a:cs typeface="+mn-cs"/>
            </a:defRPr>
          </a:pPr>
          <a:endParaRPr lang="en-US"/>
        </a:p>
      </c:txPr>
    </c:title>
    <c:autoTitleDeleted val="0"/>
    <c:plotArea>
      <c:layout>
        <c:manualLayout>
          <c:layoutTarget val="inner"/>
          <c:xMode val="edge"/>
          <c:yMode val="edge"/>
          <c:x val="0.19423712105278157"/>
          <c:y val="0.56020650099000224"/>
          <c:w val="0.80576287894721843"/>
          <c:h val="0.38886799130989808"/>
        </c:manualLayout>
      </c:layout>
      <c:barChart>
        <c:barDir val="bar"/>
        <c:grouping val="stacked"/>
        <c:varyColors val="0"/>
        <c:ser>
          <c:idx val="0"/>
          <c:order val="0"/>
          <c:tx>
            <c:strRef>
              <c:f>Sheet1!$B$1</c:f>
              <c:strCache>
                <c:ptCount val="1"/>
                <c:pt idx="0">
                  <c:v>Uopšte nisu unapredili</c:v>
                </c:pt>
              </c:strCache>
            </c:strRef>
          </c:tx>
          <c:spPr>
            <a:solidFill>
              <a:srgbClr val="9F1535"/>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Naručioci</c:v>
                </c:pt>
              </c:strCache>
            </c:strRef>
          </c:cat>
          <c:val>
            <c:numRef>
              <c:f>Sheet1!$B$2</c:f>
              <c:numCache>
                <c:formatCode>General</c:formatCode>
                <c:ptCount val="1"/>
                <c:pt idx="0">
                  <c:v>1.3</c:v>
                </c:pt>
              </c:numCache>
            </c:numRef>
          </c:val>
          <c:extLst>
            <c:ext xmlns:c16="http://schemas.microsoft.com/office/drawing/2014/chart" uri="{C3380CC4-5D6E-409C-BE32-E72D297353CC}">
              <c16:uniqueId val="{00000000-4722-4DB0-ADA3-13005AEF1D2F}"/>
            </c:ext>
          </c:extLst>
        </c:ser>
        <c:ser>
          <c:idx val="1"/>
          <c:order val="1"/>
          <c:tx>
            <c:strRef>
              <c:f>Sheet1!$C$1</c:f>
              <c:strCache>
                <c:ptCount val="1"/>
                <c:pt idx="0">
                  <c:v>Uglavnom nisu unapredili</c:v>
                </c:pt>
              </c:strCache>
            </c:strRef>
          </c:tx>
          <c:spPr>
            <a:solidFill>
              <a:srgbClr val="EB5A3D"/>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Naručioci</c:v>
                </c:pt>
              </c:strCache>
            </c:strRef>
          </c:cat>
          <c:val>
            <c:numRef>
              <c:f>Sheet1!$C$2</c:f>
              <c:numCache>
                <c:formatCode>General</c:formatCode>
                <c:ptCount val="1"/>
                <c:pt idx="0">
                  <c:v>7.1</c:v>
                </c:pt>
              </c:numCache>
            </c:numRef>
          </c:val>
          <c:extLst>
            <c:ext xmlns:c16="http://schemas.microsoft.com/office/drawing/2014/chart" uri="{C3380CC4-5D6E-409C-BE32-E72D297353CC}">
              <c16:uniqueId val="{00000001-4722-4DB0-ADA3-13005AEF1D2F}"/>
            </c:ext>
          </c:extLst>
        </c:ser>
        <c:ser>
          <c:idx val="2"/>
          <c:order val="2"/>
          <c:tx>
            <c:strRef>
              <c:f>Sheet1!$D$1</c:f>
              <c:strCache>
                <c:ptCount val="1"/>
                <c:pt idx="0">
                  <c:v>Ne znam</c:v>
                </c:pt>
              </c:strCache>
            </c:strRef>
          </c:tx>
          <c:spPr>
            <a:solidFill>
              <a:schemeClr val="bg1">
                <a:lumMod val="50000"/>
              </a:schemeClr>
            </a:solidFill>
            <a:ln w="15875">
              <a:solidFill>
                <a:schemeClr val="bg1"/>
              </a:solidFill>
            </a:ln>
            <a:effectLst/>
          </c:spPr>
          <c:invertIfNegative val="0"/>
          <c:cat>
            <c:strRef>
              <c:f>Sheet1!$A$2</c:f>
              <c:strCache>
                <c:ptCount val="1"/>
                <c:pt idx="0">
                  <c:v>Naručioci</c:v>
                </c:pt>
              </c:strCache>
            </c:strRef>
          </c:cat>
          <c:val>
            <c:numRef>
              <c:f>Sheet1!$D$2</c:f>
              <c:numCache>
                <c:formatCode>General</c:formatCode>
                <c:ptCount val="1"/>
                <c:pt idx="0">
                  <c:v>1.3</c:v>
                </c:pt>
              </c:numCache>
            </c:numRef>
          </c:val>
          <c:extLst>
            <c:ext xmlns:c16="http://schemas.microsoft.com/office/drawing/2014/chart" uri="{C3380CC4-5D6E-409C-BE32-E72D297353CC}">
              <c16:uniqueId val="{00000003-4722-4DB0-ADA3-13005AEF1D2F}"/>
            </c:ext>
          </c:extLst>
        </c:ser>
        <c:ser>
          <c:idx val="3"/>
          <c:order val="3"/>
          <c:tx>
            <c:strRef>
              <c:f>Sheet1!$E$1</c:f>
              <c:strCache>
                <c:ptCount val="1"/>
                <c:pt idx="0">
                  <c:v>Uglavnom su unapredili</c:v>
                </c:pt>
              </c:strCache>
            </c:strRef>
          </c:tx>
          <c:spPr>
            <a:solidFill>
              <a:srgbClr val="007681"/>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Naručioci</c:v>
                </c:pt>
              </c:strCache>
            </c:strRef>
          </c:cat>
          <c:val>
            <c:numRef>
              <c:f>Sheet1!$E$2</c:f>
              <c:numCache>
                <c:formatCode>General</c:formatCode>
                <c:ptCount val="1"/>
                <c:pt idx="0">
                  <c:v>51.6</c:v>
                </c:pt>
              </c:numCache>
            </c:numRef>
          </c:val>
          <c:extLst>
            <c:ext xmlns:c16="http://schemas.microsoft.com/office/drawing/2014/chart" uri="{C3380CC4-5D6E-409C-BE32-E72D297353CC}">
              <c16:uniqueId val="{00000004-4722-4DB0-ADA3-13005AEF1D2F}"/>
            </c:ext>
          </c:extLst>
        </c:ser>
        <c:ser>
          <c:idx val="4"/>
          <c:order val="4"/>
          <c:tx>
            <c:strRef>
              <c:f>Sheet1!$F$1</c:f>
              <c:strCache>
                <c:ptCount val="1"/>
                <c:pt idx="0">
                  <c:v>Unapredili su u velikoj meri</c:v>
                </c:pt>
              </c:strCache>
            </c:strRef>
          </c:tx>
          <c:spPr>
            <a:solidFill>
              <a:srgbClr val="001C54"/>
            </a:solidFill>
            <a:ln w="15875">
              <a:solidFill>
                <a:srgbClr val="FFFFFF"/>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Naručioci</c:v>
                </c:pt>
              </c:strCache>
            </c:strRef>
          </c:cat>
          <c:val>
            <c:numRef>
              <c:f>Sheet1!$F$2</c:f>
              <c:numCache>
                <c:formatCode>General</c:formatCode>
                <c:ptCount val="1"/>
                <c:pt idx="0">
                  <c:v>38.700000000000003</c:v>
                </c:pt>
              </c:numCache>
            </c:numRef>
          </c:val>
          <c:extLst>
            <c:ext xmlns:c16="http://schemas.microsoft.com/office/drawing/2014/chart" uri="{C3380CC4-5D6E-409C-BE32-E72D297353CC}">
              <c16:uniqueId val="{00000005-4722-4DB0-ADA3-13005AEF1D2F}"/>
            </c:ext>
          </c:extLst>
        </c:ser>
        <c:dLbls>
          <c:showLegendKey val="0"/>
          <c:showVal val="0"/>
          <c:showCatName val="0"/>
          <c:showSerName val="0"/>
          <c:showPercent val="0"/>
          <c:showBubbleSize val="0"/>
        </c:dLbls>
        <c:gapWidth val="20"/>
        <c:overlap val="100"/>
        <c:axId val="1321150416"/>
        <c:axId val="1321152384"/>
      </c:barChart>
      <c:catAx>
        <c:axId val="132115041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21152384"/>
        <c:crosses val="autoZero"/>
        <c:auto val="1"/>
        <c:lblAlgn val="ctr"/>
        <c:lblOffset val="100"/>
        <c:noMultiLvlLbl val="0"/>
      </c:catAx>
      <c:valAx>
        <c:axId val="1321152384"/>
        <c:scaling>
          <c:orientation val="minMax"/>
          <c:max val="100"/>
        </c:scaling>
        <c:delete val="1"/>
        <c:axPos val="t"/>
        <c:numFmt formatCode="General" sourceLinked="1"/>
        <c:majorTickMark val="out"/>
        <c:minorTickMark val="none"/>
        <c:tickLblPos val="nextTo"/>
        <c:crossAx val="1321150416"/>
        <c:crosses val="autoZero"/>
        <c:crossBetween val="between"/>
      </c:valAx>
      <c:spPr>
        <a:noFill/>
        <a:ln>
          <a:noFill/>
        </a:ln>
        <a:effectLst/>
      </c:spPr>
    </c:plotArea>
    <c:legend>
      <c:legendPos val="r"/>
      <c:layout>
        <c:manualLayout>
          <c:xMode val="edge"/>
          <c:yMode val="edge"/>
          <c:x val="3.4515014595889931E-2"/>
          <c:y val="0.38772693413264109"/>
          <c:w val="0.95947898152834576"/>
          <c:h val="0.1872908555043125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0452536524822"/>
          <c:y val="0"/>
          <c:w val="0.73207958196319733"/>
          <c:h val="1"/>
        </c:manualLayout>
      </c:layout>
      <c:doughnutChart>
        <c:varyColors val="1"/>
        <c:ser>
          <c:idx val="0"/>
          <c:order val="0"/>
          <c:tx>
            <c:strRef>
              <c:f>Sheet1!$B$1</c:f>
              <c:strCache>
                <c:ptCount val="1"/>
                <c:pt idx="0">
                  <c:v>Employers</c:v>
                </c:pt>
              </c:strCache>
            </c:strRef>
          </c:tx>
          <c:spPr>
            <a:ln>
              <a:solidFill>
                <a:schemeClr val="bg1"/>
              </a:solidFill>
            </a:ln>
          </c:spPr>
          <c:dPt>
            <c:idx val="0"/>
            <c:bubble3D val="0"/>
            <c:spPr>
              <a:solidFill>
                <a:srgbClr val="001C54"/>
              </a:solidFill>
              <a:ln>
                <a:solidFill>
                  <a:schemeClr val="bg1"/>
                </a:solidFill>
              </a:ln>
            </c:spPr>
            <c:extLst>
              <c:ext xmlns:c16="http://schemas.microsoft.com/office/drawing/2014/chart" uri="{C3380CC4-5D6E-409C-BE32-E72D297353CC}">
                <c16:uniqueId val="{00000001-FA20-492F-B2AF-775389C5A49C}"/>
              </c:ext>
            </c:extLst>
          </c:dPt>
          <c:dPt>
            <c:idx val="1"/>
            <c:bubble3D val="0"/>
            <c:spPr>
              <a:solidFill>
                <a:srgbClr val="9F1535"/>
              </a:solidFill>
              <a:ln>
                <a:solidFill>
                  <a:schemeClr val="bg1"/>
                </a:solidFill>
              </a:ln>
            </c:spPr>
            <c:extLst>
              <c:ext xmlns:c16="http://schemas.microsoft.com/office/drawing/2014/chart" uri="{C3380CC4-5D6E-409C-BE32-E72D297353CC}">
                <c16:uniqueId val="{00000003-FA20-492F-B2AF-775389C5A49C}"/>
              </c:ext>
            </c:extLst>
          </c:dPt>
          <c:dPt>
            <c:idx val="2"/>
            <c:bubble3D val="0"/>
            <c:spPr>
              <a:solidFill>
                <a:srgbClr val="007681"/>
              </a:solidFill>
              <a:ln>
                <a:solidFill>
                  <a:schemeClr val="bg1"/>
                </a:solidFill>
              </a:ln>
            </c:spPr>
            <c:extLst>
              <c:ext xmlns:c16="http://schemas.microsoft.com/office/drawing/2014/chart" uri="{C3380CC4-5D6E-409C-BE32-E72D297353CC}">
                <c16:uniqueId val="{00000005-FA20-492F-B2AF-775389C5A49C}"/>
              </c:ext>
            </c:extLst>
          </c:dPt>
          <c:dPt>
            <c:idx val="3"/>
            <c:bubble3D val="0"/>
            <c:spPr>
              <a:solidFill>
                <a:srgbClr val="7F7F7F"/>
              </a:solidFill>
              <a:ln>
                <a:solidFill>
                  <a:schemeClr val="bg1"/>
                </a:solidFill>
              </a:ln>
            </c:spPr>
            <c:extLst>
              <c:ext xmlns:c16="http://schemas.microsoft.com/office/drawing/2014/chart" uri="{C3380CC4-5D6E-409C-BE32-E72D297353CC}">
                <c16:uniqueId val="{00000007-FA20-492F-B2AF-775389C5A49C}"/>
              </c:ext>
            </c:extLst>
          </c:dPt>
          <c:dPt>
            <c:idx val="4"/>
            <c:bubble3D val="0"/>
            <c:spPr>
              <a:solidFill>
                <a:srgbClr val="7F7F7F"/>
              </a:solidFill>
              <a:ln>
                <a:solidFill>
                  <a:schemeClr val="bg1"/>
                </a:solidFill>
              </a:ln>
            </c:spPr>
            <c:extLst>
              <c:ext xmlns:c16="http://schemas.microsoft.com/office/drawing/2014/chart" uri="{C3380CC4-5D6E-409C-BE32-E72D297353CC}">
                <c16:uniqueId val="{00000009-FA20-492F-B2AF-775389C5A49C}"/>
              </c:ext>
            </c:extLst>
          </c:dPt>
          <c:dPt>
            <c:idx val="5"/>
            <c:bubble3D val="0"/>
            <c:spPr>
              <a:solidFill>
                <a:schemeClr val="tx1"/>
              </a:solidFill>
              <a:ln>
                <a:solidFill>
                  <a:schemeClr val="bg1"/>
                </a:solidFill>
              </a:ln>
            </c:spPr>
            <c:extLst>
              <c:ext xmlns:c16="http://schemas.microsoft.com/office/drawing/2014/chart" uri="{C3380CC4-5D6E-409C-BE32-E72D297353CC}">
                <c16:uniqueId val="{0000000B-FA20-492F-B2AF-775389C5A49C}"/>
              </c:ext>
            </c:extLst>
          </c:dPt>
          <c:dLbls>
            <c:dLbl>
              <c:idx val="2"/>
              <c:layout>
                <c:manualLayout>
                  <c:x val="-1.4189484363076555E-2"/>
                  <c:y val="-3.04124287967728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A20-492F-B2AF-775389C5A49C}"/>
                </c:ext>
              </c:extLst>
            </c:dLbl>
            <c:dLbl>
              <c:idx val="3"/>
              <c:layout>
                <c:manualLayout>
                  <c:x val="1.1351587490461151E-2"/>
                  <c:y val="-4.779095953778581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A20-492F-B2AF-775389C5A49C}"/>
                </c:ext>
              </c:extLst>
            </c:dLbl>
            <c:spPr>
              <a:noFill/>
              <a:ln>
                <a:noFill/>
              </a:ln>
              <a:effectLst/>
            </c:spPr>
            <c:txPr>
              <a:bodyPr anchorCtr="0"/>
              <a:lstStyle/>
              <a:p>
                <a:pPr algn="ctr">
                  <a:defRPr lang="en-US" sz="1400" b="1" i="0" u="none" strike="noStrike" kern="1200" baseline="0">
                    <a:solidFill>
                      <a:schemeClr val="bg1"/>
                    </a:solidFill>
                    <a:effectLst/>
                    <a:latin typeface="+mn-lt"/>
                    <a:ea typeface="+mn-ea"/>
                    <a:cs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Da</c:v>
                </c:pt>
                <c:pt idx="1">
                  <c:v>Ne</c:v>
                </c:pt>
                <c:pt idx="2">
                  <c:v>Bili smo upisani ranije, ali trenutno nismo</c:v>
                </c:pt>
                <c:pt idx="3">
                  <c:v>Ne znam</c:v>
                </c:pt>
              </c:strCache>
            </c:strRef>
          </c:cat>
          <c:val>
            <c:numRef>
              <c:f>Sheet1!$B$2:$B$5</c:f>
              <c:numCache>
                <c:formatCode>General</c:formatCode>
                <c:ptCount val="4"/>
                <c:pt idx="0">
                  <c:v>43.8</c:v>
                </c:pt>
                <c:pt idx="1">
                  <c:v>49.1</c:v>
                </c:pt>
                <c:pt idx="2">
                  <c:v>4.5999999999999996</c:v>
                </c:pt>
                <c:pt idx="3">
                  <c:v>2.5</c:v>
                </c:pt>
              </c:numCache>
            </c:numRef>
          </c:val>
          <c:extLst>
            <c:ext xmlns:c16="http://schemas.microsoft.com/office/drawing/2014/chart" uri="{C3380CC4-5D6E-409C-BE32-E72D297353CC}">
              <c16:uniqueId val="{0000000C-FA20-492F-B2AF-775389C5A49C}"/>
            </c:ext>
          </c:extLst>
        </c:ser>
        <c:ser>
          <c:idx val="1"/>
          <c:order val="1"/>
          <c:tx>
            <c:v>Labels</c:v>
          </c:tx>
          <c:spPr>
            <a:noFill/>
            <a:ln>
              <a:noFill/>
            </a:ln>
          </c:spPr>
          <c:dLbls>
            <c:dLbl>
              <c:idx val="0"/>
              <c:layout>
                <c:manualLayout>
                  <c:x val="2.7320790722982161E-2"/>
                  <c:y val="0.15500007355086828"/>
                </c:manualLayout>
              </c:layout>
              <c:showLegendKey val="0"/>
              <c:showVal val="0"/>
              <c:showCatName val="1"/>
              <c:showSerName val="0"/>
              <c:showPercent val="0"/>
              <c:showBubbleSize val="0"/>
              <c:extLst>
                <c:ext xmlns:c15="http://schemas.microsoft.com/office/drawing/2012/chart" uri="{CE6537A1-D6FC-4f65-9D91-7224C49458BB}">
                  <c15:layout>
                    <c:manualLayout>
                      <c:w val="0.23347869175188732"/>
                      <c:h val="0.26297514288539031"/>
                    </c:manualLayout>
                  </c15:layout>
                </c:ext>
                <c:ext xmlns:c16="http://schemas.microsoft.com/office/drawing/2014/chart" uri="{C3380CC4-5D6E-409C-BE32-E72D297353CC}">
                  <c16:uniqueId val="{0000000D-FA20-492F-B2AF-775389C5A49C}"/>
                </c:ext>
              </c:extLst>
            </c:dLbl>
            <c:dLbl>
              <c:idx val="1"/>
              <c:layout>
                <c:manualLayout>
                  <c:x val="-3.0798219945945893E-2"/>
                  <c:y val="-7.1859198322903439E-2"/>
                </c:manualLayout>
              </c:layout>
              <c:showLegendKey val="0"/>
              <c:showVal val="0"/>
              <c:showCatName val="1"/>
              <c:showSerName val="0"/>
              <c:showPercent val="0"/>
              <c:showBubbleSize val="0"/>
              <c:extLst>
                <c:ext xmlns:c15="http://schemas.microsoft.com/office/drawing/2012/chart" uri="{CE6537A1-D6FC-4f65-9D91-7224C49458BB}">
                  <c15:layout>
                    <c:manualLayout>
                      <c:w val="0.32020695183268966"/>
                      <c:h val="0.20575786962865972"/>
                    </c:manualLayout>
                  </c15:layout>
                </c:ext>
                <c:ext xmlns:c16="http://schemas.microsoft.com/office/drawing/2014/chart" uri="{C3380CC4-5D6E-409C-BE32-E72D297353CC}">
                  <c16:uniqueId val="{0000000E-FA20-492F-B2AF-775389C5A49C}"/>
                </c:ext>
              </c:extLst>
            </c:dLbl>
            <c:dLbl>
              <c:idx val="2"/>
              <c:layout>
                <c:manualLayout>
                  <c:x val="-0.15594690227914404"/>
                  <c:y val="1.1943976816766315E-2"/>
                </c:manualLayout>
              </c:layout>
              <c:showLegendKey val="0"/>
              <c:showVal val="0"/>
              <c:showCatName val="1"/>
              <c:showSerName val="0"/>
              <c:showPercent val="0"/>
              <c:showBubbleSize val="0"/>
              <c:extLst>
                <c:ext xmlns:c15="http://schemas.microsoft.com/office/drawing/2012/chart" uri="{CE6537A1-D6FC-4f65-9D91-7224C49458BB}">
                  <c15:layout>
                    <c:manualLayout>
                      <c:w val="0.41359374947627398"/>
                      <c:h val="0.16011750349879769"/>
                    </c:manualLayout>
                  </c15:layout>
                </c:ext>
                <c:ext xmlns:c16="http://schemas.microsoft.com/office/drawing/2014/chart" uri="{C3380CC4-5D6E-409C-BE32-E72D297353CC}">
                  <c16:uniqueId val="{0000000F-FA20-492F-B2AF-775389C5A49C}"/>
                </c:ext>
              </c:extLst>
            </c:dLbl>
            <c:dLbl>
              <c:idx val="3"/>
              <c:layout>
                <c:manualLayout>
                  <c:x val="9.3151842007353949E-2"/>
                  <c:y val="-8.689265370506512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A20-492F-B2AF-775389C5A49C}"/>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A20-492F-B2AF-775389C5A49C}"/>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A20-492F-B2AF-775389C5A49C}"/>
                </c:ext>
              </c:extLst>
            </c:dLbl>
            <c:spPr>
              <a:noFill/>
              <a:ln>
                <a:noFill/>
              </a:ln>
              <a:effectLst/>
            </c:spPr>
            <c:txPr>
              <a:bodyPr rot="0" vert="horz" anchor="b" anchorCtr="0"/>
              <a:lstStyle/>
              <a:p>
                <a:pPr>
                  <a:defRPr sz="1200" b="0" cap="none" baseline="0">
                    <a:solidFill>
                      <a:schemeClr val="tx1"/>
                    </a:solidFil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Sheet1!$A$2:$A$5</c:f>
              <c:strCache>
                <c:ptCount val="4"/>
                <c:pt idx="0">
                  <c:v>Da</c:v>
                </c:pt>
                <c:pt idx="1">
                  <c:v>Ne</c:v>
                </c:pt>
                <c:pt idx="2">
                  <c:v>Bili smo upisani ranije, ali trenutno nismo</c:v>
                </c:pt>
                <c:pt idx="3">
                  <c:v>Ne znam</c:v>
                </c:pt>
              </c:strCache>
            </c:strRef>
          </c:cat>
          <c:val>
            <c:numRef>
              <c:f>Sheet1!$GL$2:$GL$5</c:f>
              <c:numCache>
                <c:formatCode>General</c:formatCode>
                <c:ptCount val="4"/>
                <c:pt idx="0">
                  <c:v>43.8</c:v>
                </c:pt>
                <c:pt idx="1">
                  <c:v>49.1</c:v>
                </c:pt>
                <c:pt idx="2">
                  <c:v>4.5999999999999996</c:v>
                </c:pt>
                <c:pt idx="3">
                  <c:v>2.5</c:v>
                </c:pt>
              </c:numCache>
            </c:numRef>
          </c:val>
          <c:extLst>
            <c:ext xmlns:c16="http://schemas.microsoft.com/office/drawing/2014/chart" uri="{C3380CC4-5D6E-409C-BE32-E72D297353CC}">
              <c16:uniqueId val="{00000013-FA20-492F-B2AF-775389C5A49C}"/>
            </c:ext>
          </c:extLst>
        </c:ser>
        <c:dLbls>
          <c:showLegendKey val="0"/>
          <c:showVal val="0"/>
          <c:showCatName val="0"/>
          <c:showSerName val="0"/>
          <c:showPercent val="1"/>
          <c:showBubbleSize val="0"/>
          <c:showLeaderLines val="1"/>
        </c:dLbls>
        <c:firstSliceAng val="0"/>
        <c:holeSize val="40"/>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8538385826771"/>
          <c:y val="5.7291666666666664E-2"/>
          <c:w val="0.84437294947506558"/>
          <c:h val="0.84437294947506558"/>
        </c:manualLayout>
      </c:layout>
      <c:doughnutChart>
        <c:varyColors val="1"/>
        <c:ser>
          <c:idx val="0"/>
          <c:order val="0"/>
          <c:tx>
            <c:strRef>
              <c:f>Sheet1!$B$1</c:f>
              <c:strCache>
                <c:ptCount val="1"/>
                <c:pt idx="0">
                  <c:v>Sales</c:v>
                </c:pt>
              </c:strCache>
            </c:strRef>
          </c:tx>
          <c:dPt>
            <c:idx val="0"/>
            <c:bubble3D val="0"/>
            <c:spPr>
              <a:solidFill>
                <a:srgbClr val="9F1535"/>
              </a:solidFill>
              <a:ln w="19050">
                <a:solidFill>
                  <a:schemeClr val="lt1"/>
                </a:solidFill>
              </a:ln>
              <a:effectLst/>
            </c:spPr>
            <c:extLst>
              <c:ext xmlns:c16="http://schemas.microsoft.com/office/drawing/2014/chart" uri="{C3380CC4-5D6E-409C-BE32-E72D297353CC}">
                <c16:uniqueId val="{00000001-5AD1-4B77-A352-89AE5E7A4B5A}"/>
              </c:ext>
            </c:extLst>
          </c:dPt>
          <c:dPt>
            <c:idx val="1"/>
            <c:bubble3D val="0"/>
            <c:spPr>
              <a:solidFill>
                <a:srgbClr val="001C54"/>
              </a:solidFill>
              <a:ln w="19050">
                <a:solidFill>
                  <a:schemeClr val="lt1"/>
                </a:solidFill>
              </a:ln>
              <a:effectLst/>
            </c:spPr>
            <c:extLst>
              <c:ext xmlns:c16="http://schemas.microsoft.com/office/drawing/2014/chart" uri="{C3380CC4-5D6E-409C-BE32-E72D297353CC}">
                <c16:uniqueId val="{00000003-5AD1-4B77-A352-89AE5E7A4B5A}"/>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0-C93A-4E9F-ACCF-47D7E8F81BE9}"/>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8.1999999999999993</c:v>
                </c:pt>
                <c:pt idx="1">
                  <c:v>86</c:v>
                </c:pt>
                <c:pt idx="2">
                  <c:v>5.7</c:v>
                </c:pt>
              </c:numCache>
            </c:numRef>
          </c:val>
          <c:extLst>
            <c:ext xmlns:c16="http://schemas.microsoft.com/office/drawing/2014/chart" uri="{C3380CC4-5D6E-409C-BE32-E72D297353CC}">
              <c16:uniqueId val="{00000004-5AD1-4B77-A352-89AE5E7A4B5A}"/>
            </c:ext>
          </c:extLst>
        </c:ser>
        <c:dLbls>
          <c:showLegendKey val="0"/>
          <c:showVal val="1"/>
          <c:showCatName val="0"/>
          <c:showSerName val="0"/>
          <c:showPercent val="0"/>
          <c:showBubbleSize val="0"/>
          <c:showLeaderLines val="1"/>
        </c:dLbls>
        <c:firstSliceAng val="0"/>
        <c:holeSize val="65"/>
      </c:doughnutChart>
      <c:spPr>
        <a:noFill/>
        <a:ln>
          <a:noFill/>
        </a:ln>
        <a:effectLst/>
      </c:spPr>
    </c:plotArea>
    <c:legend>
      <c:legendPos val="b"/>
      <c:layout>
        <c:manualLayout>
          <c:xMode val="edge"/>
          <c:yMode val="edge"/>
          <c:x val="0.12573654855643043"/>
          <c:y val="0.90749589895013105"/>
          <c:w val="0.74852649278215233"/>
          <c:h val="9.25041010498687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sz="1400" b="1" dirty="0">
                <a:solidFill>
                  <a:schemeClr val="tx1"/>
                </a:solidFill>
              </a:rPr>
              <a:t>Razlozi zbog</a:t>
            </a:r>
            <a:r>
              <a:rPr lang="sr-Latn-RS" sz="1400" b="1" baseline="0" dirty="0">
                <a:solidFill>
                  <a:schemeClr val="tx1"/>
                </a:solidFill>
              </a:rPr>
              <a:t> kojih nisu upisani u registar ponuđača</a:t>
            </a:r>
            <a:endParaRPr lang="en-US" sz="1400" b="1" dirty="0">
              <a:solidFill>
                <a:schemeClr val="tx1"/>
              </a:solidFill>
            </a:endParaRPr>
          </a:p>
        </c:rich>
      </c:tx>
      <c:layout>
        <c:manualLayout>
          <c:xMode val="edge"/>
          <c:yMode val="edge"/>
          <c:x val="0.20756410256410257"/>
          <c:y val="4.58015267175572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264519819637921"/>
          <c:y val="0.29770992366412208"/>
          <c:w val="0.48568813513695402"/>
          <c:h val="0.68702290076335881"/>
        </c:manualLayout>
      </c:layout>
      <c:barChart>
        <c:barDir val="bar"/>
        <c:grouping val="clustered"/>
        <c:varyColors val="0"/>
        <c:ser>
          <c:idx val="0"/>
          <c:order val="0"/>
          <c:tx>
            <c:strRef>
              <c:f>Sheet1!$B$1</c:f>
              <c:strCache>
                <c:ptCount val="1"/>
                <c:pt idx="0">
                  <c:v>Series 1</c:v>
                </c:pt>
              </c:strCache>
            </c:strRef>
          </c:tx>
          <c:spPr>
            <a:solidFill>
              <a:srgbClr val="418F47"/>
            </a:solidFill>
            <a:ln>
              <a:noFill/>
            </a:ln>
            <a:effectLst/>
          </c:spPr>
          <c:invertIfNegative val="0"/>
          <c:dPt>
            <c:idx val="4"/>
            <c:invertIfNegative val="0"/>
            <c:bubble3D val="0"/>
            <c:spPr>
              <a:solidFill>
                <a:srgbClr val="418F47"/>
              </a:solidFill>
              <a:ln>
                <a:noFill/>
              </a:ln>
              <a:effectLst/>
            </c:spPr>
            <c:extLst>
              <c:ext xmlns:c16="http://schemas.microsoft.com/office/drawing/2014/chart" uri="{C3380CC4-5D6E-409C-BE32-E72D297353CC}">
                <c16:uniqueId val="{00000001-E838-4372-9A11-3200B6397E34}"/>
              </c:ext>
            </c:extLst>
          </c:dPt>
          <c:dPt>
            <c:idx val="6"/>
            <c:invertIfNegative val="0"/>
            <c:bubble3D val="0"/>
            <c:spPr>
              <a:solidFill>
                <a:schemeClr val="tx2"/>
              </a:solidFill>
              <a:ln>
                <a:noFill/>
              </a:ln>
              <a:effectLst/>
            </c:spPr>
            <c:extLst>
              <c:ext xmlns:c16="http://schemas.microsoft.com/office/drawing/2014/chart" uri="{C3380CC4-5D6E-409C-BE32-E72D297353CC}">
                <c16:uniqueId val="{00000003-4861-45A8-AE37-C6A379458BFF}"/>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6E-4064-9616-94BABCF655EE}"/>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6E-4064-9616-94BABCF655EE}"/>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6E-4064-9616-94BABCF655EE}"/>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6E-4064-9616-94BABCF655EE}"/>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372-9A11-3200B6397E34}"/>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61-45A8-AE37-C6A379458BFF}"/>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61-45A8-AE37-C6A379458BFF}"/>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Nije mi potrebno</c:v>
                </c:pt>
                <c:pt idx="1">
                  <c:v>Ne odgovaramo javnim nabavkama/ mala firma</c:v>
                </c:pt>
                <c:pt idx="2">
                  <c:v>Nismo zaintresovani</c:v>
                </c:pt>
                <c:pt idx="3">
                  <c:v>To je sve namešteno</c:v>
                </c:pt>
                <c:pt idx="4">
                  <c:v>Politika firme</c:v>
                </c:pt>
                <c:pt idx="5">
                  <c:v>Drugo</c:v>
                </c:pt>
                <c:pt idx="6">
                  <c:v>Ne znam</c:v>
                </c:pt>
              </c:strCache>
            </c:strRef>
          </c:cat>
          <c:val>
            <c:numRef>
              <c:f>Sheet1!$B$2:$B$8</c:f>
              <c:numCache>
                <c:formatCode>General</c:formatCode>
                <c:ptCount val="7"/>
                <c:pt idx="0">
                  <c:v>29.7</c:v>
                </c:pt>
                <c:pt idx="1">
                  <c:v>27.5</c:v>
                </c:pt>
                <c:pt idx="2">
                  <c:v>18.899999999999999</c:v>
                </c:pt>
                <c:pt idx="3">
                  <c:v>5</c:v>
                </c:pt>
                <c:pt idx="4">
                  <c:v>5</c:v>
                </c:pt>
                <c:pt idx="5">
                  <c:v>8.1</c:v>
                </c:pt>
                <c:pt idx="6">
                  <c:v>8.9</c:v>
                </c:pt>
              </c:numCache>
            </c:numRef>
          </c:val>
          <c:extLst>
            <c:ext xmlns:c16="http://schemas.microsoft.com/office/drawing/2014/chart" uri="{C3380CC4-5D6E-409C-BE32-E72D297353CC}">
              <c16:uniqueId val="{00000000-8D6E-4064-9616-94BABCF655EE}"/>
            </c:ext>
          </c:extLst>
        </c:ser>
        <c:dLbls>
          <c:showLegendKey val="0"/>
          <c:showVal val="0"/>
          <c:showCatName val="0"/>
          <c:showSerName val="0"/>
          <c:showPercent val="0"/>
          <c:showBubbleSize val="0"/>
        </c:dLbls>
        <c:gapWidth val="50"/>
        <c:axId val="767469608"/>
        <c:axId val="767476168"/>
      </c:barChart>
      <c:catAx>
        <c:axId val="767469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476168"/>
        <c:crosses val="autoZero"/>
        <c:auto val="1"/>
        <c:lblAlgn val="ctr"/>
        <c:lblOffset val="100"/>
        <c:noMultiLvlLbl val="0"/>
      </c:catAx>
      <c:valAx>
        <c:axId val="767476168"/>
        <c:scaling>
          <c:orientation val="minMax"/>
        </c:scaling>
        <c:delete val="1"/>
        <c:axPos val="t"/>
        <c:numFmt formatCode="General" sourceLinked="1"/>
        <c:majorTickMark val="none"/>
        <c:minorTickMark val="none"/>
        <c:tickLblPos val="nextTo"/>
        <c:crossAx val="767469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0.71053</cdr:x>
      <cdr:y>0.76923</cdr:y>
    </cdr:from>
    <cdr:to>
      <cdr:x>0.97368</cdr:x>
      <cdr:y>0.86084</cdr:y>
    </cdr:to>
    <cdr:sp macro="" textlink="">
      <cdr:nvSpPr>
        <cdr:cNvPr id="2" name="Rectangle: Rounded Corners 1">
          <a:extLst xmlns:a="http://schemas.openxmlformats.org/drawingml/2006/main">
            <a:ext uri="{FF2B5EF4-FFF2-40B4-BE49-F238E27FC236}">
              <a16:creationId xmlns:a16="http://schemas.microsoft.com/office/drawing/2014/main" id="{738F1F54-F6F2-45C4-9595-3EA5F2C68228}"/>
            </a:ext>
          </a:extLst>
        </cdr:cNvPr>
        <cdr:cNvSpPr/>
      </cdr:nvSpPr>
      <cdr:spPr>
        <a:xfrm xmlns:a="http://schemas.openxmlformats.org/drawingml/2006/main">
          <a:off x="2057400" y="2286000"/>
          <a:ext cx="762000" cy="272246"/>
        </a:xfrm>
        <a:prstGeom xmlns:a="http://schemas.openxmlformats.org/drawingml/2006/main" prst="roundRect">
          <a:avLst/>
        </a:prstGeom>
        <a:solidFill xmlns:a="http://schemas.openxmlformats.org/drawingml/2006/main">
          <a:srgbClr val="418F47"/>
        </a:solidFill>
        <a:ln xmlns:a="http://schemas.openxmlformats.org/drawingml/2006/main"/>
      </cdr:spPr>
      <cdr:style>
        <a:lnRef xmlns:a="http://schemas.openxmlformats.org/drawingml/2006/main" idx="3">
          <a:schemeClr val="lt1"/>
        </a:lnRef>
        <a:fillRef xmlns:a="http://schemas.openxmlformats.org/drawingml/2006/main" idx="1">
          <a:schemeClr val="accent4"/>
        </a:fillRef>
        <a:effectRef xmlns:a="http://schemas.openxmlformats.org/drawingml/2006/main" idx="1">
          <a:schemeClr val="accent4"/>
        </a:effectRef>
        <a:fontRef xmlns:a="http://schemas.openxmlformats.org/drawingml/2006/main" idx="minor">
          <a:schemeClr val="lt1"/>
        </a:fontRef>
      </cdr:style>
      <cdr:txBody>
        <a:bodyPr xmlns:a="http://schemas.openxmlformats.org/drawingml/2006/main" lIns="0" tIns="0" rIns="0" bIns="0" anchor="ctr" anchorCtr="1"/>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sr-Latn-RS" sz="1200" b="1" dirty="0">
              <a:solidFill>
                <a:schemeClr val="bg1"/>
              </a:solidFill>
            </a:rPr>
            <a:t>Prosek 68</a:t>
          </a:r>
          <a:endParaRPr lang="en-US" sz="12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0.0866</cdr:x>
      <cdr:y>0.40215</cdr:y>
    </cdr:from>
    <cdr:to>
      <cdr:x>0.96458</cdr:x>
      <cdr:y>0.65366</cdr:y>
    </cdr:to>
    <cdr:sp macro="" textlink="">
      <cdr:nvSpPr>
        <cdr:cNvPr id="2" name="Rectangle: Rounded Corners 1">
          <a:extLst xmlns:a="http://schemas.openxmlformats.org/drawingml/2006/main">
            <a:ext uri="{FF2B5EF4-FFF2-40B4-BE49-F238E27FC236}">
              <a16:creationId xmlns:a16="http://schemas.microsoft.com/office/drawing/2014/main" id="{AF9D7C14-0E34-4282-83DA-5BB376F2D5A4}"/>
            </a:ext>
          </a:extLst>
        </cdr:cNvPr>
        <cdr:cNvSpPr/>
      </cdr:nvSpPr>
      <cdr:spPr>
        <a:xfrm xmlns:a="http://schemas.openxmlformats.org/drawingml/2006/main">
          <a:off x="379834" y="1258960"/>
          <a:ext cx="3850762" cy="787373"/>
        </a:xfrm>
        <a:prstGeom xmlns:a="http://schemas.openxmlformats.org/drawingml/2006/main" prst="roundRect">
          <a:avLst/>
        </a:prstGeom>
        <a:solidFill xmlns:a="http://schemas.openxmlformats.org/drawingml/2006/main">
          <a:srgbClr val="418F47">
            <a:alpha val="10000"/>
          </a:srgbClr>
        </a:solidFill>
        <a:ln xmlns:a="http://schemas.openxmlformats.org/drawingml/2006/main" w="12700" cap="flat" cmpd="sng" algn="ctr">
          <a:solidFill>
            <a:srgbClr val="418F47"/>
          </a:solidFill>
          <a:prstDash val="solid"/>
          <a:miter lim="800000"/>
        </a:ln>
        <a:effectLst xmlns:a="http://schemas.openxmlformats.org/drawingml/2006/main"/>
      </cdr:spPr>
      <cdr:txBody>
        <a:bodyPr xmlns:a="http://schemas.openxmlformats.org/drawingml/2006/main"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0.07692</cdr:x>
      <cdr:y>0.27481</cdr:y>
    </cdr:from>
    <cdr:to>
      <cdr:x>0.35897</cdr:x>
      <cdr:y>0.43511</cdr:y>
    </cdr:to>
    <cdr:sp macro="" textlink="">
      <cdr:nvSpPr>
        <cdr:cNvPr id="2" name="Rectangle: Rounded Corners 1">
          <a:extLst xmlns:a="http://schemas.openxmlformats.org/drawingml/2006/main">
            <a:ext uri="{FF2B5EF4-FFF2-40B4-BE49-F238E27FC236}">
              <a16:creationId xmlns:a16="http://schemas.microsoft.com/office/drawing/2014/main" id="{DF6ADF71-E06F-4E0D-AED0-060206E17EBD}"/>
            </a:ext>
          </a:extLst>
        </cdr:cNvPr>
        <cdr:cNvSpPr/>
      </cdr:nvSpPr>
      <cdr:spPr bwMode="gray">
        <a:xfrm xmlns:a="http://schemas.openxmlformats.org/drawingml/2006/main">
          <a:off x="228600" y="914400"/>
          <a:ext cx="838200" cy="533400"/>
        </a:xfrm>
        <a:prstGeom xmlns:a="http://schemas.openxmlformats.org/drawingml/2006/main" prst="roundRect">
          <a:avLst/>
        </a:prstGeom>
        <a:solidFill xmlns:a="http://schemas.openxmlformats.org/drawingml/2006/main">
          <a:srgbClr val="E87722"/>
        </a:solidFill>
        <a:ln xmlns:a="http://schemas.openxmlformats.org/drawingml/2006/main"/>
      </cdr:spPr>
      <cdr: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lnSpc>
              <a:spcPct val="110000"/>
            </a:lnSpc>
            <a:spcBef>
              <a:spcPts val="2400"/>
            </a:spcBef>
            <a:buClr>
              <a:schemeClr val="bg2"/>
            </a:buClr>
          </a:pPr>
          <a:r>
            <a:rPr lang="sr-Latn-RS" sz="1200" b="1" dirty="0">
              <a:solidFill>
                <a:schemeClr val="bg1"/>
              </a:solidFill>
            </a:rPr>
            <a:t>Prosek 11</a:t>
          </a:r>
          <a:endParaRPr lang="en-US" sz="1200" b="1"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0.28177</cdr:y>
    </cdr:from>
    <cdr:to>
      <cdr:x>0.28205</cdr:x>
      <cdr:y>0.44208</cdr:y>
    </cdr:to>
    <cdr:sp macro="" textlink="">
      <cdr:nvSpPr>
        <cdr:cNvPr id="2" name="Rectangle: Rounded Corners 1">
          <a:extLst xmlns:a="http://schemas.openxmlformats.org/drawingml/2006/main">
            <a:ext uri="{FF2B5EF4-FFF2-40B4-BE49-F238E27FC236}">
              <a16:creationId xmlns:a16="http://schemas.microsoft.com/office/drawing/2014/main" id="{44E7FF53-2557-48E6-AF20-92BA1D7EBDCB}"/>
            </a:ext>
          </a:extLst>
        </cdr:cNvPr>
        <cdr:cNvSpPr/>
      </cdr:nvSpPr>
      <cdr:spPr bwMode="gray">
        <a:xfrm xmlns:a="http://schemas.openxmlformats.org/drawingml/2006/main">
          <a:off x="-228600" y="858845"/>
          <a:ext cx="838196" cy="488625"/>
        </a:xfrm>
        <a:prstGeom xmlns:a="http://schemas.openxmlformats.org/drawingml/2006/main" prst="roundRect">
          <a:avLst/>
        </a:prstGeom>
        <a:solidFill xmlns:a="http://schemas.openxmlformats.org/drawingml/2006/main">
          <a:srgbClr val="E87722"/>
        </a:solidFill>
        <a:ln xmlns:a="http://schemas.openxmlformats.org/drawingml/2006/main"/>
      </cdr:spPr>
      <cdr: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defPPr>
            <a:defRPr lang="en-US"/>
          </a:defPPr>
          <a:lvl1pPr marL="0" algn="l" defTabSz="913234" rtl="0" eaLnBrk="1" latinLnBrk="0" hangingPunct="1">
            <a:defRPr sz="1800" kern="1200">
              <a:solidFill>
                <a:schemeClr val="lt1"/>
              </a:solidFill>
              <a:latin typeface="+mn-lt"/>
              <a:ea typeface="+mn-ea"/>
              <a:cs typeface="+mn-cs"/>
            </a:defRPr>
          </a:lvl1pPr>
          <a:lvl2pPr marL="456618" algn="l" defTabSz="913234" rtl="0" eaLnBrk="1" latinLnBrk="0" hangingPunct="1">
            <a:defRPr sz="1800" kern="1200">
              <a:solidFill>
                <a:schemeClr val="lt1"/>
              </a:solidFill>
              <a:latin typeface="+mn-lt"/>
              <a:ea typeface="+mn-ea"/>
              <a:cs typeface="+mn-cs"/>
            </a:defRPr>
          </a:lvl2pPr>
          <a:lvl3pPr marL="913234" algn="l" defTabSz="913234" rtl="0" eaLnBrk="1" latinLnBrk="0" hangingPunct="1">
            <a:defRPr sz="1800" kern="1200">
              <a:solidFill>
                <a:schemeClr val="lt1"/>
              </a:solidFill>
              <a:latin typeface="+mn-lt"/>
              <a:ea typeface="+mn-ea"/>
              <a:cs typeface="+mn-cs"/>
            </a:defRPr>
          </a:lvl3pPr>
          <a:lvl4pPr marL="1369855" algn="l" defTabSz="913234" rtl="0" eaLnBrk="1" latinLnBrk="0" hangingPunct="1">
            <a:defRPr sz="1800" kern="1200">
              <a:solidFill>
                <a:schemeClr val="lt1"/>
              </a:solidFill>
              <a:latin typeface="+mn-lt"/>
              <a:ea typeface="+mn-ea"/>
              <a:cs typeface="+mn-cs"/>
            </a:defRPr>
          </a:lvl4pPr>
          <a:lvl5pPr marL="1826470" algn="l" defTabSz="913234" rtl="0" eaLnBrk="1" latinLnBrk="0" hangingPunct="1">
            <a:defRPr sz="1800" kern="1200">
              <a:solidFill>
                <a:schemeClr val="lt1"/>
              </a:solidFill>
              <a:latin typeface="+mn-lt"/>
              <a:ea typeface="+mn-ea"/>
              <a:cs typeface="+mn-cs"/>
            </a:defRPr>
          </a:lvl5pPr>
          <a:lvl6pPr marL="2283091" algn="l" defTabSz="913234" rtl="0" eaLnBrk="1" latinLnBrk="0" hangingPunct="1">
            <a:defRPr sz="1800" kern="1200">
              <a:solidFill>
                <a:schemeClr val="lt1"/>
              </a:solidFill>
              <a:latin typeface="+mn-lt"/>
              <a:ea typeface="+mn-ea"/>
              <a:cs typeface="+mn-cs"/>
            </a:defRPr>
          </a:lvl6pPr>
          <a:lvl7pPr marL="2739709" algn="l" defTabSz="913234" rtl="0" eaLnBrk="1" latinLnBrk="0" hangingPunct="1">
            <a:defRPr sz="1800" kern="1200">
              <a:solidFill>
                <a:schemeClr val="lt1"/>
              </a:solidFill>
              <a:latin typeface="+mn-lt"/>
              <a:ea typeface="+mn-ea"/>
              <a:cs typeface="+mn-cs"/>
            </a:defRPr>
          </a:lvl7pPr>
          <a:lvl8pPr marL="3196325" algn="l" defTabSz="913234" rtl="0" eaLnBrk="1" latinLnBrk="0" hangingPunct="1">
            <a:defRPr sz="1800" kern="1200">
              <a:solidFill>
                <a:schemeClr val="lt1"/>
              </a:solidFill>
              <a:latin typeface="+mn-lt"/>
              <a:ea typeface="+mn-ea"/>
              <a:cs typeface="+mn-cs"/>
            </a:defRPr>
          </a:lvl8pPr>
          <a:lvl9pPr marL="3652944" algn="l" defTabSz="913234" rtl="0" eaLnBrk="1" latinLnBrk="0" hangingPunct="1">
            <a:defRPr sz="1800" kern="1200">
              <a:solidFill>
                <a:schemeClr val="lt1"/>
              </a:solidFill>
              <a:latin typeface="+mn-lt"/>
              <a:ea typeface="+mn-ea"/>
              <a:cs typeface="+mn-cs"/>
            </a:defRPr>
          </a:lvl9pPr>
        </a:lstStyle>
        <a:p xmlns:a="http://schemas.openxmlformats.org/drawingml/2006/main">
          <a:pPr algn="ctr">
            <a:lnSpc>
              <a:spcPct val="110000"/>
            </a:lnSpc>
            <a:spcBef>
              <a:spcPts val="2400"/>
            </a:spcBef>
            <a:buClr>
              <a:schemeClr val="bg2"/>
            </a:buClr>
          </a:pPr>
          <a:r>
            <a:rPr lang="sr-Latn-RS" sz="1200" b="1" dirty="0">
              <a:solidFill>
                <a:schemeClr val="bg1"/>
              </a:solidFill>
            </a:rPr>
            <a:t>Prosek 68</a:t>
          </a:r>
          <a:endParaRPr lang="en-US" sz="12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582161-0165-4152-93E1-AF82D9A7C1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2FF50B1-505F-4AE8-BC35-BAF4D964E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0ADB02-C50F-4231-B2BF-DC7D619F6A44}" type="datetimeFigureOut">
              <a:rPr lang="en-US" smtClean="0"/>
              <a:t>7/21/2021</a:t>
            </a:fld>
            <a:endParaRPr lang="en-US" dirty="0"/>
          </a:p>
        </p:txBody>
      </p:sp>
      <p:sp>
        <p:nvSpPr>
          <p:cNvPr id="4" name="Footer Placeholder 3">
            <a:extLst>
              <a:ext uri="{FF2B5EF4-FFF2-40B4-BE49-F238E27FC236}">
                <a16:creationId xmlns:a16="http://schemas.microsoft.com/office/drawing/2014/main" id="{6FBFC6FD-8488-46D9-A842-5D20016D00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770163-4BD1-42C2-897D-6B3ED96588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82FC90-6C9A-4FFE-AEF5-9838D87E6634}" type="slidenum">
              <a:rPr lang="en-US" smtClean="0"/>
              <a:t>‹#›</a:t>
            </a:fld>
            <a:endParaRPr lang="en-US" dirty="0"/>
          </a:p>
        </p:txBody>
      </p:sp>
    </p:spTree>
    <p:extLst>
      <p:ext uri="{BB962C8B-B14F-4D97-AF65-F5344CB8AC3E}">
        <p14:creationId xmlns:p14="http://schemas.microsoft.com/office/powerpoint/2010/main" val="3471151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A9777-FE91-4EB0-996A-C8AE0DCF204E}" type="datetimeFigureOut">
              <a:rPr lang="en-US" smtClean="0"/>
              <a:t>7/20/2021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7B6CB-C045-4C39-A0D2-91FAA94D4EDD}" type="slidenum">
              <a:rPr lang="en-US" smtClean="0"/>
              <a:t>‹#›</a:t>
            </a:fld>
            <a:endParaRPr lang="en-US" dirty="0"/>
          </a:p>
        </p:txBody>
      </p:sp>
    </p:spTree>
    <p:extLst>
      <p:ext uri="{BB962C8B-B14F-4D97-AF65-F5344CB8AC3E}">
        <p14:creationId xmlns:p14="http://schemas.microsoft.com/office/powerpoint/2010/main" val="2879234009"/>
      </p:ext>
    </p:extLst>
  </p:cSld>
  <p:clrMap bg1="lt1" tx1="dk1" bg2="lt2" tx2="dk2" accent1="accent1" accent2="accent2" accent3="accent3" accent4="accent4" accent5="accent5" accent6="accent6" hlink="hlink" folHlink="folHlink"/>
  <p:notesStyle>
    <a:lvl1pPr marL="0" algn="l" defTabSz="913234" rtl="0" eaLnBrk="1" latinLnBrk="0" hangingPunct="1">
      <a:defRPr sz="1200" kern="1200">
        <a:solidFill>
          <a:schemeClr val="tx1"/>
        </a:solidFill>
        <a:latin typeface="+mn-lt"/>
        <a:ea typeface="+mn-ea"/>
        <a:cs typeface="+mn-cs"/>
      </a:defRPr>
    </a:lvl1pPr>
    <a:lvl2pPr marL="456618" algn="l" defTabSz="913234" rtl="0" eaLnBrk="1" latinLnBrk="0" hangingPunct="1">
      <a:defRPr sz="1200" kern="1200">
        <a:solidFill>
          <a:schemeClr val="tx1"/>
        </a:solidFill>
        <a:latin typeface="+mn-lt"/>
        <a:ea typeface="+mn-ea"/>
        <a:cs typeface="+mn-cs"/>
      </a:defRPr>
    </a:lvl2pPr>
    <a:lvl3pPr marL="913234" algn="l" defTabSz="913234" rtl="0" eaLnBrk="1" latinLnBrk="0" hangingPunct="1">
      <a:defRPr sz="1200" kern="1200">
        <a:solidFill>
          <a:schemeClr val="tx1"/>
        </a:solidFill>
        <a:latin typeface="+mn-lt"/>
        <a:ea typeface="+mn-ea"/>
        <a:cs typeface="+mn-cs"/>
      </a:defRPr>
    </a:lvl3pPr>
    <a:lvl4pPr marL="1369855" algn="l" defTabSz="913234" rtl="0" eaLnBrk="1" latinLnBrk="0" hangingPunct="1">
      <a:defRPr sz="1200" kern="1200">
        <a:solidFill>
          <a:schemeClr val="tx1"/>
        </a:solidFill>
        <a:latin typeface="+mn-lt"/>
        <a:ea typeface="+mn-ea"/>
        <a:cs typeface="+mn-cs"/>
      </a:defRPr>
    </a:lvl4pPr>
    <a:lvl5pPr marL="1826470" algn="l" defTabSz="913234" rtl="0" eaLnBrk="1" latinLnBrk="0" hangingPunct="1">
      <a:defRPr sz="1200" kern="1200">
        <a:solidFill>
          <a:schemeClr val="tx1"/>
        </a:solidFill>
        <a:latin typeface="+mn-lt"/>
        <a:ea typeface="+mn-ea"/>
        <a:cs typeface="+mn-cs"/>
      </a:defRPr>
    </a:lvl5pPr>
    <a:lvl6pPr marL="2283091" algn="l" defTabSz="913234" rtl="0" eaLnBrk="1" latinLnBrk="0" hangingPunct="1">
      <a:defRPr sz="1200" kern="1200">
        <a:solidFill>
          <a:schemeClr val="tx1"/>
        </a:solidFill>
        <a:latin typeface="+mn-lt"/>
        <a:ea typeface="+mn-ea"/>
        <a:cs typeface="+mn-cs"/>
      </a:defRPr>
    </a:lvl6pPr>
    <a:lvl7pPr marL="2739709" algn="l" defTabSz="913234" rtl="0" eaLnBrk="1" latinLnBrk="0" hangingPunct="1">
      <a:defRPr sz="1200" kern="1200">
        <a:solidFill>
          <a:schemeClr val="tx1"/>
        </a:solidFill>
        <a:latin typeface="+mn-lt"/>
        <a:ea typeface="+mn-ea"/>
        <a:cs typeface="+mn-cs"/>
      </a:defRPr>
    </a:lvl7pPr>
    <a:lvl8pPr marL="3196325" algn="l" defTabSz="913234" rtl="0" eaLnBrk="1" latinLnBrk="0" hangingPunct="1">
      <a:defRPr sz="1200" kern="1200">
        <a:solidFill>
          <a:schemeClr val="tx1"/>
        </a:solidFill>
        <a:latin typeface="+mn-lt"/>
        <a:ea typeface="+mn-ea"/>
        <a:cs typeface="+mn-cs"/>
      </a:defRPr>
    </a:lvl8pPr>
    <a:lvl9pPr marL="3652944" algn="l" defTabSz="9132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30585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11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7B6CB-C045-4C39-A0D2-91FAA94D4EDD}" type="slidenum">
              <a:rPr lang="en-US" smtClean="0"/>
              <a:t>25</a:t>
            </a:fld>
            <a:endParaRPr lang="en-US" dirty="0"/>
          </a:p>
        </p:txBody>
      </p:sp>
    </p:spTree>
    <p:extLst>
      <p:ext uri="{BB962C8B-B14F-4D97-AF65-F5344CB8AC3E}">
        <p14:creationId xmlns:p14="http://schemas.microsoft.com/office/powerpoint/2010/main" val="148946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7B6CB-C045-4C39-A0D2-91FAA94D4EDD}" type="slidenum">
              <a:rPr lang="en-US" smtClean="0"/>
              <a:t>33</a:t>
            </a:fld>
            <a:endParaRPr lang="en-US" dirty="0"/>
          </a:p>
        </p:txBody>
      </p:sp>
    </p:spTree>
    <p:extLst>
      <p:ext uri="{BB962C8B-B14F-4D97-AF65-F5344CB8AC3E}">
        <p14:creationId xmlns:p14="http://schemas.microsoft.com/office/powerpoint/2010/main" val="217266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y 2 - Image Left">
    <p:spTree>
      <p:nvGrpSpPr>
        <p:cNvPr id="1" name=""/>
        <p:cNvGrpSpPr/>
        <p:nvPr/>
      </p:nvGrpSpPr>
      <p:grpSpPr>
        <a:xfrm>
          <a:off x="0" y="0"/>
          <a:ext cx="0" cy="0"/>
          <a:chOff x="0" y="0"/>
          <a:chExt cx="0" cy="0"/>
        </a:xfrm>
      </p:grpSpPr>
      <p:sp>
        <p:nvSpPr>
          <p:cNvPr id="13"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26" tIns="48965" rIns="97926" bIns="48965" numCol="1" spcCol="0" rtlCol="0" fromWordArt="0" anchor="ctr" anchorCtr="0" forceAA="0" compatLnSpc="1">
            <a:prstTxWarp prst="textNoShape">
              <a:avLst/>
            </a:prstTxWarp>
            <a:noAutofit/>
          </a:bodyPr>
          <a:lstStyle/>
          <a:p>
            <a:pPr algn="ctr" defTabSz="715269">
              <a:lnSpc>
                <a:spcPct val="110000"/>
              </a:lnSpc>
              <a:spcBef>
                <a:spcPts val="1633"/>
              </a:spcBef>
              <a:buClr>
                <a:srgbClr val="222223"/>
              </a:buClr>
            </a:pPr>
            <a:endParaRPr lang="en-GB" sz="1400" dirty="0">
              <a:solidFill>
                <a:prstClr val="white"/>
              </a:solidFill>
            </a:endParaRPr>
          </a:p>
        </p:txBody>
      </p:sp>
      <p:sp>
        <p:nvSpPr>
          <p:cNvPr id="8" name="Picture Placeholder 7"/>
          <p:cNvSpPr>
            <a:spLocks noGrp="1"/>
          </p:cNvSpPr>
          <p:nvPr>
            <p:ph type="pic" sz="quarter" idx="11" hasCustomPrompt="1"/>
          </p:nvPr>
        </p:nvSpPr>
        <p:spPr>
          <a:xfrm>
            <a:off x="123301" y="122028"/>
            <a:ext cx="4391626" cy="4896768"/>
          </a:xfrm>
          <a:solidFill>
            <a:schemeClr val="tx1">
              <a:lumMod val="10000"/>
              <a:lumOff val="90000"/>
            </a:schemeClr>
          </a:solidFill>
        </p:spPr>
        <p:txBody>
          <a:bodyPr>
            <a:normAutofit/>
          </a:bodyPr>
          <a:lstStyle>
            <a:lvl1pPr marL="0" indent="0">
              <a:buNone/>
              <a:defRPr sz="1900" baseline="0"/>
            </a:lvl1pPr>
          </a:lstStyle>
          <a:p>
            <a:r>
              <a:rPr lang="en-GB" dirty="0"/>
              <a:t>A picture can be inserted here, it can be left blank or it can be filled in another colour</a:t>
            </a:r>
          </a:p>
        </p:txBody>
      </p:sp>
      <p:sp>
        <p:nvSpPr>
          <p:cNvPr id="4" name="Rectangle 3"/>
          <p:cNvSpPr/>
          <p:nvPr userDrawn="1"/>
        </p:nvSpPr>
        <p:spPr bwMode="gray">
          <a:xfrm>
            <a:off x="4512989" y="73619"/>
            <a:ext cx="122467" cy="49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41" tIns="56319" rIns="112641" bIns="56319" numCol="1" spcCol="0" rtlCol="0" fromWordArt="0" anchor="ctr" anchorCtr="0" forceAA="0" compatLnSpc="1">
            <a:prstTxWarp prst="textNoShape">
              <a:avLst/>
            </a:prstTxWarp>
            <a:noAutofit/>
          </a:bodyPr>
          <a:lstStyle/>
          <a:p>
            <a:pPr algn="ctr" defTabSz="715269">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14" name="Title 1"/>
          <p:cNvSpPr>
            <a:spLocks noGrp="1"/>
          </p:cNvSpPr>
          <p:nvPr>
            <p:ph type="ctrTitle" hasCustomPrompt="1"/>
          </p:nvPr>
        </p:nvSpPr>
        <p:spPr bwMode="gray">
          <a:xfrm>
            <a:off x="4848287" y="1675281"/>
            <a:ext cx="1548426" cy="408516"/>
          </a:xfrm>
          <a:solidFill>
            <a:schemeClr val="accent3"/>
          </a:solidFill>
        </p:spPr>
        <p:txBody>
          <a:bodyPr wrap="none" lIns="56319" tIns="48965" rIns="563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848286" y="2179890"/>
            <a:ext cx="2347188" cy="324512"/>
          </a:xfrm>
          <a:solidFill>
            <a:schemeClr val="tx2"/>
          </a:solidFill>
        </p:spPr>
        <p:txBody>
          <a:bodyPr wrap="none" lIns="48965" tIns="0" bIns="0">
            <a:spAutoFit/>
          </a:bodyPr>
          <a:lstStyle>
            <a:lvl1pPr marL="0" indent="0">
              <a:lnSpc>
                <a:spcPts val="2789"/>
              </a:lnSpc>
              <a:spcBef>
                <a:spcPts val="408"/>
              </a:spcBef>
              <a:spcAft>
                <a:spcPts val="0"/>
              </a:spcAft>
              <a:buNone/>
              <a:defRPr sz="1900" b="1">
                <a:solidFill>
                  <a:schemeClr val="bg1"/>
                </a:solidFill>
                <a:latin typeface="+mj-lt"/>
              </a:defRPr>
            </a:lvl1pPr>
            <a:lvl2pPr marL="357635" indent="0">
              <a:buNone/>
              <a:defRPr/>
            </a:lvl2pPr>
            <a:lvl3pPr marL="715270" indent="0">
              <a:buNone/>
              <a:defRPr/>
            </a:lvl3pPr>
            <a:lvl4pPr marL="1072905" indent="0">
              <a:buNone/>
              <a:defRPr/>
            </a:lvl4pPr>
            <a:lvl5pPr marL="1430539" indent="0">
              <a:buNone/>
              <a:defRPr/>
            </a:lvl5pPr>
          </a:lstStyle>
          <a:p>
            <a:pPr lvl="0"/>
            <a:r>
              <a:rPr lang="en-US" dirty="0"/>
              <a:t>Click to edit subtitle</a:t>
            </a:r>
          </a:p>
        </p:txBody>
      </p:sp>
      <p:sp>
        <p:nvSpPr>
          <p:cNvPr id="18" name="Text Placeholder 8"/>
          <p:cNvSpPr>
            <a:spLocks noGrp="1"/>
          </p:cNvSpPr>
          <p:nvPr>
            <p:ph type="body" sz="quarter" idx="13"/>
          </p:nvPr>
        </p:nvSpPr>
        <p:spPr>
          <a:xfrm>
            <a:off x="4848568" y="2669716"/>
            <a:ext cx="3920709" cy="1419815"/>
          </a:xfrm>
        </p:spPr>
        <p:txBody>
          <a:bodyPr lIns="0" tIns="0" rIns="0" bIns="0">
            <a:noAutofit/>
          </a:bodyPr>
          <a:lstStyle>
            <a:lvl1pPr marL="0" indent="0">
              <a:buNone/>
              <a:defRPr sz="1400">
                <a:solidFill>
                  <a:schemeClr val="bg1"/>
                </a:solidFill>
              </a:defRPr>
            </a:lvl1pPr>
            <a:lvl2pPr marL="357635" indent="0">
              <a:buNone/>
              <a:defRPr sz="1400">
                <a:solidFill>
                  <a:schemeClr val="bg1"/>
                </a:solidFill>
              </a:defRPr>
            </a:lvl2pPr>
            <a:lvl3pPr marL="715270" indent="0">
              <a:buNone/>
              <a:defRPr sz="1200">
                <a:solidFill>
                  <a:schemeClr val="bg1"/>
                </a:solidFill>
              </a:defRPr>
            </a:lvl3pPr>
            <a:lvl4pPr marL="1072905" indent="0">
              <a:buNone/>
              <a:defRPr sz="1200">
                <a:solidFill>
                  <a:schemeClr val="bg1"/>
                </a:solidFill>
              </a:defRPr>
            </a:lvl4pPr>
            <a:lvl5pPr marL="1430539" indent="0">
              <a:buNone/>
              <a:defRPr sz="1200">
                <a:solidFill>
                  <a:schemeClr val="bg1"/>
                </a:solidFill>
              </a:defRPr>
            </a:lvl5pPr>
          </a:lstStyle>
          <a:p>
            <a:pPr lvl="0"/>
            <a:r>
              <a:rPr lang="en-US"/>
              <a:t>Click to edit Master text styles</a:t>
            </a:r>
          </a:p>
        </p:txBody>
      </p:sp>
      <p:sp>
        <p:nvSpPr>
          <p:cNvPr id="11" name="TextBox 10"/>
          <p:cNvSpPr txBox="1"/>
          <p:nvPr userDrawn="1"/>
        </p:nvSpPr>
        <p:spPr>
          <a:xfrm>
            <a:off x="8747293" y="5033569"/>
            <a:ext cx="289891" cy="93615"/>
          </a:xfrm>
          <a:prstGeom prst="rect">
            <a:avLst/>
          </a:prstGeom>
          <a:noFill/>
        </p:spPr>
        <p:txBody>
          <a:bodyPr wrap="square" lIns="0" tIns="0" rIns="0" bIns="0" rtlCol="0">
            <a:spAutoFit/>
          </a:bodyPr>
          <a:lstStyle/>
          <a:p>
            <a:pPr algn="r" defTabSz="715269">
              <a:lnSpc>
                <a:spcPct val="110000"/>
              </a:lnSpc>
              <a:spcBef>
                <a:spcPts val="1878"/>
              </a:spcBef>
              <a:buClr>
                <a:srgbClr val="222223"/>
              </a:buClr>
            </a:pPr>
            <a:fld id="{08492756-E806-4604-9C5F-A6997CE6540C}" type="slidenum">
              <a:rPr lang="en-GB" sz="600" smtClean="0">
                <a:solidFill>
                  <a:srgbClr val="222223"/>
                </a:solidFill>
                <a:latin typeface="Segoe UI Light" panose="020B0502040204020203" pitchFamily="34" charset="0"/>
              </a:rPr>
              <a:pPr algn="r" defTabSz="715269">
                <a:lnSpc>
                  <a:spcPct val="110000"/>
                </a:lnSpc>
                <a:spcBef>
                  <a:spcPts val="1878"/>
                </a:spcBef>
                <a:buClr>
                  <a:srgbClr val="222223"/>
                </a:buClr>
              </a:pPr>
              <a:t>‹#›</a:t>
            </a:fld>
            <a:endParaRPr lang="en-GB" sz="600" dirty="0">
              <a:solidFill>
                <a:srgbClr val="222223"/>
              </a:solidFill>
              <a:latin typeface="Segoe UI Light" panose="020B0502040204020203"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2687" y="4702209"/>
            <a:ext cx="1554866" cy="262030"/>
          </a:xfrm>
          <a:prstGeom prst="rect">
            <a:avLst/>
          </a:prstGeom>
        </p:spPr>
      </p:pic>
    </p:spTree>
    <p:extLst>
      <p:ext uri="{BB962C8B-B14F-4D97-AF65-F5344CB8AC3E}">
        <p14:creationId xmlns:p14="http://schemas.microsoft.com/office/powerpoint/2010/main" val="212495223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14"/>
            <a:ext cx="9144000" cy="5143614"/>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548" tIns="35773" rIns="71548" bIns="35773" numCol="1" spcCol="0" rtlCol="0" fromWordArt="0" anchor="ctr" anchorCtr="0" forceAA="0" compatLnSpc="1">
            <a:prstTxWarp prst="textNoShape">
              <a:avLst/>
            </a:prstTxWarp>
            <a:noAutofit/>
          </a:bodyPr>
          <a:lstStyle/>
          <a:p>
            <a:pPr algn="ctr"/>
            <a:endParaRPr lang="en-GB" sz="1224" dirty="0">
              <a:solidFill>
                <a:schemeClr val="tx1"/>
              </a:solidFill>
              <a:latin typeface="Segoe UI Light" panose="020B0502040204020203" pitchFamily="34" charset="0"/>
            </a:endParaRPr>
          </a:p>
        </p:txBody>
      </p:sp>
      <p:sp>
        <p:nvSpPr>
          <p:cNvPr id="21" name="Rectangle 20"/>
          <p:cNvSpPr/>
          <p:nvPr userDrawn="1"/>
        </p:nvSpPr>
        <p:spPr bwMode="gray">
          <a:xfrm>
            <a:off x="8920138" y="172167"/>
            <a:ext cx="54000" cy="5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3974" tIns="71987" rIns="143974" bIns="71987"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1973" dirty="0">
              <a:solidFill>
                <a:schemeClr val="bg1"/>
              </a:solidFill>
            </a:endParaRPr>
          </a:p>
        </p:txBody>
      </p:sp>
      <p:grpSp>
        <p:nvGrpSpPr>
          <p:cNvPr id="3" name="Group 2"/>
          <p:cNvGrpSpPr/>
          <p:nvPr userDrawn="1"/>
        </p:nvGrpSpPr>
        <p:grpSpPr>
          <a:xfrm>
            <a:off x="-416" y="-114"/>
            <a:ext cx="372515" cy="620919"/>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grpSp>
        <p:nvGrpSpPr>
          <p:cNvPr id="4" name="Group 3"/>
          <p:cNvGrpSpPr/>
          <p:nvPr userDrawn="1"/>
        </p:nvGrpSpPr>
        <p:grpSpPr>
          <a:xfrm>
            <a:off x="8787734" y="4527296"/>
            <a:ext cx="363705" cy="617150"/>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grpSp>
        <p:nvGrpSpPr>
          <p:cNvPr id="38" name="Group 37"/>
          <p:cNvGrpSpPr/>
          <p:nvPr userDrawn="1"/>
        </p:nvGrpSpPr>
        <p:grpSpPr>
          <a:xfrm>
            <a:off x="-416" y="4523527"/>
            <a:ext cx="372515" cy="620919"/>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grpSp>
        <p:nvGrpSpPr>
          <p:cNvPr id="44" name="Group 43"/>
          <p:cNvGrpSpPr/>
          <p:nvPr userDrawn="1"/>
        </p:nvGrpSpPr>
        <p:grpSpPr>
          <a:xfrm>
            <a:off x="8778677" y="-114"/>
            <a:ext cx="368280" cy="619981"/>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grpSp>
      <p:sp>
        <p:nvSpPr>
          <p:cNvPr id="5" name="Rectangle 4"/>
          <p:cNvSpPr/>
          <p:nvPr userDrawn="1"/>
        </p:nvSpPr>
        <p:spPr bwMode="gray">
          <a:xfrm>
            <a:off x="372099" y="620805"/>
            <a:ext cx="2599215" cy="4320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r>
              <a:rPr lang="en-GB" sz="1088" dirty="0">
                <a:solidFill>
                  <a:schemeClr val="bg1"/>
                </a:solidFill>
              </a:rPr>
              <a:t>Main heading</a:t>
            </a:r>
          </a:p>
        </p:txBody>
      </p:sp>
      <p:sp>
        <p:nvSpPr>
          <p:cNvPr id="52" name="Rectangle 51"/>
          <p:cNvSpPr/>
          <p:nvPr userDrawn="1"/>
        </p:nvSpPr>
        <p:spPr bwMode="gray">
          <a:xfrm>
            <a:off x="369282" y="1186075"/>
            <a:ext cx="2599215" cy="32101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952" dirty="0">
                <a:solidFill>
                  <a:schemeClr val="bg1"/>
                </a:solidFill>
              </a:rPr>
              <a:t>3 box layout</a:t>
            </a:r>
          </a:p>
        </p:txBody>
      </p:sp>
      <p:sp>
        <p:nvSpPr>
          <p:cNvPr id="53" name="Rectangle 52"/>
          <p:cNvSpPr/>
          <p:nvPr userDrawn="1"/>
        </p:nvSpPr>
        <p:spPr bwMode="gray">
          <a:xfrm>
            <a:off x="3263910" y="1186075"/>
            <a:ext cx="2599215" cy="32101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952" dirty="0">
                <a:solidFill>
                  <a:schemeClr val="bg1"/>
                </a:solidFill>
              </a:rPr>
              <a:t>3 box layout</a:t>
            </a:r>
          </a:p>
        </p:txBody>
      </p:sp>
      <p:sp>
        <p:nvSpPr>
          <p:cNvPr id="54" name="Rectangle 53"/>
          <p:cNvSpPr/>
          <p:nvPr userDrawn="1"/>
        </p:nvSpPr>
        <p:spPr bwMode="gray">
          <a:xfrm>
            <a:off x="6169869" y="1186075"/>
            <a:ext cx="2599215" cy="321014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952" dirty="0">
                <a:solidFill>
                  <a:schemeClr val="bg1"/>
                </a:solidFill>
              </a:rPr>
              <a:t>3 box layout</a:t>
            </a:r>
          </a:p>
        </p:txBody>
      </p:sp>
      <p:sp>
        <p:nvSpPr>
          <p:cNvPr id="55" name="Rectangle 54"/>
          <p:cNvSpPr/>
          <p:nvPr userDrawn="1"/>
        </p:nvSpPr>
        <p:spPr bwMode="gray">
          <a:xfrm>
            <a:off x="375870" y="371279"/>
            <a:ext cx="4043838"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816" dirty="0">
                <a:solidFill>
                  <a:schemeClr val="bg1"/>
                </a:solidFill>
              </a:rPr>
              <a:t>two</a:t>
            </a:r>
            <a:r>
              <a:rPr lang="en-GB" sz="816" baseline="0" dirty="0">
                <a:solidFill>
                  <a:schemeClr val="bg1"/>
                </a:solidFill>
              </a:rPr>
              <a:t> box guide</a:t>
            </a:r>
            <a:endParaRPr lang="en-GB" sz="816" dirty="0">
              <a:solidFill>
                <a:schemeClr val="bg1"/>
              </a:solidFill>
            </a:endParaRPr>
          </a:p>
        </p:txBody>
      </p:sp>
      <p:sp>
        <p:nvSpPr>
          <p:cNvPr id="56" name="Rectangle 55"/>
          <p:cNvSpPr/>
          <p:nvPr userDrawn="1"/>
        </p:nvSpPr>
        <p:spPr bwMode="gray">
          <a:xfrm>
            <a:off x="4726971" y="374277"/>
            <a:ext cx="4043838"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816" dirty="0">
                <a:solidFill>
                  <a:schemeClr val="bg1"/>
                </a:solidFill>
              </a:rPr>
              <a:t>two box guide</a:t>
            </a:r>
          </a:p>
        </p:txBody>
      </p:sp>
      <p:sp>
        <p:nvSpPr>
          <p:cNvPr id="6" name="TextBox 5"/>
          <p:cNvSpPr txBox="1"/>
          <p:nvPr userDrawn="1"/>
        </p:nvSpPr>
        <p:spPr>
          <a:xfrm>
            <a:off x="345165" y="110071"/>
            <a:ext cx="8405999" cy="240406"/>
          </a:xfrm>
          <a:prstGeom prst="rect">
            <a:avLst/>
          </a:prstGeom>
          <a:noFill/>
        </p:spPr>
        <p:txBody>
          <a:bodyPr wrap="square" lIns="48978" tIns="24489" rIns="48978" bIns="24489" rtlCol="0">
            <a:spAutoFit/>
          </a:bodyPr>
          <a:lstStyle/>
          <a:p>
            <a:pPr algn="ctr">
              <a:lnSpc>
                <a:spcPct val="110000"/>
              </a:lnSpc>
              <a:spcBef>
                <a:spcPts val="1632"/>
              </a:spcBef>
              <a:buClr>
                <a:schemeClr val="bg2"/>
              </a:buClr>
            </a:pPr>
            <a:r>
              <a:rPr lang="en-GB" sz="1224" dirty="0">
                <a:solidFill>
                  <a:schemeClr val="bg1"/>
                </a:solidFill>
              </a:rPr>
              <a:t>DRAWING GUIDES</a:t>
            </a:r>
          </a:p>
        </p:txBody>
      </p:sp>
      <p:sp>
        <p:nvSpPr>
          <p:cNvPr id="57" name="Rectangle 56"/>
          <p:cNvSpPr/>
          <p:nvPr userDrawn="1"/>
        </p:nvSpPr>
        <p:spPr bwMode="gray">
          <a:xfrm>
            <a:off x="383736" y="4525531"/>
            <a:ext cx="5479388"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748" dirty="0">
                <a:solidFill>
                  <a:schemeClr val="bg1"/>
                </a:solidFill>
              </a:rPr>
              <a:t>Base</a:t>
            </a:r>
          </a:p>
        </p:txBody>
      </p:sp>
      <p:sp>
        <p:nvSpPr>
          <p:cNvPr id="58" name="Rectangle 57"/>
          <p:cNvSpPr/>
          <p:nvPr userDrawn="1"/>
        </p:nvSpPr>
        <p:spPr bwMode="gray">
          <a:xfrm>
            <a:off x="6172686" y="4525531"/>
            <a:ext cx="2605990" cy="122444"/>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l">
              <a:lnSpc>
                <a:spcPct val="110000"/>
              </a:lnSpc>
              <a:spcBef>
                <a:spcPts val="1632"/>
              </a:spcBef>
              <a:buClr>
                <a:schemeClr val="bg2"/>
              </a:buClr>
            </a:pPr>
            <a:r>
              <a:rPr lang="en-GB" sz="714" dirty="0">
                <a:solidFill>
                  <a:schemeClr val="bg1"/>
                </a:solidFill>
              </a:rPr>
              <a:t>Source</a:t>
            </a:r>
          </a:p>
        </p:txBody>
      </p:sp>
    </p:spTree>
    <p:extLst>
      <p:ext uri="{BB962C8B-B14F-4D97-AF65-F5344CB8AC3E}">
        <p14:creationId xmlns:p14="http://schemas.microsoft.com/office/powerpoint/2010/main" val="4026148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Fly2">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8" name="Picture Placeholder 7"/>
          <p:cNvSpPr>
            <a:spLocks noGrp="1"/>
          </p:cNvSpPr>
          <p:nvPr>
            <p:ph type="pic" sz="quarter" idx="11" hasCustomPrompt="1"/>
          </p:nvPr>
        </p:nvSpPr>
        <p:spPr>
          <a:xfrm>
            <a:off x="123301" y="122028"/>
            <a:ext cx="4391626" cy="4903456"/>
          </a:xfrm>
          <a:pattFill prst="dkDnDiag">
            <a:fgClr>
              <a:schemeClr val="tx1">
                <a:lumMod val="10000"/>
                <a:lumOff val="90000"/>
              </a:schemeClr>
            </a:fgClr>
            <a:bgClr>
              <a:schemeClr val="bg1"/>
            </a:bgClr>
          </a:pattFill>
        </p:spPr>
        <p:txBody>
          <a:bodyPr vert="horz" lIns="0" tIns="41410" rIns="0" bIns="41410" rtlCol="0">
            <a:normAutofit/>
          </a:bodyPr>
          <a:lstStyle>
            <a:lvl1pPr>
              <a:defRPr lang="en-GB" sz="1088" baseline="0" dirty="0"/>
            </a:lvl1pPr>
          </a:lstStyle>
          <a:p>
            <a:pPr marL="0" lvl="0" indent="0">
              <a:buNone/>
            </a:pPr>
            <a:r>
              <a:rPr lang="en-GB" dirty="0"/>
              <a:t>A picture can be inserted here, it can be left blank or it can be filled in another colour</a:t>
            </a:r>
          </a:p>
        </p:txBody>
      </p:sp>
      <p:sp>
        <p:nvSpPr>
          <p:cNvPr id="4" name="Rectangle 3"/>
          <p:cNvSpPr/>
          <p:nvPr userDrawn="1"/>
        </p:nvSpPr>
        <p:spPr bwMode="gray">
          <a:xfrm>
            <a:off x="4512984" y="73619"/>
            <a:ext cx="122467" cy="49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panose="020B0502040204020203" pitchFamily="34" charset="0"/>
            </a:endParaRPr>
          </a:p>
        </p:txBody>
      </p:sp>
      <p:sp>
        <p:nvSpPr>
          <p:cNvPr id="14" name="Title 1"/>
          <p:cNvSpPr>
            <a:spLocks noGrp="1"/>
          </p:cNvSpPr>
          <p:nvPr>
            <p:ph type="ctrTitle" hasCustomPrompt="1"/>
          </p:nvPr>
        </p:nvSpPr>
        <p:spPr bwMode="gray">
          <a:xfrm>
            <a:off x="4848287" y="1700003"/>
            <a:ext cx="1630798" cy="359073"/>
          </a:xfrm>
          <a:solidFill>
            <a:schemeClr val="accent3"/>
          </a:solidFill>
        </p:spPr>
        <p:txBody>
          <a:bodyPr wrap="none" lIns="82819" tIns="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848286" y="2179890"/>
            <a:ext cx="2359556" cy="293108"/>
          </a:xfrm>
          <a:solidFill>
            <a:schemeClr val="bg1"/>
          </a:solidFill>
        </p:spPr>
        <p:txBody>
          <a:bodyPr wrap="none" lIns="72000" tIns="0" bIns="0">
            <a:spAutoFit/>
          </a:bodyPr>
          <a:lstStyle>
            <a:lvl1pPr marL="0" indent="0">
              <a:lnSpc>
                <a:spcPct val="100000"/>
              </a:lnSpc>
              <a:spcBef>
                <a:spcPts val="408"/>
              </a:spcBef>
              <a:spcAft>
                <a:spcPts val="0"/>
              </a:spcAft>
              <a:buNone/>
              <a:defRPr sz="1905" b="1">
                <a:solidFill>
                  <a:sysClr val="windowText" lastClr="000000"/>
                </a:solidFill>
                <a:latin typeface="+mj-lt"/>
              </a:defRPr>
            </a:lvl1pPr>
            <a:lvl2pPr marL="357719" indent="0">
              <a:buNone/>
              <a:defRPr/>
            </a:lvl2pPr>
            <a:lvl3pPr marL="715437" indent="0">
              <a:buNone/>
              <a:defRPr/>
            </a:lvl3pPr>
            <a:lvl4pPr marL="1073156" indent="0">
              <a:buNone/>
              <a:defRPr/>
            </a:lvl4pPr>
            <a:lvl5pPr marL="1430873" indent="0">
              <a:buNone/>
              <a:defRPr/>
            </a:lvl5pPr>
          </a:lstStyle>
          <a:p>
            <a:pPr lvl="0"/>
            <a:r>
              <a:rPr lang="en-US" dirty="0"/>
              <a:t>Click to edit subtitle</a:t>
            </a:r>
          </a:p>
        </p:txBody>
      </p:sp>
      <p:sp>
        <p:nvSpPr>
          <p:cNvPr id="18" name="Text Placeholder 8"/>
          <p:cNvSpPr>
            <a:spLocks noGrp="1"/>
          </p:cNvSpPr>
          <p:nvPr>
            <p:ph type="body" sz="quarter" idx="13"/>
          </p:nvPr>
        </p:nvSpPr>
        <p:spPr>
          <a:xfrm>
            <a:off x="4848563" y="2669716"/>
            <a:ext cx="3920709" cy="212174"/>
          </a:xfrm>
        </p:spPr>
        <p:txBody>
          <a:bodyPr lIns="0" tIns="0" rIns="0" bIns="0">
            <a:spAutoFit/>
          </a:bodyPr>
          <a:lstStyle>
            <a:lvl1pPr marL="0" indent="0">
              <a:buNone/>
              <a:defRPr sz="1360">
                <a:solidFill>
                  <a:schemeClr val="bg1"/>
                </a:solidFill>
              </a:defRPr>
            </a:lvl1pPr>
            <a:lvl2pPr marL="357719" indent="0">
              <a:buNone/>
              <a:defRPr sz="1360">
                <a:solidFill>
                  <a:schemeClr val="bg1"/>
                </a:solidFill>
              </a:defRPr>
            </a:lvl2pPr>
            <a:lvl3pPr marL="715437" indent="0">
              <a:buNone/>
              <a:defRPr sz="1224">
                <a:solidFill>
                  <a:schemeClr val="bg1"/>
                </a:solidFill>
              </a:defRPr>
            </a:lvl3pPr>
            <a:lvl4pPr marL="1073156" indent="0">
              <a:buNone/>
              <a:defRPr sz="1224">
                <a:solidFill>
                  <a:schemeClr val="bg1"/>
                </a:solidFill>
              </a:defRPr>
            </a:lvl4pPr>
            <a:lvl5pPr marL="1430873" indent="0">
              <a:buNone/>
              <a:defRPr sz="1224">
                <a:solidFill>
                  <a:schemeClr val="bg1"/>
                </a:solidFill>
              </a:defRPr>
            </a:lvl5pPr>
          </a:lstStyle>
          <a:p>
            <a:pPr lvl="0"/>
            <a:r>
              <a:rPr lang="en-US"/>
              <a:t>Edit Master text styles</a:t>
            </a:r>
          </a:p>
        </p:txBody>
      </p:sp>
      <p:sp>
        <p:nvSpPr>
          <p:cNvPr id="12" name="TextBox 11"/>
          <p:cNvSpPr txBox="1"/>
          <p:nvPr userDrawn="1"/>
        </p:nvSpPr>
        <p:spPr>
          <a:xfrm>
            <a:off x="8747288" y="5033568"/>
            <a:ext cx="289891" cy="95475"/>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612" smtClean="0">
                <a:solidFill>
                  <a:schemeClr val="tx1"/>
                </a:solidFill>
                <a:latin typeface="+mn-lt"/>
              </a:rPr>
              <a:pPr algn="r">
                <a:lnSpc>
                  <a:spcPct val="110000"/>
                </a:lnSpc>
                <a:spcBef>
                  <a:spcPts val="1877"/>
                </a:spcBef>
                <a:buClr>
                  <a:schemeClr val="bg2"/>
                </a:buClr>
              </a:pPr>
              <a:t>‹#›</a:t>
            </a:fld>
            <a:endParaRPr lang="en-GB" sz="612" dirty="0">
              <a:solidFill>
                <a:schemeClr val="tx1"/>
              </a:solidFill>
              <a:latin typeface="+mn-lt"/>
            </a:endParaRPr>
          </a:p>
        </p:txBody>
      </p:sp>
    </p:spTree>
    <p:extLst>
      <p:ext uri="{BB962C8B-B14F-4D97-AF65-F5344CB8AC3E}">
        <p14:creationId xmlns:p14="http://schemas.microsoft.com/office/powerpoint/2010/main" val="4252075466"/>
      </p:ext>
    </p:extLst>
  </p:cSld>
  <p:clrMapOvr>
    <a:masterClrMapping/>
  </p:clrMapOvr>
  <p:transition>
    <p:fade/>
  </p:transition>
  <p:extLst>
    <p:ext uri="{DCECCB84-F9BA-43D5-87BE-67443E8EF086}">
      <p15:sldGuideLst xmlns:p15="http://schemas.microsoft.com/office/powerpoint/2012/main">
        <p15:guide id="1" pos="44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0" name="TextBox 9"/>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22050" y="122028"/>
            <a:ext cx="8908541" cy="4898365"/>
          </a:xfrm>
        </p:spPr>
        <p:txBody>
          <a:bodyPr/>
          <a:lstStyle>
            <a:lvl1pPr>
              <a:defRPr sz="1088"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393640" y="1355318"/>
            <a:ext cx="3242280" cy="586159"/>
          </a:xfrm>
          <a:solidFill>
            <a:schemeClr val="accent3"/>
          </a:solidFill>
        </p:spPr>
        <p:txBody>
          <a:bodyPr vert="horz" wrap="none" lIns="72000" tIns="144000" rIns="72000" bIns="72000" rtlCol="0" anchor="ctr">
            <a:spAutoFit/>
          </a:bodyPr>
          <a:lstStyle>
            <a:lvl1pPr marL="213637" indent="-213637">
              <a:buFontTx/>
              <a:buNone/>
              <a:defRPr lang="en-US" sz="3401" b="1" baseline="0" dirty="0" smtClean="0">
                <a:solidFill>
                  <a:schemeClr val="bg1"/>
                </a:solidFill>
                <a:latin typeface="+mj-lt"/>
              </a:defRPr>
            </a:lvl1pPr>
          </a:lstStyle>
          <a:p>
            <a:pPr marL="0" lvl="0" indent="0">
              <a:lnSpc>
                <a:spcPts val="2789"/>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393640" y="2071299"/>
            <a:ext cx="3242280" cy="586159"/>
          </a:xfrm>
          <a:solidFill>
            <a:schemeClr val="accent3"/>
          </a:solidFill>
        </p:spPr>
        <p:txBody>
          <a:bodyPr vert="horz" wrap="none" lIns="72000" tIns="144000" rIns="72000" bIns="72000" rtlCol="0" anchor="ctr">
            <a:spAutoFit/>
          </a:bodyPr>
          <a:lstStyle>
            <a:lvl1pPr algn="l">
              <a:defRPr lang="en-US" sz="3401" b="1" baseline="0" dirty="0" smtClean="0">
                <a:solidFill>
                  <a:schemeClr val="bg1"/>
                </a:solidFill>
                <a:latin typeface="+mj-lt"/>
              </a:defRPr>
            </a:lvl1pPr>
          </a:lstStyle>
          <a:p>
            <a:pPr marL="0" lvl="0" indent="0">
              <a:lnSpc>
                <a:spcPts val="2789"/>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393640" y="2787281"/>
            <a:ext cx="3242280" cy="586159"/>
          </a:xfrm>
          <a:solidFill>
            <a:schemeClr val="accent3"/>
          </a:solidFill>
        </p:spPr>
        <p:txBody>
          <a:bodyPr vert="horz" wrap="none" lIns="72000" tIns="144000" rIns="72000" bIns="72000" rtlCol="0" anchor="ctr">
            <a:spAutoFit/>
          </a:bodyPr>
          <a:lstStyle>
            <a:lvl1pPr marL="213637" indent="-213637">
              <a:buFontTx/>
              <a:buNone/>
              <a:defRPr lang="en-US" sz="3401" b="1" baseline="0" dirty="0" smtClean="0">
                <a:solidFill>
                  <a:schemeClr val="bg1"/>
                </a:solidFill>
                <a:latin typeface="+mj-lt"/>
              </a:defRPr>
            </a:lvl1pPr>
          </a:lstStyle>
          <a:p>
            <a:pPr marL="0" lvl="0" indent="0">
              <a:lnSpc>
                <a:spcPts val="2789"/>
              </a:lnSpc>
              <a:spcBef>
                <a:spcPts val="0"/>
              </a:spcBef>
            </a:pPr>
            <a:r>
              <a:rPr lang="en-US" dirty="0"/>
              <a:t>Sentence line 3</a:t>
            </a:r>
          </a:p>
        </p:txBody>
      </p:sp>
      <p:sp>
        <p:nvSpPr>
          <p:cNvPr id="22" name="TextBox 21"/>
          <p:cNvSpPr txBox="1"/>
          <p:nvPr userDrawn="1"/>
        </p:nvSpPr>
        <p:spPr>
          <a:xfrm>
            <a:off x="389411" y="4925324"/>
            <a:ext cx="639599"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393151" y="3503263"/>
            <a:ext cx="3242280" cy="586159"/>
          </a:xfrm>
          <a:solidFill>
            <a:schemeClr val="accent3"/>
          </a:solidFill>
        </p:spPr>
        <p:txBody>
          <a:bodyPr vert="horz" wrap="none" lIns="72000" tIns="144000" rIns="72000" bIns="72000" rtlCol="0" anchor="ctr">
            <a:spAutoFit/>
          </a:bodyPr>
          <a:lstStyle>
            <a:lvl1pPr>
              <a:defRPr lang="en-GB" sz="3401" b="1" baseline="0" dirty="0">
                <a:solidFill>
                  <a:schemeClr val="bg1"/>
                </a:solidFill>
                <a:latin typeface="+mj-lt"/>
              </a:defRPr>
            </a:lvl1pPr>
          </a:lstStyle>
          <a:p>
            <a:pPr marL="0" lvl="0" indent="0">
              <a:lnSpc>
                <a:spcPts val="2789"/>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3563873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1692139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8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7855BD9A-486C-6F49-BFF4-AA22478A8A89}"/>
              </a:ext>
            </a:extLst>
          </p:cNvPr>
          <p:cNvSpPr>
            <a:spLocks noGrp="1"/>
          </p:cNvSpPr>
          <p:nvPr>
            <p:ph type="pic" sz="quarter" idx="13" hasCustomPrompt="1"/>
          </p:nvPr>
        </p:nvSpPr>
        <p:spPr>
          <a:xfrm>
            <a:off x="0" y="0"/>
            <a:ext cx="2283714" cy="51435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50AEF5A-7F7B-D049-B31A-B8AF56DD0CEB}"/>
              </a:ext>
            </a:extLst>
          </p:cNvPr>
          <p:cNvSpPr>
            <a:spLocks noGrp="1"/>
          </p:cNvSpPr>
          <p:nvPr>
            <p:ph type="title" hasCustomPrompt="1"/>
          </p:nvPr>
        </p:nvSpPr>
        <p:spPr>
          <a:xfrm>
            <a:off x="4841748" y="287112"/>
            <a:ext cx="3998214"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E323A9E4-6BD8-544E-8BFB-8C484119082B}"/>
              </a:ext>
            </a:extLst>
          </p:cNvPr>
          <p:cNvSpPr>
            <a:spLocks noGrp="1"/>
          </p:cNvSpPr>
          <p:nvPr>
            <p:ph type="body" sz="quarter" idx="64" hasCustomPrompt="1"/>
          </p:nvPr>
        </p:nvSpPr>
        <p:spPr>
          <a:xfrm>
            <a:off x="4841748" y="1004466"/>
            <a:ext cx="3998214" cy="1015663"/>
          </a:xfrm>
          <a:prstGeom prst="rect">
            <a:avLst/>
          </a:prstGeom>
        </p:spPr>
        <p:txBody>
          <a:bodyPr wrap="square" lIns="73152" rIns="73152" anchor="t" anchorCtr="0">
            <a:spAutoFit/>
          </a:bodyPr>
          <a:lstStyle>
            <a:lvl1pPr marL="214313" marR="0" indent="-214313"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Char char="•"/>
              <a:tabLst/>
              <a:defRPr sz="1200"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ext Placeholder 9">
            <a:extLst>
              <a:ext uri="{FF2B5EF4-FFF2-40B4-BE49-F238E27FC236}">
                <a16:creationId xmlns:a16="http://schemas.microsoft.com/office/drawing/2014/main" id="{C0345477-83D7-AD44-B987-4836437D3FC4}"/>
              </a:ext>
            </a:extLst>
          </p:cNvPr>
          <p:cNvSpPr>
            <a:spLocks noGrp="1"/>
          </p:cNvSpPr>
          <p:nvPr>
            <p:ph type="body" sz="quarter" idx="65" hasCustomPrompt="1"/>
          </p:nvPr>
        </p:nvSpPr>
        <p:spPr>
          <a:xfrm>
            <a:off x="2555748" y="1297308"/>
            <a:ext cx="1744218" cy="1546577"/>
          </a:xfrm>
          <a:prstGeom prst="rect">
            <a:avLst/>
          </a:prstGeom>
        </p:spPr>
        <p:txBody>
          <a:bodyPr wrap="square" lIns="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5423134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303590" y="287112"/>
            <a:ext cx="3442716"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303590" y="1028991"/>
            <a:ext cx="3442716" cy="3298036"/>
          </a:xfrm>
          <a:prstGeom prst="rect">
            <a:avLst/>
          </a:prstGeom>
        </p:spPr>
        <p:txBody>
          <a:bodyPr lIns="0" rIns="0">
            <a:noAutofit/>
          </a:bodyPr>
          <a:lstStyle>
            <a:lvl1pPr>
              <a:spcBef>
                <a:spcPts val="450"/>
              </a:spcBef>
              <a:spcAft>
                <a:spcPts val="450"/>
              </a:spcAft>
              <a:defRPr sz="1200">
                <a:solidFill>
                  <a:schemeClr val="tx1">
                    <a:lumMod val="65000"/>
                    <a:lumOff val="35000"/>
                  </a:schemeClr>
                </a:solidFill>
              </a:defRPr>
            </a:lvl1pPr>
            <a:lvl2pPr marL="333375" indent="-233363">
              <a:spcBef>
                <a:spcPts val="450"/>
              </a:spcBef>
              <a:spcAft>
                <a:spcPts val="450"/>
              </a:spcAft>
              <a:buClrTx/>
              <a:buSzPct val="100000"/>
              <a:buFont typeface="Arial" panose="020B0604020202020204" pitchFamily="34" charset="0"/>
              <a:buChar char="•"/>
              <a:tabLst/>
              <a:defRPr sz="1200">
                <a:solidFill>
                  <a:schemeClr val="tx1">
                    <a:lumMod val="65000"/>
                    <a:lumOff val="35000"/>
                  </a:schemeClr>
                </a:solidFill>
              </a:defRPr>
            </a:lvl2pPr>
            <a:lvl3pPr>
              <a:spcBef>
                <a:spcPts val="450"/>
              </a:spcBef>
              <a:spcAft>
                <a:spcPts val="450"/>
              </a:spcAft>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Espace réservé pour une image  14">
            <a:extLst>
              <a:ext uri="{FF2B5EF4-FFF2-40B4-BE49-F238E27FC236}">
                <a16:creationId xmlns:a16="http://schemas.microsoft.com/office/drawing/2014/main" id="{ED644756-0CF8-254C-AD84-B29C9E862673}"/>
              </a:ext>
            </a:extLst>
          </p:cNvPr>
          <p:cNvSpPr>
            <a:spLocks noGrp="1"/>
          </p:cNvSpPr>
          <p:nvPr>
            <p:ph type="pic" sz="quarter" idx="13" hasCustomPrompt="1"/>
          </p:nvPr>
        </p:nvSpPr>
        <p:spPr>
          <a:xfrm>
            <a:off x="4018788" y="1714501"/>
            <a:ext cx="2288286" cy="3428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8" name="Text Placeholder 9">
            <a:extLst>
              <a:ext uri="{FF2B5EF4-FFF2-40B4-BE49-F238E27FC236}">
                <a16:creationId xmlns:a16="http://schemas.microsoft.com/office/drawing/2014/main" id="{EBB01689-F67F-E048-A430-A7FC6C088E9F}"/>
              </a:ext>
            </a:extLst>
          </p:cNvPr>
          <p:cNvSpPr>
            <a:spLocks noGrp="1"/>
          </p:cNvSpPr>
          <p:nvPr>
            <p:ph type="body" sz="quarter" idx="65" hasCustomPrompt="1"/>
          </p:nvPr>
        </p:nvSpPr>
        <p:spPr>
          <a:xfrm>
            <a:off x="6853428" y="941212"/>
            <a:ext cx="1744218" cy="1546577"/>
          </a:xfrm>
          <a:prstGeom prst="rect">
            <a:avLst/>
          </a:prstGeom>
        </p:spPr>
        <p:txBody>
          <a:bodyPr wrap="square" lIns="0" rIns="0" anchor="ctr"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7720019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303590" y="287112"/>
            <a:ext cx="2516886"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303589" y="1026370"/>
            <a:ext cx="2516886" cy="323165"/>
          </a:xfrm>
          <a:prstGeom prst="rect">
            <a:avLst/>
          </a:prstGeom>
        </p:spPr>
        <p:txBody>
          <a:bodyPr lIns="73152" rIns="73152">
            <a:spAutoFit/>
          </a:bodyPr>
          <a:lstStyle>
            <a:lvl1pPr marL="0" indent="0">
              <a:spcBef>
                <a:spcPts val="0"/>
              </a:spcBef>
              <a:spcAft>
                <a:spcPts val="0"/>
              </a:spcAft>
              <a:buNone/>
              <a:defRPr sz="15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CF1EF1DE-0EB6-DC4F-8E1E-0958DFD50410}"/>
              </a:ext>
            </a:extLst>
          </p:cNvPr>
          <p:cNvSpPr>
            <a:spLocks noGrp="1"/>
          </p:cNvSpPr>
          <p:nvPr>
            <p:ph type="body" sz="quarter" idx="65" hasCustomPrompt="1"/>
          </p:nvPr>
        </p:nvSpPr>
        <p:spPr>
          <a:xfrm>
            <a:off x="3230880" y="1179069"/>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6D7C3D6-C7A8-6F40-9C63-4DDAE009F15B}"/>
              </a:ext>
            </a:extLst>
          </p:cNvPr>
          <p:cNvSpPr>
            <a:spLocks noGrp="1"/>
          </p:cNvSpPr>
          <p:nvPr>
            <p:ph type="body" sz="quarter" idx="68" hasCustomPrompt="1"/>
          </p:nvPr>
        </p:nvSpPr>
        <p:spPr>
          <a:xfrm>
            <a:off x="3230880" y="3795942"/>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99E47D65-6997-1347-A248-B235FD2EE85A}"/>
              </a:ext>
            </a:extLst>
          </p:cNvPr>
          <p:cNvSpPr>
            <a:spLocks noGrp="1"/>
          </p:cNvSpPr>
          <p:nvPr>
            <p:ph type="body" sz="quarter" idx="69" hasCustomPrompt="1"/>
          </p:nvPr>
        </p:nvSpPr>
        <p:spPr>
          <a:xfrm>
            <a:off x="6315648" y="1179069"/>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2" name="Text Placeholder 9">
            <a:extLst>
              <a:ext uri="{FF2B5EF4-FFF2-40B4-BE49-F238E27FC236}">
                <a16:creationId xmlns:a16="http://schemas.microsoft.com/office/drawing/2014/main" id="{04C6D043-DFA5-1149-A97A-3D1B443290F1}"/>
              </a:ext>
            </a:extLst>
          </p:cNvPr>
          <p:cNvSpPr>
            <a:spLocks noGrp="1"/>
          </p:cNvSpPr>
          <p:nvPr>
            <p:ph type="body" sz="quarter" idx="70" hasCustomPrompt="1"/>
          </p:nvPr>
        </p:nvSpPr>
        <p:spPr>
          <a:xfrm>
            <a:off x="6315648" y="3795942"/>
            <a:ext cx="2682239" cy="1061829"/>
          </a:xfrm>
          <a:prstGeom prst="rect">
            <a:avLst/>
          </a:prstGeom>
        </p:spPr>
        <p:txBody>
          <a:bodyPr wrap="square" lIns="91440" rIns="0" anchor="t" anchorCtr="0">
            <a:spAutoFit/>
          </a:bodyPr>
          <a:lstStyle>
            <a:lvl1pPr marL="0" marR="0" indent="0" algn="ctr"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1050" b="1" i="0" cap="none">
                <a:solidFill>
                  <a:schemeClr val="bg1"/>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3" name="Text Placeholder 9">
            <a:extLst>
              <a:ext uri="{FF2B5EF4-FFF2-40B4-BE49-F238E27FC236}">
                <a16:creationId xmlns:a16="http://schemas.microsoft.com/office/drawing/2014/main" id="{7F1B92AF-B0FF-B941-99E0-CFB88164E77A}"/>
              </a:ext>
            </a:extLst>
          </p:cNvPr>
          <p:cNvSpPr>
            <a:spLocks noGrp="1"/>
          </p:cNvSpPr>
          <p:nvPr>
            <p:ph type="body" sz="quarter" idx="64" hasCustomPrompt="1"/>
          </p:nvPr>
        </p:nvSpPr>
        <p:spPr>
          <a:xfrm>
            <a:off x="303588" y="1336765"/>
            <a:ext cx="2515809" cy="1569660"/>
          </a:xfrm>
          <a:prstGeom prst="rect">
            <a:avLst/>
          </a:prstGeom>
        </p:spPr>
        <p:txBody>
          <a:bodyPr wrap="square" lIns="73152" rIns="73152" anchor="t" anchorCtr="0">
            <a:spAutoFit/>
          </a:bodyPr>
          <a:lstStyle>
            <a:lvl1pPr marL="214313" marR="0" indent="-214313"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Char char="•"/>
              <a:tabLst/>
              <a:defRPr sz="1200"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24619247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3_2 Columns with titles and wayfinder">
    <p:spTree>
      <p:nvGrpSpPr>
        <p:cNvPr id="1" name=""/>
        <p:cNvGrpSpPr/>
        <p:nvPr/>
      </p:nvGrpSpPr>
      <p:grpSpPr>
        <a:xfrm>
          <a:off x="0" y="0"/>
          <a:ext cx="0" cy="0"/>
          <a:chOff x="0" y="0"/>
          <a:chExt cx="0" cy="0"/>
        </a:xfrm>
      </p:grpSpPr>
      <p:sp>
        <p:nvSpPr>
          <p:cNvPr id="14" name="Espace réservé pour une image  14">
            <a:extLst>
              <a:ext uri="{FF2B5EF4-FFF2-40B4-BE49-F238E27FC236}">
                <a16:creationId xmlns:a16="http://schemas.microsoft.com/office/drawing/2014/main" id="{FED061ED-BA65-C042-9851-7C54F10EE628}"/>
              </a:ext>
            </a:extLst>
          </p:cNvPr>
          <p:cNvSpPr>
            <a:spLocks noGrp="1"/>
          </p:cNvSpPr>
          <p:nvPr>
            <p:ph type="pic" sz="quarter" idx="13" hasCustomPrompt="1"/>
          </p:nvPr>
        </p:nvSpPr>
        <p:spPr>
          <a:xfrm>
            <a:off x="1" y="0"/>
            <a:ext cx="4570856" cy="51435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15" name="Titre 7">
            <a:extLst>
              <a:ext uri="{FF2B5EF4-FFF2-40B4-BE49-F238E27FC236}">
                <a16:creationId xmlns:a16="http://schemas.microsoft.com/office/drawing/2014/main" id="{2F5F1712-657A-944B-B2AD-2420C198C79A}"/>
              </a:ext>
            </a:extLst>
          </p:cNvPr>
          <p:cNvSpPr>
            <a:spLocks noGrp="1"/>
          </p:cNvSpPr>
          <p:nvPr>
            <p:ph type="title" hasCustomPrompt="1"/>
          </p:nvPr>
        </p:nvSpPr>
        <p:spPr>
          <a:xfrm>
            <a:off x="4841748" y="287112"/>
            <a:ext cx="3998215"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a:xfrm>
            <a:off x="287199" y="4664426"/>
            <a:ext cx="270028" cy="273844"/>
          </a:xfrm>
          <a:prstGeom prst="rect">
            <a:avLst/>
          </a:prstGeo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9" name="Text Placeholder 9">
            <a:extLst>
              <a:ext uri="{FF2B5EF4-FFF2-40B4-BE49-F238E27FC236}">
                <a16:creationId xmlns:a16="http://schemas.microsoft.com/office/drawing/2014/main" id="{DF0DD6F3-CE20-E146-8CF5-0A382F4B0464}"/>
              </a:ext>
            </a:extLst>
          </p:cNvPr>
          <p:cNvSpPr>
            <a:spLocks noGrp="1"/>
          </p:cNvSpPr>
          <p:nvPr>
            <p:ph type="body" sz="quarter" idx="65" hasCustomPrompt="1"/>
          </p:nvPr>
        </p:nvSpPr>
        <p:spPr>
          <a:xfrm>
            <a:off x="5338514" y="1251894"/>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3" name="Text Placeholder 9">
            <a:extLst>
              <a:ext uri="{FF2B5EF4-FFF2-40B4-BE49-F238E27FC236}">
                <a16:creationId xmlns:a16="http://schemas.microsoft.com/office/drawing/2014/main" id="{0F5A3F07-40B0-9D4E-8662-04AFDD31FA36}"/>
              </a:ext>
            </a:extLst>
          </p:cNvPr>
          <p:cNvSpPr>
            <a:spLocks noGrp="1"/>
          </p:cNvSpPr>
          <p:nvPr>
            <p:ph type="body" sz="quarter" idx="66" hasCustomPrompt="1"/>
          </p:nvPr>
        </p:nvSpPr>
        <p:spPr>
          <a:xfrm>
            <a:off x="5338514" y="2076042"/>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471BF57B-6C05-7F44-8C2A-1AAD3BF9BB9F}"/>
              </a:ext>
            </a:extLst>
          </p:cNvPr>
          <p:cNvSpPr>
            <a:spLocks noGrp="1"/>
          </p:cNvSpPr>
          <p:nvPr>
            <p:ph type="body" sz="quarter" idx="67" hasCustomPrompt="1"/>
          </p:nvPr>
        </p:nvSpPr>
        <p:spPr>
          <a:xfrm>
            <a:off x="5338514" y="2901144"/>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31" name="Text Placeholder 9">
            <a:extLst>
              <a:ext uri="{FF2B5EF4-FFF2-40B4-BE49-F238E27FC236}">
                <a16:creationId xmlns:a16="http://schemas.microsoft.com/office/drawing/2014/main" id="{AE833A75-1213-6746-89A6-BE375A8A8236}"/>
              </a:ext>
            </a:extLst>
          </p:cNvPr>
          <p:cNvSpPr>
            <a:spLocks noGrp="1"/>
          </p:cNvSpPr>
          <p:nvPr>
            <p:ph type="body" sz="quarter" idx="68" hasCustomPrompt="1"/>
          </p:nvPr>
        </p:nvSpPr>
        <p:spPr>
          <a:xfrm>
            <a:off x="5338514" y="3730128"/>
            <a:ext cx="3501441" cy="646331"/>
          </a:xfrm>
          <a:prstGeom prst="rect">
            <a:avLst/>
          </a:prstGeom>
          <a:solidFill>
            <a:schemeClr val="bg1"/>
          </a:solidFill>
        </p:spPr>
        <p:txBody>
          <a:bodyPr wrap="square" lIns="182880" rIns="0" anchor="ctr" anchorCtr="0">
            <a:spAutoFit/>
          </a:bodyPr>
          <a:lstStyle>
            <a:lvl1pPr marL="0" marR="0" indent="0" algn="l" defTabSz="685800" rtl="0" eaLnBrk="1" fontAlgn="auto" latinLnBrk="0" hangingPunct="1">
              <a:lnSpc>
                <a:spcPct val="100000"/>
              </a:lnSpc>
              <a:spcBef>
                <a:spcPts val="450"/>
              </a:spcBef>
              <a:spcAft>
                <a:spcPts val="450"/>
              </a:spcAft>
              <a:buClr>
                <a:schemeClr val="tx1">
                  <a:lumMod val="65000"/>
                  <a:lumOff val="35000"/>
                </a:schemeClr>
              </a:buClr>
              <a:buSzPct val="100000"/>
              <a:buFont typeface="Arial" panose="020B0604020202020204" pitchFamily="34" charset="0"/>
              <a:buNone/>
              <a:tabLst/>
              <a:defRPr sz="900" b="1" i="0" cap="none">
                <a:solidFill>
                  <a:schemeClr val="tx1">
                    <a:lumMod val="65000"/>
                    <a:lumOff val="35000"/>
                  </a:schemeClr>
                </a:solidFill>
                <a:latin typeface="+mn-lt"/>
              </a:defRPr>
            </a:lvl1pPr>
            <a:lvl2pPr>
              <a:defRPr sz="900" cap="none"/>
            </a:lvl2pPr>
            <a:lvl3pPr>
              <a:defRPr sz="900" cap="none">
                <a:solidFill>
                  <a:schemeClr val="tx1"/>
                </a:solidFill>
              </a:defRPr>
            </a:lvl3pPr>
            <a:lvl4pPr>
              <a:defRPr sz="900" cap="none"/>
            </a:lvl4pPr>
            <a:lvl5pPr>
              <a:defRPr sz="9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5251748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y - v5">
    <p:spTree>
      <p:nvGrpSpPr>
        <p:cNvPr id="1" name=""/>
        <p:cNvGrpSpPr/>
        <p:nvPr/>
      </p:nvGrpSpPr>
      <p:grpSpPr>
        <a:xfrm>
          <a:off x="0" y="0"/>
          <a:ext cx="0" cy="0"/>
          <a:chOff x="0" y="0"/>
          <a:chExt cx="0" cy="0"/>
        </a:xfrm>
      </p:grpSpPr>
      <p:sp>
        <p:nvSpPr>
          <p:cNvPr id="4" name="Rectangle 3"/>
          <p:cNvSpPr/>
          <p:nvPr userDrawn="1"/>
        </p:nvSpPr>
        <p:spPr bwMode="gray">
          <a:xfrm>
            <a:off x="122052" y="122028"/>
            <a:ext cx="8913524" cy="2449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41" tIns="56319" rIns="112641" bIns="56319" numCol="1" spcCol="0" rtlCol="0" fromWordArt="0" anchor="ctr" anchorCtr="0" forceAA="0" compatLnSpc="1">
            <a:prstTxWarp prst="textNoShape">
              <a:avLst/>
            </a:prstTxWarp>
            <a:noAutofit/>
          </a:bodyPr>
          <a:lstStyle/>
          <a:p>
            <a:pPr algn="ctr" defTabSz="715269">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378833" y="3723888"/>
            <a:ext cx="8410444" cy="794367"/>
          </a:xfrm>
        </p:spPr>
        <p:txBody>
          <a:bodyPr wrap="square" lIns="56319" tIns="28160" rIns="56319" bIns="28160">
            <a:normAutofit/>
          </a:bodyPr>
          <a:lstStyle>
            <a:lvl1pPr marL="0" indent="0">
              <a:spcBef>
                <a:spcPts val="939"/>
              </a:spcBef>
              <a:buNone/>
              <a:defRPr sz="1300">
                <a:solidFill>
                  <a:schemeClr val="bg1"/>
                </a:solidFill>
              </a:defRPr>
            </a:lvl1pPr>
            <a:lvl2pPr marL="357635" indent="0">
              <a:buNone/>
              <a:defRPr>
                <a:solidFill>
                  <a:schemeClr val="bg1"/>
                </a:solidFill>
              </a:defRPr>
            </a:lvl2pPr>
            <a:lvl3pPr marL="715269" indent="0">
              <a:buNone/>
              <a:defRPr>
                <a:solidFill>
                  <a:schemeClr val="bg1"/>
                </a:solidFill>
              </a:defRPr>
            </a:lvl3pPr>
            <a:lvl4pPr marL="1072904" indent="0">
              <a:buNone/>
              <a:defRPr>
                <a:solidFill>
                  <a:schemeClr val="bg1"/>
                </a:solidFill>
              </a:defRPr>
            </a:lvl4pPr>
            <a:lvl5pPr marL="1430539"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22052" y="122029"/>
            <a:ext cx="8898820" cy="2388500"/>
          </a:xfrm>
          <a:solidFill>
            <a:schemeClr val="bg1">
              <a:lumMod val="95000"/>
            </a:schemeClr>
          </a:solidFill>
        </p:spPr>
        <p:txBody>
          <a:bodyPr>
            <a:normAutofit/>
          </a:bodyPr>
          <a:lstStyle>
            <a:lvl1pPr marL="0" indent="0">
              <a:buNone/>
              <a:defRPr sz="1100" baseline="0"/>
            </a:lvl1pPr>
          </a:lstStyle>
          <a:p>
            <a:r>
              <a:rPr lang="en-GB" dirty="0"/>
              <a:t>Picture placeholder – insert image here</a:t>
            </a:r>
          </a:p>
        </p:txBody>
      </p:sp>
      <p:sp>
        <p:nvSpPr>
          <p:cNvPr id="11"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26" tIns="48965" rIns="97926" bIns="48965" numCol="1" spcCol="0" rtlCol="0" fromWordArt="0" anchor="ctr" anchorCtr="0" forceAA="0" compatLnSpc="1">
            <a:prstTxWarp prst="textNoShape">
              <a:avLst/>
            </a:prstTxWarp>
            <a:noAutofit/>
          </a:bodyPr>
          <a:lstStyle/>
          <a:p>
            <a:pPr algn="ctr" defTabSz="715269">
              <a:lnSpc>
                <a:spcPct val="110000"/>
              </a:lnSpc>
              <a:spcBef>
                <a:spcPts val="1633"/>
              </a:spcBef>
              <a:buClr>
                <a:srgbClr val="222223"/>
              </a:buClr>
            </a:pPr>
            <a:endParaRPr lang="en-GB" sz="1400" dirty="0">
              <a:solidFill>
                <a:prstClr val="white"/>
              </a:solidFill>
            </a:endParaRPr>
          </a:p>
        </p:txBody>
      </p:sp>
      <p:sp>
        <p:nvSpPr>
          <p:cNvPr id="19" name="Title 1"/>
          <p:cNvSpPr>
            <a:spLocks noGrp="1"/>
          </p:cNvSpPr>
          <p:nvPr>
            <p:ph type="ctrTitle" hasCustomPrompt="1"/>
          </p:nvPr>
        </p:nvSpPr>
        <p:spPr bwMode="gray">
          <a:xfrm>
            <a:off x="378841" y="2784593"/>
            <a:ext cx="2512215" cy="408516"/>
          </a:xfrm>
          <a:solidFill>
            <a:schemeClr val="accent3"/>
          </a:solidFill>
        </p:spPr>
        <p:txBody>
          <a:bodyPr wrap="none" lIns="56319" tIns="48965" rIns="563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378835" y="3267803"/>
            <a:ext cx="2347188" cy="324512"/>
          </a:xfrm>
          <a:solidFill>
            <a:schemeClr val="tx2"/>
          </a:solidFill>
        </p:spPr>
        <p:txBody>
          <a:bodyPr wrap="none" lIns="48965" tIns="0" bIns="0">
            <a:spAutoFit/>
          </a:bodyPr>
          <a:lstStyle>
            <a:lvl1pPr marL="0" indent="0">
              <a:lnSpc>
                <a:spcPts val="2789"/>
              </a:lnSpc>
              <a:spcBef>
                <a:spcPts val="408"/>
              </a:spcBef>
              <a:spcAft>
                <a:spcPts val="0"/>
              </a:spcAft>
              <a:buNone/>
              <a:defRPr sz="1900" b="1">
                <a:solidFill>
                  <a:schemeClr val="bg1"/>
                </a:solidFill>
                <a:latin typeface="+mj-lt"/>
              </a:defRPr>
            </a:lvl1pPr>
            <a:lvl2pPr marL="357635" indent="0">
              <a:buNone/>
              <a:defRPr/>
            </a:lvl2pPr>
            <a:lvl3pPr marL="715270" indent="0">
              <a:buNone/>
              <a:defRPr/>
            </a:lvl3pPr>
            <a:lvl4pPr marL="1072905" indent="0">
              <a:buNone/>
              <a:defRPr/>
            </a:lvl4pPr>
            <a:lvl5pPr marL="1430539" indent="0">
              <a:buNone/>
              <a:defRPr/>
            </a:lvl5pPr>
          </a:lstStyle>
          <a:p>
            <a:pPr lvl="0"/>
            <a:r>
              <a:rPr lang="en-US" dirty="0"/>
              <a:t>Click to edit subtitle</a:t>
            </a:r>
          </a:p>
        </p:txBody>
      </p:sp>
      <p:sp>
        <p:nvSpPr>
          <p:cNvPr id="18" name="Rectangle 17"/>
          <p:cNvSpPr/>
          <p:nvPr userDrawn="1"/>
        </p:nvSpPr>
        <p:spPr bwMode="gray">
          <a:xfrm>
            <a:off x="0" y="2510529"/>
            <a:ext cx="9079262" cy="12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26" tIns="48965" rIns="97926" bIns="48965" numCol="1" spcCol="0" rtlCol="0" fromWordArt="0" anchor="ctr" anchorCtr="0" forceAA="0" compatLnSpc="1">
            <a:prstTxWarp prst="textNoShape">
              <a:avLst/>
            </a:prstTxWarp>
            <a:noAutofit/>
          </a:bodyPr>
          <a:lstStyle/>
          <a:p>
            <a:pPr algn="ctr" defTabSz="715269">
              <a:lnSpc>
                <a:spcPct val="110000"/>
              </a:lnSpc>
              <a:spcBef>
                <a:spcPts val="1633"/>
              </a:spcBef>
              <a:buClr>
                <a:srgbClr val="222223"/>
              </a:buClr>
            </a:pPr>
            <a:endParaRPr lang="en-GB" sz="1400" dirty="0">
              <a:solidFill>
                <a:prstClr val="white"/>
              </a:solidFill>
            </a:endParaRPr>
          </a:p>
        </p:txBody>
      </p:sp>
      <p:sp>
        <p:nvSpPr>
          <p:cNvPr id="14" name="TextBox 13"/>
          <p:cNvSpPr txBox="1"/>
          <p:nvPr userDrawn="1"/>
        </p:nvSpPr>
        <p:spPr bwMode="gray">
          <a:xfrm>
            <a:off x="377728" y="5018805"/>
            <a:ext cx="4186602" cy="123107"/>
          </a:xfrm>
          <a:prstGeom prst="rect">
            <a:avLst/>
          </a:prstGeom>
          <a:noFill/>
        </p:spPr>
        <p:txBody>
          <a:bodyPr wrap="none" lIns="0" tIns="0" rIns="0" bIns="0" rtlCol="0" anchor="ctr">
            <a:noAutofit/>
          </a:bodyPr>
          <a:lstStyle/>
          <a:p>
            <a:pPr defTabSz="715269"/>
            <a:r>
              <a:rPr lang="en-GB" sz="500" dirty="0">
                <a:solidFill>
                  <a:srgbClr val="222223"/>
                </a:solidFill>
              </a:rPr>
              <a:t>Document Name Here  |  Month 2016 |  Version 1  |  Public  |  Internal Use Only  |  Confidential  |  Strictly  Confidential (DELETE CLASSIFICATION)</a:t>
            </a:r>
          </a:p>
        </p:txBody>
      </p:sp>
      <p:sp>
        <p:nvSpPr>
          <p:cNvPr id="17" name="TextBox 16"/>
          <p:cNvSpPr txBox="1"/>
          <p:nvPr userDrawn="1"/>
        </p:nvSpPr>
        <p:spPr>
          <a:xfrm>
            <a:off x="8747293" y="5033569"/>
            <a:ext cx="289891" cy="93615"/>
          </a:xfrm>
          <a:prstGeom prst="rect">
            <a:avLst/>
          </a:prstGeom>
          <a:noFill/>
        </p:spPr>
        <p:txBody>
          <a:bodyPr wrap="square" lIns="0" tIns="0" rIns="0" bIns="0" rtlCol="0">
            <a:spAutoFit/>
          </a:bodyPr>
          <a:lstStyle/>
          <a:p>
            <a:pPr algn="r" defTabSz="715269">
              <a:lnSpc>
                <a:spcPct val="110000"/>
              </a:lnSpc>
              <a:spcBef>
                <a:spcPts val="1878"/>
              </a:spcBef>
              <a:buClr>
                <a:srgbClr val="222223"/>
              </a:buClr>
            </a:pPr>
            <a:fld id="{08492756-E806-4604-9C5F-A6997CE6540C}" type="slidenum">
              <a:rPr lang="en-GB" sz="600" smtClean="0">
                <a:solidFill>
                  <a:srgbClr val="222223"/>
                </a:solidFill>
                <a:latin typeface="Segoe UI Light" panose="020B0502040204020203" pitchFamily="34" charset="0"/>
              </a:rPr>
              <a:pPr algn="r" defTabSz="715269">
                <a:lnSpc>
                  <a:spcPct val="110000"/>
                </a:lnSpc>
                <a:spcBef>
                  <a:spcPts val="1878"/>
                </a:spcBef>
                <a:buClr>
                  <a:srgbClr val="222223"/>
                </a:buClr>
              </a:pPr>
              <a:t>‹#›</a:t>
            </a:fld>
            <a:endParaRPr lang="en-GB" sz="600" dirty="0">
              <a:solidFill>
                <a:srgbClr val="222223"/>
              </a:solidFill>
              <a:latin typeface="Segoe UI Light" panose="020B0502040204020203" pitchFamily="34"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246" y="4702209"/>
            <a:ext cx="1554866" cy="262030"/>
          </a:xfrm>
          <a:prstGeom prst="rect">
            <a:avLst/>
          </a:prstGeom>
        </p:spPr>
      </p:pic>
    </p:spTree>
    <p:extLst>
      <p:ext uri="{BB962C8B-B14F-4D97-AF65-F5344CB8AC3E}">
        <p14:creationId xmlns:p14="http://schemas.microsoft.com/office/powerpoint/2010/main" val="27332717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531" y="629923"/>
            <a:ext cx="2512215" cy="408516"/>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385525" y="1520891"/>
            <a:ext cx="8372950" cy="287532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380172" y="1110322"/>
            <a:ext cx="1687398" cy="249620"/>
          </a:xfrm>
          <a:solidFill>
            <a:schemeClr val="tx2"/>
          </a:solidFill>
        </p:spPr>
        <p:txBody>
          <a:bodyPr vert="horz" wrap="none" lIns="48965" tIns="0" rIns="48965" bIns="0" rtlCol="0" anchor="ctr">
            <a:spAutoFit/>
          </a:bodyPr>
          <a:lstStyle>
            <a:lvl1pPr>
              <a:buFontTx/>
              <a:buNone/>
              <a:defRPr lang="en-US" sz="1600" b="1" dirty="0" smtClean="0">
                <a:solidFill>
                  <a:schemeClr val="bg1"/>
                </a:solidFill>
              </a:defRPr>
            </a:lvl1pPr>
          </a:lstStyle>
          <a:p>
            <a:pPr marL="0" lvl="0" indent="0" defTabSz="621830">
              <a:spcBef>
                <a:spcPts val="204"/>
              </a:spcBef>
              <a:spcAft>
                <a:spcPts val="204"/>
              </a:spcAft>
              <a:buFontTx/>
              <a:buNone/>
            </a:pPr>
            <a:r>
              <a:rPr lang="en-US" dirty="0"/>
              <a:t>Click to edit text</a:t>
            </a:r>
          </a:p>
        </p:txBody>
      </p:sp>
    </p:spTree>
    <p:extLst>
      <p:ext uri="{BB962C8B-B14F-4D97-AF65-F5344CB8AC3E}">
        <p14:creationId xmlns:p14="http://schemas.microsoft.com/office/powerpoint/2010/main" val="33741929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22051" y="122028"/>
            <a:ext cx="8913524" cy="4898365"/>
          </a:xfrm>
          <a:solidFill>
            <a:schemeClr val="tx1"/>
          </a:solidFill>
        </p:spPr>
        <p:txBody>
          <a:bodyPr>
            <a:normAutofit/>
          </a:bodyPr>
          <a:lstStyle>
            <a:lvl1pPr>
              <a:defRPr sz="1292"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378739" y="3061579"/>
            <a:ext cx="4186603" cy="936932"/>
          </a:xfrm>
        </p:spPr>
        <p:txBody>
          <a:bodyPr wrap="square" lIns="82819" tIns="41410" rIns="82819" bIns="41410">
            <a:noAutofit/>
          </a:bodyPr>
          <a:lstStyle>
            <a:lvl1pPr marL="0" indent="0">
              <a:spcBef>
                <a:spcPts val="939"/>
              </a:spcBef>
              <a:buNone/>
              <a:defRPr sz="1292">
                <a:solidFill>
                  <a:schemeClr val="bg1"/>
                </a:solidFill>
              </a:defRPr>
            </a:lvl1pPr>
            <a:lvl2pPr marL="357719" indent="0">
              <a:buNone/>
              <a:defRPr>
                <a:solidFill>
                  <a:schemeClr val="bg1"/>
                </a:solidFill>
              </a:defRPr>
            </a:lvl2pPr>
            <a:lvl3pPr marL="715436" indent="0">
              <a:buNone/>
              <a:defRPr>
                <a:solidFill>
                  <a:schemeClr val="bg1"/>
                </a:solidFill>
              </a:defRPr>
            </a:lvl3pPr>
            <a:lvl4pPr marL="1073154" indent="0">
              <a:buNone/>
              <a:defRPr>
                <a:solidFill>
                  <a:schemeClr val="bg1"/>
                </a:solidFill>
              </a:defRPr>
            </a:lvl4pPr>
            <a:lvl5pPr marL="1430873"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384451" y="2620733"/>
            <a:ext cx="2466603" cy="360179"/>
          </a:xfrm>
          <a:solidFill>
            <a:schemeClr val="accent2"/>
          </a:solidFill>
        </p:spPr>
        <p:txBody>
          <a:bodyPr wrap="none" lIns="82819" tIns="41410" rIns="82819" bIns="41410" rtlCol="0" anchor="t">
            <a:spAutoFit/>
          </a:bodyPr>
          <a:lstStyle>
            <a:lvl1pPr marL="0" indent="0">
              <a:lnSpc>
                <a:spcPts val="2285"/>
              </a:lnSpc>
              <a:spcAft>
                <a:spcPts val="0"/>
              </a:spcAft>
              <a:buNone/>
              <a:defRPr lang="en-GB" sz="1905"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8542980" y="5040048"/>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21" name="TextBox 20"/>
          <p:cNvSpPr txBox="1"/>
          <p:nvPr userDrawn="1"/>
        </p:nvSpPr>
        <p:spPr bwMode="gray">
          <a:xfrm>
            <a:off x="384206" y="5018797"/>
            <a:ext cx="4186603" cy="123107"/>
          </a:xfrm>
          <a:prstGeom prst="rect">
            <a:avLst/>
          </a:prstGeom>
          <a:noFill/>
        </p:spPr>
        <p:txBody>
          <a:bodyPr wrap="none" lIns="0" tIns="0" rIns="0" bIns="0" rtlCol="0" anchor="ctr">
            <a:noAutofit/>
          </a:bodyPr>
          <a:lstStyle/>
          <a:p>
            <a:r>
              <a:rPr lang="en-US" sz="476" dirty="0">
                <a:solidFill>
                  <a:schemeClr val="tx1"/>
                </a:solidFill>
                <a:latin typeface="+mn-lt"/>
              </a:rPr>
              <a:t>Surveys of the education sector in Serbia </a:t>
            </a:r>
            <a:r>
              <a:rPr lang="sr-Latn-RS" sz="476" dirty="0">
                <a:solidFill>
                  <a:schemeClr val="tx1"/>
                </a:solidFill>
                <a:latin typeface="+mn-lt"/>
              </a:rPr>
              <a:t>| April 2021 | © 2021 Ipsos. All rights reserved. </a:t>
            </a:r>
          </a:p>
        </p:txBody>
      </p:sp>
      <p:sp>
        <p:nvSpPr>
          <p:cNvPr id="3" name="Text Placeholder 2"/>
          <p:cNvSpPr>
            <a:spLocks noGrp="1" noChangeAspect="1"/>
          </p:cNvSpPr>
          <p:nvPr>
            <p:ph type="body" sz="quarter" idx="12" hasCustomPrompt="1"/>
          </p:nvPr>
        </p:nvSpPr>
        <p:spPr>
          <a:xfrm>
            <a:off x="391441" y="1098202"/>
            <a:ext cx="2138949" cy="513456"/>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3401" b="1" baseline="0" dirty="0" smtClean="0">
                <a:solidFill>
                  <a:schemeClr val="bg1"/>
                </a:solidFill>
                <a:latin typeface="+mj-lt"/>
              </a:defRPr>
            </a:lvl1pPr>
          </a:lstStyle>
          <a:p>
            <a:pPr marL="0" lvl="0" indent="0">
              <a:lnSpc>
                <a:spcPts val="2789"/>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391440" y="1836957"/>
            <a:ext cx="2384016" cy="509545"/>
          </a:xfrm>
          <a:solidFill>
            <a:schemeClr val="accent3"/>
          </a:solidFill>
        </p:spPr>
        <p:txBody>
          <a:bodyPr vert="horz" wrap="none" lIns="82819" tIns="144000" rIns="82819" bIns="0" rtlCol="0" anchor="ctr">
            <a:spAutoFit/>
          </a:bodyPr>
          <a:lstStyle>
            <a:lvl1pPr>
              <a:lnSpc>
                <a:spcPct val="100000"/>
              </a:lnSpc>
              <a:buFontTx/>
              <a:buNone/>
              <a:defRPr lang="en-US" sz="3265" b="1" baseline="0" dirty="0" smtClean="0">
                <a:solidFill>
                  <a:schemeClr val="bg1"/>
                </a:solidFill>
                <a:latin typeface="+mj-lt"/>
              </a:defRPr>
            </a:lvl1pPr>
          </a:lstStyle>
          <a:p>
            <a:pPr marL="0" lvl="0" indent="0">
              <a:lnSpc>
                <a:spcPts val="2789"/>
              </a:lnSpc>
              <a:spcBef>
                <a:spcPts val="0"/>
              </a:spcBef>
              <a:spcAft>
                <a:spcPts val="0"/>
              </a:spcAft>
              <a:buFontTx/>
              <a:buNone/>
            </a:pPr>
            <a:r>
              <a:rPr lang="en-US" dirty="0"/>
              <a:t>Cover page</a:t>
            </a:r>
          </a:p>
        </p:txBody>
      </p:sp>
      <p:pic>
        <p:nvPicPr>
          <p:cNvPr id="10" name="Picture 9">
            <a:extLst>
              <a:ext uri="{FF2B5EF4-FFF2-40B4-BE49-F238E27FC236}">
                <a16:creationId xmlns:a16="http://schemas.microsoft.com/office/drawing/2014/main" id="{E3A454A9-CEEE-42F3-95C6-232EF83BB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4206" y="4482100"/>
            <a:ext cx="429369" cy="391850"/>
          </a:xfrm>
          <a:prstGeom prst="rect">
            <a:avLst/>
          </a:prstGeom>
        </p:spPr>
      </p:pic>
      <p:pic>
        <p:nvPicPr>
          <p:cNvPr id="13" name="Picture 12">
            <a:extLst>
              <a:ext uri="{FF2B5EF4-FFF2-40B4-BE49-F238E27FC236}">
                <a16:creationId xmlns:a16="http://schemas.microsoft.com/office/drawing/2014/main" id="{40260253-652C-4587-B690-67A5527CFC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670" y="4551549"/>
            <a:ext cx="2281338" cy="331770"/>
          </a:xfrm>
          <a:prstGeom prst="rect">
            <a:avLst/>
          </a:prstGeom>
        </p:spPr>
      </p:pic>
    </p:spTree>
    <p:extLst>
      <p:ext uri="{BB962C8B-B14F-4D97-AF65-F5344CB8AC3E}">
        <p14:creationId xmlns:p14="http://schemas.microsoft.com/office/powerpoint/2010/main" val="25657124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64742" y="2792936"/>
            <a:ext cx="8970837" cy="2227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84" tIns="56342" rIns="112684" bIns="56342" numCol="1" spcCol="0" rtlCol="0" fromWordArt="0" anchor="ctr" anchorCtr="0" forceAA="0" compatLnSpc="1">
            <a:prstTxWarp prst="textNoShape">
              <a:avLst/>
            </a:prstTxWarp>
            <a:noAutofit/>
          </a:bodyPr>
          <a:lstStyle/>
          <a:p>
            <a:pPr algn="ctr" defTabSz="715541">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2" name="Title 1"/>
          <p:cNvSpPr>
            <a:spLocks noGrp="1"/>
          </p:cNvSpPr>
          <p:nvPr>
            <p:ph type="title" hasCustomPrompt="1"/>
          </p:nvPr>
        </p:nvSpPr>
        <p:spPr bwMode="gray">
          <a:xfrm>
            <a:off x="570104" y="1385201"/>
            <a:ext cx="8003800" cy="440721"/>
          </a:xfrm>
          <a:noFill/>
        </p:spPr>
        <p:txBody>
          <a:bodyPr wrap="square" anchor="ctr"/>
          <a:lstStyle>
            <a:lvl1pPr>
              <a:defRPr sz="4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22053" y="2914616"/>
            <a:ext cx="8894780" cy="2109971"/>
          </a:xfrm>
          <a:solidFill>
            <a:schemeClr val="bg1">
              <a:lumMod val="85000"/>
            </a:schemeClr>
          </a:solidFill>
        </p:spPr>
        <p:txBody>
          <a:bodyPr/>
          <a:lstStyle>
            <a:lvl1pPr marL="0" indent="0">
              <a:buNone/>
              <a:defRPr sz="1100" baseline="0"/>
            </a:lvl1pPr>
          </a:lstStyle>
          <a:p>
            <a:r>
              <a:rPr lang="en-GB" dirty="0"/>
              <a:t>Click to insert image</a:t>
            </a:r>
          </a:p>
        </p:txBody>
      </p:sp>
      <p:sp>
        <p:nvSpPr>
          <p:cNvPr id="10" name="Rectangle 6"/>
          <p:cNvSpPr/>
          <p:nvPr userDrawn="1"/>
        </p:nvSpPr>
        <p:spPr bwMode="gray">
          <a:xfrm>
            <a:off x="0" y="4"/>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63" tIns="48982" rIns="97963" bIns="48982" numCol="1" spcCol="0" rtlCol="0" fromWordArt="0" anchor="ctr" anchorCtr="0" forceAA="0" compatLnSpc="1">
            <a:prstTxWarp prst="textNoShape">
              <a:avLst/>
            </a:prstTxWarp>
            <a:noAutofit/>
          </a:bodyPr>
          <a:lstStyle/>
          <a:p>
            <a:pPr algn="ctr" defTabSz="715541">
              <a:lnSpc>
                <a:spcPct val="110000"/>
              </a:lnSpc>
              <a:spcBef>
                <a:spcPts val="1633"/>
              </a:spcBef>
              <a:buClr>
                <a:srgbClr val="222223"/>
              </a:buClr>
            </a:pPr>
            <a:endParaRPr lang="en-GB" sz="1400" dirty="0">
              <a:solidFill>
                <a:prstClr val="white"/>
              </a:solidFill>
            </a:endParaRPr>
          </a:p>
        </p:txBody>
      </p:sp>
      <p:sp>
        <p:nvSpPr>
          <p:cNvPr id="12" name="TextBox 11"/>
          <p:cNvSpPr txBox="1"/>
          <p:nvPr userDrawn="1"/>
        </p:nvSpPr>
        <p:spPr bwMode="gray">
          <a:xfrm>
            <a:off x="367180" y="5020398"/>
            <a:ext cx="3331084" cy="123107"/>
          </a:xfrm>
          <a:prstGeom prst="rect">
            <a:avLst/>
          </a:prstGeom>
          <a:noFill/>
        </p:spPr>
        <p:txBody>
          <a:bodyPr wrap="none" lIns="0" tIns="0" rIns="0" bIns="0" rtlCol="0" anchor="ctr">
            <a:noAutofit/>
          </a:bodyPr>
          <a:lstStyle/>
          <a:p>
            <a:pPr defTabSz="715541"/>
            <a:r>
              <a:rPr lang="en-US" sz="500" dirty="0" err="1">
                <a:solidFill>
                  <a:srgbClr val="222223"/>
                </a:solidFill>
              </a:rPr>
              <a:t>Efektivne</a:t>
            </a:r>
            <a:r>
              <a:rPr lang="en-US" sz="500" dirty="0">
                <a:solidFill>
                  <a:srgbClr val="222223"/>
                </a:solidFill>
              </a:rPr>
              <a:t> </a:t>
            </a:r>
            <a:r>
              <a:rPr lang="en-US" sz="500" dirty="0" err="1">
                <a:solidFill>
                  <a:srgbClr val="222223"/>
                </a:solidFill>
              </a:rPr>
              <a:t>javne</a:t>
            </a:r>
            <a:r>
              <a:rPr lang="en-US" sz="500" dirty="0">
                <a:solidFill>
                  <a:srgbClr val="222223"/>
                </a:solidFill>
              </a:rPr>
              <a:t> </a:t>
            </a:r>
            <a:r>
              <a:rPr lang="en-US" sz="500" dirty="0" err="1">
                <a:solidFill>
                  <a:srgbClr val="222223"/>
                </a:solidFill>
              </a:rPr>
              <a:t>nabavke</a:t>
            </a:r>
            <a:r>
              <a:rPr lang="en-US" sz="500" dirty="0">
                <a:solidFill>
                  <a:srgbClr val="222223"/>
                </a:solidFill>
              </a:rPr>
              <a:t> u </a:t>
            </a:r>
            <a:r>
              <a:rPr lang="en-US" sz="500" dirty="0" err="1">
                <a:solidFill>
                  <a:srgbClr val="222223"/>
                </a:solidFill>
              </a:rPr>
              <a:t>službi</a:t>
            </a:r>
            <a:r>
              <a:rPr lang="en-US" sz="500" dirty="0">
                <a:solidFill>
                  <a:srgbClr val="222223"/>
                </a:solidFill>
              </a:rPr>
              <a:t> </a:t>
            </a:r>
            <a:r>
              <a:rPr lang="en-US" sz="500" dirty="0" err="1">
                <a:solidFill>
                  <a:srgbClr val="222223"/>
                </a:solidFill>
              </a:rPr>
              <a:t>ekonomskog</a:t>
            </a:r>
            <a:r>
              <a:rPr lang="en-US" sz="500" dirty="0">
                <a:solidFill>
                  <a:srgbClr val="222223"/>
                </a:solidFill>
              </a:rPr>
              <a:t> </a:t>
            </a:r>
            <a:r>
              <a:rPr lang="en-US" sz="500" dirty="0" err="1">
                <a:solidFill>
                  <a:srgbClr val="222223"/>
                </a:solidFill>
              </a:rPr>
              <a:t>rasta</a:t>
            </a:r>
            <a:r>
              <a:rPr lang="en-GB" sz="500" dirty="0">
                <a:solidFill>
                  <a:srgbClr val="222223"/>
                </a:solidFill>
              </a:rPr>
              <a:t>| </a:t>
            </a:r>
            <a:r>
              <a:rPr lang="en-US" sz="500" dirty="0">
                <a:solidFill>
                  <a:srgbClr val="222223"/>
                </a:solidFill>
              </a:rPr>
              <a:t>Jun</a:t>
            </a:r>
            <a:r>
              <a:rPr lang="sr-Latn-RS" sz="500" dirty="0">
                <a:solidFill>
                  <a:srgbClr val="222223"/>
                </a:solidFill>
              </a:rPr>
              <a:t> 2021</a:t>
            </a:r>
            <a:endParaRPr lang="en-GB" sz="500" dirty="0">
              <a:solidFill>
                <a:srgbClr val="222223"/>
              </a:solidFill>
            </a:endParaRPr>
          </a:p>
        </p:txBody>
      </p:sp>
      <p:sp>
        <p:nvSpPr>
          <p:cNvPr id="16" name="TextBox 15"/>
          <p:cNvSpPr txBox="1"/>
          <p:nvPr userDrawn="1"/>
        </p:nvSpPr>
        <p:spPr>
          <a:xfrm>
            <a:off x="8747289" y="5033569"/>
            <a:ext cx="289891" cy="93615"/>
          </a:xfrm>
          <a:prstGeom prst="rect">
            <a:avLst/>
          </a:prstGeom>
          <a:noFill/>
        </p:spPr>
        <p:txBody>
          <a:bodyPr wrap="square" lIns="0" tIns="0" rIns="0" bIns="0" rtlCol="0">
            <a:spAutoFit/>
          </a:bodyPr>
          <a:lstStyle/>
          <a:p>
            <a:pPr algn="r" defTabSz="715541">
              <a:lnSpc>
                <a:spcPct val="110000"/>
              </a:lnSpc>
              <a:spcBef>
                <a:spcPts val="1878"/>
              </a:spcBef>
              <a:buClr>
                <a:srgbClr val="222223"/>
              </a:buClr>
            </a:pPr>
            <a:fld id="{08492756-E806-4604-9C5F-A6997CE6540C}" type="slidenum">
              <a:rPr lang="en-GB" sz="600" smtClean="0">
                <a:solidFill>
                  <a:srgbClr val="222223"/>
                </a:solidFill>
                <a:latin typeface="Segoe UI Light" panose="020B0502040204020203" pitchFamily="34" charset="0"/>
              </a:rPr>
              <a:pPr algn="r" defTabSz="715541">
                <a:lnSpc>
                  <a:spcPct val="110000"/>
                </a:lnSpc>
                <a:spcBef>
                  <a:spcPts val="1878"/>
                </a:spcBef>
                <a:buClr>
                  <a:srgbClr val="222223"/>
                </a:buClr>
              </a:pPr>
              <a:t>‹#›</a:t>
            </a:fld>
            <a:endParaRPr lang="en-GB" sz="600" dirty="0">
              <a:solidFill>
                <a:srgbClr val="222223"/>
              </a:solidFill>
              <a:latin typeface="Segoe UI Light" panose="020B0502040204020203"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246" y="4702209"/>
            <a:ext cx="1554866" cy="262030"/>
          </a:xfrm>
          <a:prstGeom prst="rect">
            <a:avLst/>
          </a:prstGeom>
        </p:spPr>
      </p:pic>
    </p:spTree>
    <p:extLst>
      <p:ext uri="{BB962C8B-B14F-4D97-AF65-F5344CB8AC3E}">
        <p14:creationId xmlns:p14="http://schemas.microsoft.com/office/powerpoint/2010/main" val="30579153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2730397"/>
            <a:ext cx="9143999" cy="2413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570102" y="1306318"/>
            <a:ext cx="8003800" cy="598488"/>
          </a:xfrm>
          <a:noFill/>
        </p:spPr>
        <p:txBody>
          <a:bodyPr wrap="square" anchor="ctr"/>
          <a:lstStyle>
            <a:lvl1pPr>
              <a:lnSpc>
                <a:spcPts val="4149"/>
              </a:lnSpc>
              <a:defRPr sz="4217"/>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32582" y="2869562"/>
            <a:ext cx="2865712" cy="2142370"/>
          </a:xfrm>
          <a:solidFill>
            <a:schemeClr val="accent5"/>
          </a:solidFill>
        </p:spPr>
        <p:txBody>
          <a:bodyPr/>
          <a:lstStyle>
            <a:lvl1pPr marL="0" indent="0">
              <a:buNone/>
              <a:defRPr sz="1224"/>
            </a:lvl1pPr>
          </a:lstStyle>
          <a:p>
            <a:r>
              <a:rPr lang="en-GB" dirty="0"/>
              <a:t>Click to insert image</a:t>
            </a:r>
          </a:p>
        </p:txBody>
      </p:sp>
      <p:sp>
        <p:nvSpPr>
          <p:cNvPr id="28" name="Picture Placeholder 21"/>
          <p:cNvSpPr>
            <a:spLocks noGrp="1"/>
          </p:cNvSpPr>
          <p:nvPr>
            <p:ph type="pic" sz="quarter" idx="11" hasCustomPrompt="1"/>
          </p:nvPr>
        </p:nvSpPr>
        <p:spPr>
          <a:xfrm>
            <a:off x="3142335" y="2869562"/>
            <a:ext cx="2865712" cy="2142370"/>
          </a:xfrm>
          <a:solidFill>
            <a:schemeClr val="accent5"/>
          </a:solidFill>
        </p:spPr>
        <p:txBody>
          <a:bodyPr/>
          <a:lstStyle>
            <a:lvl1pPr marL="0" indent="0">
              <a:buNone/>
              <a:defRPr sz="1224" baseline="0"/>
            </a:lvl1pPr>
          </a:lstStyle>
          <a:p>
            <a:r>
              <a:rPr lang="en-GB" dirty="0"/>
              <a:t>Click to insert image</a:t>
            </a:r>
          </a:p>
        </p:txBody>
      </p:sp>
      <p:sp>
        <p:nvSpPr>
          <p:cNvPr id="29" name="Picture Placeholder 21"/>
          <p:cNvSpPr>
            <a:spLocks noGrp="1"/>
          </p:cNvSpPr>
          <p:nvPr>
            <p:ph type="pic" sz="quarter" idx="12" hasCustomPrompt="1"/>
          </p:nvPr>
        </p:nvSpPr>
        <p:spPr>
          <a:xfrm>
            <a:off x="6152088" y="2869562"/>
            <a:ext cx="2865712" cy="2142370"/>
          </a:xfrm>
          <a:solidFill>
            <a:schemeClr val="accent5"/>
          </a:solidFill>
        </p:spPr>
        <p:txBody>
          <a:bodyPr/>
          <a:lstStyle>
            <a:lvl1pPr marL="0" indent="0">
              <a:buNone/>
              <a:defRPr sz="1224"/>
            </a:lvl1pPr>
          </a:lstStyle>
          <a:p>
            <a:r>
              <a:rPr lang="en-GB" dirty="0"/>
              <a:t>Click to insert image</a:t>
            </a:r>
          </a:p>
        </p:txBody>
      </p:sp>
      <p:sp>
        <p:nvSpPr>
          <p:cNvPr id="10" name="TextBox 9"/>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8" name="TextBox 17"/>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12" name="TextBox 11"/>
          <p:cNvSpPr txBox="1"/>
          <p:nvPr userDrawn="1"/>
        </p:nvSpPr>
        <p:spPr bwMode="gray">
          <a:xfrm>
            <a:off x="386622" y="5020393"/>
            <a:ext cx="3331084" cy="123107"/>
          </a:xfrm>
          <a:prstGeom prst="rect">
            <a:avLst/>
          </a:prstGeom>
          <a:noFill/>
        </p:spPr>
        <p:txBody>
          <a:bodyPr wrap="none" lIns="0" tIns="0" rIns="0" bIns="0" rtlCol="0" anchor="ctr">
            <a:no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r>
              <a:rPr lang="sr-Latn-RS" sz="476" dirty="0">
                <a:solidFill>
                  <a:schemeClr val="tx1"/>
                </a:solidFill>
                <a:latin typeface="Segoe UI Light" panose="020B0502040204020203" pitchFamily="34" charset="0"/>
              </a:rPr>
              <a:t>. </a:t>
            </a:r>
          </a:p>
        </p:txBody>
      </p:sp>
      <p:sp>
        <p:nvSpPr>
          <p:cNvPr id="14" name="TextBox 13"/>
          <p:cNvSpPr txBox="1"/>
          <p:nvPr userDrawn="1"/>
        </p:nvSpPr>
        <p:spPr>
          <a:xfrm>
            <a:off x="389411" y="4925324"/>
            <a:ext cx="639599"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476"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49069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2750766"/>
            <a:ext cx="9097626" cy="2392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570102" y="1373323"/>
            <a:ext cx="8003800" cy="464477"/>
          </a:xfrm>
          <a:noFill/>
        </p:spPr>
        <p:txBody>
          <a:bodyPr wrap="square" anchor="ctr"/>
          <a:lstStyle>
            <a:lvl1pPr>
              <a:defRPr sz="4217"/>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4633234" y="2873210"/>
            <a:ext cx="4383287" cy="2142767"/>
          </a:xfrm>
          <a:solidFill>
            <a:schemeClr val="bg1">
              <a:lumMod val="95000"/>
            </a:schemeClr>
          </a:solidFill>
        </p:spPr>
        <p:txBody>
          <a:bodyPr/>
          <a:lstStyle>
            <a:lvl1pPr marL="0" indent="0">
              <a:buNone/>
              <a:defRPr sz="1088" baseline="0"/>
            </a:lvl1pPr>
          </a:lstStyle>
          <a:p>
            <a:r>
              <a:rPr lang="en-GB" dirty="0"/>
              <a:t>Click to insert image</a:t>
            </a:r>
          </a:p>
        </p:txBody>
      </p:sp>
      <p:sp>
        <p:nvSpPr>
          <p:cNvPr id="9" name="TextBox 8"/>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24684" y="2873210"/>
            <a:ext cx="4383731" cy="2142767"/>
          </a:xfrm>
          <a:solidFill>
            <a:schemeClr val="bg1">
              <a:lumMod val="95000"/>
            </a:schemeClr>
          </a:solidFill>
        </p:spPr>
        <p:txBody>
          <a:bodyPr/>
          <a:lstStyle>
            <a:lvl1pPr marL="0" indent="0">
              <a:buNone/>
              <a:defRPr sz="1088"/>
            </a:lvl1pPr>
          </a:lstStyle>
          <a:p>
            <a:r>
              <a:rPr lang="en-GB" dirty="0"/>
              <a:t>Click to insert image</a:t>
            </a:r>
          </a:p>
        </p:txBody>
      </p:sp>
      <p:sp>
        <p:nvSpPr>
          <p:cNvPr id="16"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7" name="TextBox 16"/>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12" name="TextBox 11"/>
          <p:cNvSpPr txBox="1"/>
          <p:nvPr userDrawn="1"/>
        </p:nvSpPr>
        <p:spPr bwMode="gray">
          <a:xfrm>
            <a:off x="386622" y="5020393"/>
            <a:ext cx="3331084" cy="123107"/>
          </a:xfrm>
          <a:prstGeom prst="rect">
            <a:avLst/>
          </a:prstGeom>
          <a:noFill/>
        </p:spPr>
        <p:txBody>
          <a:bodyPr wrap="none" lIns="0" tIns="0" rIns="0" bIns="0" rtlCol="0" anchor="ctr">
            <a:noAutofit/>
          </a:bodyPr>
          <a:lstStyle/>
          <a:p>
            <a:pPr marL="0" marR="0" lvl="0" indent="0" algn="l" defTabSz="913234" rtl="0" eaLnBrk="1" fontAlgn="auto" latinLnBrk="0" hangingPunct="1">
              <a:lnSpc>
                <a:spcPct val="100000"/>
              </a:lnSpc>
              <a:spcBef>
                <a:spcPts val="0"/>
              </a:spcBef>
              <a:spcAft>
                <a:spcPts val="0"/>
              </a:spcAft>
              <a:buClrTx/>
              <a:buSzTx/>
              <a:buFontTx/>
              <a:buNone/>
              <a:tabLst/>
              <a:defRPr/>
            </a:pPr>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r>
              <a:rPr lang="en-GB" sz="476" dirty="0">
                <a:solidFill>
                  <a:schemeClr val="tx1"/>
                </a:solidFill>
                <a:latin typeface="Segoe UI Light" panose="020B0502040204020203" pitchFamily="34" charset="0"/>
              </a:rPr>
              <a:t>)</a:t>
            </a:r>
          </a:p>
        </p:txBody>
      </p:sp>
      <p:sp>
        <p:nvSpPr>
          <p:cNvPr id="14" name="TextBox 13"/>
          <p:cNvSpPr txBox="1"/>
          <p:nvPr userDrawn="1"/>
        </p:nvSpPr>
        <p:spPr>
          <a:xfrm>
            <a:off x="389411" y="4925324"/>
            <a:ext cx="636393"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476"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654107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64738" y="2792935"/>
            <a:ext cx="8970837" cy="2227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74" tIns="56337" rIns="112674" bIns="56337" numCol="1" spcCol="0" rtlCol="0" fromWordArt="0" anchor="ctr" anchorCtr="0" forceAA="0" compatLnSpc="1">
            <a:prstTxWarp prst="textNoShape">
              <a:avLst/>
            </a:prstTxWarp>
            <a:noAutofit/>
          </a:bodyPr>
          <a:lstStyle/>
          <a:p>
            <a:pPr algn="ctr">
              <a:lnSpc>
                <a:spcPct val="110000"/>
              </a:lnSpc>
              <a:spcBef>
                <a:spcPts val="1877"/>
              </a:spcBef>
              <a:buClr>
                <a:schemeClr val="bg2"/>
              </a:buClr>
            </a:pPr>
            <a:endParaRPr lang="en-GB" sz="2177" dirty="0">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570102" y="1373323"/>
            <a:ext cx="8003800" cy="464477"/>
          </a:xfrm>
          <a:noFill/>
        </p:spPr>
        <p:txBody>
          <a:bodyPr wrap="square" anchor="ctr"/>
          <a:lstStyle>
            <a:lvl1pPr>
              <a:defRPr sz="4217"/>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22050" y="2914615"/>
            <a:ext cx="8894780" cy="2109971"/>
          </a:xfrm>
          <a:solidFill>
            <a:schemeClr val="bg1">
              <a:lumMod val="85000"/>
            </a:schemeClr>
          </a:solidFill>
        </p:spPr>
        <p:txBody>
          <a:bodyPr/>
          <a:lstStyle>
            <a:lvl1pPr marL="0" indent="0">
              <a:buNone/>
              <a:defRPr sz="1088" baseline="0"/>
            </a:lvl1pPr>
          </a:lstStyle>
          <a:p>
            <a:r>
              <a:rPr lang="en-GB" dirty="0"/>
              <a:t>Click to insert image</a:t>
            </a:r>
          </a:p>
        </p:txBody>
      </p:sp>
      <p:sp>
        <p:nvSpPr>
          <p:cNvPr id="8" name="TextBox 7"/>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14" name="TextBox 13"/>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12" name="TextBox 11"/>
          <p:cNvSpPr txBox="1"/>
          <p:nvPr userDrawn="1"/>
        </p:nvSpPr>
        <p:spPr bwMode="gray">
          <a:xfrm>
            <a:off x="386622" y="5020393"/>
            <a:ext cx="3331084" cy="123107"/>
          </a:xfrm>
          <a:prstGeom prst="rect">
            <a:avLst/>
          </a:prstGeom>
          <a:noFill/>
        </p:spPr>
        <p:txBody>
          <a:bodyPr wrap="none" lIns="0" tIns="0" rIns="0" bIns="0" rtlCol="0" anchor="ctr">
            <a:noAutofit/>
          </a:bodyPr>
          <a:lstStyle/>
          <a:p>
            <a:pPr marL="0" marR="0" lvl="0" indent="0" algn="l" defTabSz="715436" rtl="0" eaLnBrk="1" fontAlgn="auto" latinLnBrk="0" hangingPunct="1">
              <a:lnSpc>
                <a:spcPct val="100000"/>
              </a:lnSpc>
              <a:spcBef>
                <a:spcPts val="0"/>
              </a:spcBef>
              <a:spcAft>
                <a:spcPts val="0"/>
              </a:spcAft>
              <a:buClrTx/>
              <a:buSzTx/>
              <a:buFontTx/>
              <a:buNone/>
              <a:tabLst/>
              <a:defRPr/>
            </a:pPr>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r>
              <a:rPr lang="sr-Latn-RS" sz="476" dirty="0">
                <a:solidFill>
                  <a:schemeClr val="tx1"/>
                </a:solidFill>
                <a:latin typeface="Segoe UI Light" panose="020B0502040204020203" pitchFamily="34" charset="0"/>
              </a:rPr>
              <a:t>. </a:t>
            </a:r>
          </a:p>
        </p:txBody>
      </p:sp>
      <p:sp>
        <p:nvSpPr>
          <p:cNvPr id="13" name="TextBox 12"/>
          <p:cNvSpPr txBox="1"/>
          <p:nvPr userDrawn="1"/>
        </p:nvSpPr>
        <p:spPr>
          <a:xfrm>
            <a:off x="389411" y="4925324"/>
            <a:ext cx="623569" cy="74251"/>
          </a:xfrm>
          <a:prstGeom prst="rect">
            <a:avLst/>
          </a:prstGeom>
          <a:noFill/>
        </p:spPr>
        <p:txBody>
          <a:bodyPr wrap="none" lIns="0" tIns="0" rIns="0" bIns="0" rtlCol="0">
            <a:spAutoFit/>
          </a:bodyPr>
          <a:lstStyle/>
          <a:p>
            <a:pPr>
              <a:lnSpc>
                <a:spcPct val="110000"/>
              </a:lnSpc>
              <a:spcBef>
                <a:spcPts val="1632"/>
              </a:spcBef>
              <a:buClr>
                <a:schemeClr val="bg2"/>
              </a:buClr>
            </a:pPr>
            <a:r>
              <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476"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38364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440173" y="3361517"/>
            <a:ext cx="153919" cy="91926"/>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4"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24" dirty="0">
                <a:latin typeface="+mn-lt"/>
              </a:endParaRPr>
            </a:p>
          </p:txBody>
        </p:sp>
      </p:grpSp>
      <p:sp>
        <p:nvSpPr>
          <p:cNvPr id="69" name="Text Placeholder 68"/>
          <p:cNvSpPr>
            <a:spLocks noGrp="1"/>
          </p:cNvSpPr>
          <p:nvPr>
            <p:ph type="body" sz="quarter" idx="10" hasCustomPrompt="1"/>
          </p:nvPr>
        </p:nvSpPr>
        <p:spPr bwMode="gray">
          <a:xfrm>
            <a:off x="378738" y="2718699"/>
            <a:ext cx="4041224" cy="1318300"/>
          </a:xfrm>
        </p:spPr>
        <p:txBody>
          <a:bodyPr wrap="square" lIns="82819" tIns="41410" rIns="82819" bIns="41410">
            <a:spAutoFit/>
          </a:bodyPr>
          <a:lstStyle>
            <a:lvl1pPr marL="0" indent="0">
              <a:spcBef>
                <a:spcPts val="0"/>
              </a:spcBef>
              <a:buNone/>
              <a:tabLst>
                <a:tab pos="213637" algn="l"/>
              </a:tabLst>
              <a:defRPr sz="1428" baseline="0">
                <a:solidFill>
                  <a:schemeClr val="bg1"/>
                </a:solidFill>
                <a:latin typeface="+mn-lt"/>
              </a:defRPr>
            </a:lvl1pPr>
            <a:lvl2pPr marL="357719" indent="0">
              <a:buNone/>
              <a:defRPr>
                <a:solidFill>
                  <a:schemeClr val="bg1"/>
                </a:solidFill>
              </a:defRPr>
            </a:lvl2pPr>
            <a:lvl3pPr marL="715436" indent="0">
              <a:buNone/>
              <a:defRPr>
                <a:solidFill>
                  <a:schemeClr val="bg1"/>
                </a:solidFill>
              </a:defRPr>
            </a:lvl3pPr>
            <a:lvl4pPr marL="1073154" indent="0">
              <a:buNone/>
              <a:defRPr>
                <a:solidFill>
                  <a:schemeClr val="bg1"/>
                </a:solidFill>
              </a:defRPr>
            </a:lvl4pPr>
            <a:lvl5pPr marL="1430873"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439540" y="3869812"/>
            <a:ext cx="155187" cy="122444"/>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71548" tIns="35773" rIns="71548" bIns="35773" numCol="1" anchor="t" anchorCtr="0" compatLnSpc="1">
            <a:prstTxWarp prst="textNoShape">
              <a:avLst/>
            </a:prstTxWarp>
          </a:bodyPr>
          <a:lstStyle/>
          <a:p>
            <a:endParaRPr lang="en-GB" sz="1224" dirty="0">
              <a:latin typeface="+mn-lt"/>
            </a:endParaRPr>
          </a:p>
        </p:txBody>
      </p:sp>
      <p:sp>
        <p:nvSpPr>
          <p:cNvPr id="160" name="Freeform 11"/>
          <p:cNvSpPr>
            <a:spLocks noChangeAspect="1" noEditPoints="1"/>
          </p:cNvSpPr>
          <p:nvPr userDrawn="1"/>
        </p:nvSpPr>
        <p:spPr bwMode="auto">
          <a:xfrm>
            <a:off x="477994" y="3575914"/>
            <a:ext cx="78279" cy="122444"/>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71548" tIns="35773" rIns="71548" bIns="35773" numCol="1" anchor="t" anchorCtr="0" compatLnSpc="1">
            <a:prstTxWarp prst="textNoShape">
              <a:avLst/>
            </a:prstTxWarp>
          </a:bodyPr>
          <a:lstStyle/>
          <a:p>
            <a:endParaRPr lang="en-GB" sz="1224" dirty="0">
              <a:latin typeface="+mn-lt"/>
            </a:endParaRPr>
          </a:p>
        </p:txBody>
      </p:sp>
      <p:sp>
        <p:nvSpPr>
          <p:cNvPr id="29" name="TextBox 28">
            <a:hlinkClick r:id="rId2"/>
          </p:cNvPr>
          <p:cNvSpPr txBox="1"/>
          <p:nvPr userDrawn="1"/>
        </p:nvSpPr>
        <p:spPr>
          <a:xfrm>
            <a:off x="4717251" y="4607480"/>
            <a:ext cx="4041224" cy="226615"/>
          </a:xfrm>
          <a:prstGeom prst="rect">
            <a:avLst/>
          </a:prstGeom>
          <a:noFill/>
        </p:spPr>
        <p:txBody>
          <a:bodyPr wrap="square" lIns="56337" tIns="28169" rIns="56337" bIns="28169" rtlCol="0">
            <a:spAutoFit/>
          </a:bodyPr>
          <a:lstStyle/>
          <a:p>
            <a:pPr>
              <a:lnSpc>
                <a:spcPct val="110000"/>
              </a:lnSpc>
              <a:spcBef>
                <a:spcPts val="1877"/>
              </a:spcBef>
              <a:buClr>
                <a:schemeClr val="bg2"/>
              </a:buClr>
            </a:pPr>
            <a:r>
              <a:rPr lang="en-GB" sz="1088"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8542980" y="4991904"/>
            <a:ext cx="492596" cy="131139"/>
          </a:xfrm>
          <a:prstGeom prst="rect">
            <a:avLst/>
          </a:prstGeom>
          <a:noFill/>
        </p:spPr>
        <p:txBody>
          <a:bodyPr wrap="square" lIns="56337" tIns="28169" rIns="56337" bIns="28169" rtlCol="0">
            <a:spAutoFit/>
          </a:bodyPr>
          <a:lstStyle/>
          <a:p>
            <a:pPr algn="r">
              <a:lnSpc>
                <a:spcPct val="110000"/>
              </a:lnSpc>
              <a:spcBef>
                <a:spcPts val="1877"/>
              </a:spcBef>
              <a:buClr>
                <a:schemeClr val="bg2"/>
              </a:buClr>
            </a:pPr>
            <a:fld id="{08492756-E806-4604-9C5F-A6997CE6540C}" type="slidenum">
              <a:rPr lang="en-GB" sz="476" smtClean="0">
                <a:solidFill>
                  <a:schemeClr val="tx1">
                    <a:lumMod val="75000"/>
                    <a:lumOff val="25000"/>
                  </a:schemeClr>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9144000" cy="5143500"/>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55" tIns="48978" rIns="97955" bIns="48978" numCol="1" spcCol="0" rtlCol="0" fromWordArt="0" anchor="ctr" anchorCtr="0" forceAA="0" compatLnSpc="1">
            <a:prstTxWarp prst="textNoShape">
              <a:avLst/>
            </a:prstTxWarp>
            <a:noAutofit/>
          </a:bodyPr>
          <a:lstStyle/>
          <a:p>
            <a:pPr algn="ctr">
              <a:lnSpc>
                <a:spcPct val="110000"/>
              </a:lnSpc>
              <a:spcBef>
                <a:spcPts val="1632"/>
              </a:spcBef>
              <a:buClr>
                <a:schemeClr val="bg2"/>
              </a:buClr>
            </a:pPr>
            <a:endParaRPr lang="en-GB" sz="1360" dirty="0">
              <a:solidFill>
                <a:schemeClr val="bg1"/>
              </a:solidFill>
            </a:endParaRPr>
          </a:p>
        </p:txBody>
      </p:sp>
      <p:sp>
        <p:nvSpPr>
          <p:cNvPr id="27" name="TextBox 26"/>
          <p:cNvSpPr txBox="1"/>
          <p:nvPr userDrawn="1"/>
        </p:nvSpPr>
        <p:spPr>
          <a:xfrm>
            <a:off x="8542980" y="5040047"/>
            <a:ext cx="492596" cy="74251"/>
          </a:xfrm>
          <a:prstGeom prst="rect">
            <a:avLst/>
          </a:prstGeom>
          <a:noFill/>
        </p:spPr>
        <p:txBody>
          <a:bodyPr wrap="square" lIns="0" tIns="0" rIns="0" bIns="0" rtlCol="0">
            <a:spAutoFit/>
          </a:bodyPr>
          <a:lstStyle/>
          <a:p>
            <a:pPr algn="r">
              <a:lnSpc>
                <a:spcPct val="110000"/>
              </a:lnSpc>
              <a:spcBef>
                <a:spcPts val="1877"/>
              </a:spcBef>
              <a:buClr>
                <a:schemeClr val="bg2"/>
              </a:buClr>
            </a:pPr>
            <a:fld id="{08492756-E806-4604-9C5F-A6997CE6540C}" type="slidenum">
              <a:rPr lang="en-GB" sz="476" smtClean="0">
                <a:solidFill>
                  <a:schemeClr val="tx1"/>
                </a:solidFill>
                <a:latin typeface="Segoe UI Light" panose="020B0502040204020203" pitchFamily="34" charset="0"/>
              </a:rPr>
              <a:pPr algn="r">
                <a:lnSpc>
                  <a:spcPct val="110000"/>
                </a:lnSpc>
                <a:spcBef>
                  <a:spcPts val="1877"/>
                </a:spcBef>
                <a:buClr>
                  <a:schemeClr val="bg2"/>
                </a:buClr>
              </a:pPr>
              <a:t>‹#›</a:t>
            </a:fld>
            <a:endParaRPr lang="en-GB" sz="476" dirty="0">
              <a:solidFill>
                <a:schemeClr val="tx1"/>
              </a:solidFill>
              <a:latin typeface="Segoe UI Light" panose="020B0502040204020203" pitchFamily="34" charset="0"/>
            </a:endParaRPr>
          </a:p>
        </p:txBody>
      </p:sp>
      <p:sp>
        <p:nvSpPr>
          <p:cNvPr id="21" name="TextBox 20"/>
          <p:cNvSpPr txBox="1"/>
          <p:nvPr userDrawn="1"/>
        </p:nvSpPr>
        <p:spPr bwMode="gray">
          <a:xfrm>
            <a:off x="386622" y="5020393"/>
            <a:ext cx="3331084" cy="123107"/>
          </a:xfrm>
          <a:prstGeom prst="rect">
            <a:avLst/>
          </a:prstGeom>
          <a:noFill/>
        </p:spPr>
        <p:txBody>
          <a:bodyPr wrap="none" lIns="0" tIns="0" rIns="0" bIns="0" rtlCol="0" anchor="ctr">
            <a:noAutofit/>
          </a:bodyPr>
          <a:lstStyle/>
          <a:p>
            <a:pPr defTabSz="715541"/>
            <a:r>
              <a:rPr lang="en-US" sz="400" dirty="0">
                <a:solidFill>
                  <a:srgbClr val="222223"/>
                </a:solidFill>
              </a:rPr>
              <a:t>Surveys of the health sector in Serbia </a:t>
            </a:r>
            <a:r>
              <a:rPr lang="en-GB" sz="400" dirty="0">
                <a:solidFill>
                  <a:srgbClr val="222223"/>
                </a:solidFill>
              </a:rPr>
              <a:t>| </a:t>
            </a:r>
            <a:r>
              <a:rPr lang="sr-Latn-RS" sz="400" dirty="0">
                <a:solidFill>
                  <a:srgbClr val="222223"/>
                </a:solidFill>
              </a:rPr>
              <a:t>March 2021</a:t>
            </a:r>
            <a:endParaRPr lang="en-GB" sz="400" dirty="0">
              <a:solidFill>
                <a:srgbClr val="222223"/>
              </a:solidFill>
            </a:endParaRPr>
          </a:p>
        </p:txBody>
      </p:sp>
      <p:pic>
        <p:nvPicPr>
          <p:cNvPr id="22" name="Picture 21">
            <a:extLst>
              <a:ext uri="{FF2B5EF4-FFF2-40B4-BE49-F238E27FC236}">
                <a16:creationId xmlns:a16="http://schemas.microsoft.com/office/drawing/2014/main" id="{8057BD83-12FE-416D-A141-12BD8332FB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4205" y="4482100"/>
            <a:ext cx="429369" cy="391850"/>
          </a:xfrm>
          <a:prstGeom prst="rect">
            <a:avLst/>
          </a:prstGeom>
        </p:spPr>
      </p:pic>
      <p:pic>
        <p:nvPicPr>
          <p:cNvPr id="30" name="Picture 29">
            <a:extLst>
              <a:ext uri="{FF2B5EF4-FFF2-40B4-BE49-F238E27FC236}">
                <a16:creationId xmlns:a16="http://schemas.microsoft.com/office/drawing/2014/main" id="{03278200-805C-4BEA-8C48-DC17E07067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669" y="4551549"/>
            <a:ext cx="2281338" cy="331770"/>
          </a:xfrm>
          <a:prstGeom prst="rect">
            <a:avLst/>
          </a:prstGeom>
        </p:spPr>
      </p:pic>
    </p:spTree>
    <p:extLst>
      <p:ext uri="{BB962C8B-B14F-4D97-AF65-F5344CB8AC3E}">
        <p14:creationId xmlns:p14="http://schemas.microsoft.com/office/powerpoint/2010/main" val="664418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6.xml"/><Relationship Id="rId7" Type="http://schemas.openxmlformats.org/officeDocument/2006/relationships/tags" Target="../tags/tag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ags" Target="../tags/tag1.xml"/><Relationship Id="rId5"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gray">
          <a:xfrm>
            <a:off x="122052" y="122032"/>
            <a:ext cx="8903140" cy="4896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2641" tIns="56319" rIns="112641" bIns="56319" numCol="1" spcCol="0" rtlCol="0" fromWordArt="0" anchor="ctr" anchorCtr="0" forceAA="0" compatLnSpc="1">
            <a:prstTxWarp prst="textNoShape">
              <a:avLst/>
            </a:prstTxWarp>
            <a:noAutofit/>
          </a:bodyPr>
          <a:lstStyle/>
          <a:p>
            <a:pPr algn="ctr" defTabSz="715269">
              <a:lnSpc>
                <a:spcPct val="110000"/>
              </a:lnSpc>
              <a:spcBef>
                <a:spcPts val="1878"/>
              </a:spcBef>
              <a:buClr>
                <a:srgbClr val="222223"/>
              </a:buClr>
            </a:pPr>
            <a:endParaRPr lang="en-GB" sz="2200" dirty="0">
              <a:solidFill>
                <a:prstClr val="white"/>
              </a:solidFill>
              <a:latin typeface="Segoe UI Light" panose="020B0502040204020203" pitchFamily="34" charset="0"/>
            </a:endParaRPr>
          </a:p>
        </p:txBody>
      </p:sp>
      <p:sp>
        <p:nvSpPr>
          <p:cNvPr id="4" name="TextBox 3"/>
          <p:cNvSpPr txBox="1"/>
          <p:nvPr/>
        </p:nvSpPr>
        <p:spPr>
          <a:xfrm>
            <a:off x="8747293" y="5033569"/>
            <a:ext cx="289891" cy="93615"/>
          </a:xfrm>
          <a:prstGeom prst="rect">
            <a:avLst/>
          </a:prstGeom>
          <a:noFill/>
        </p:spPr>
        <p:txBody>
          <a:bodyPr wrap="square" lIns="0" tIns="0" rIns="0" bIns="0" rtlCol="0">
            <a:spAutoFit/>
          </a:bodyPr>
          <a:lstStyle/>
          <a:p>
            <a:pPr algn="r" defTabSz="715269">
              <a:lnSpc>
                <a:spcPct val="110000"/>
              </a:lnSpc>
              <a:spcBef>
                <a:spcPts val="1878"/>
              </a:spcBef>
              <a:buClr>
                <a:srgbClr val="222223"/>
              </a:buClr>
            </a:pPr>
            <a:fld id="{08492756-E806-4604-9C5F-A6997CE6540C}" type="slidenum">
              <a:rPr lang="en-GB" sz="600" smtClean="0">
                <a:solidFill>
                  <a:prstClr val="white"/>
                </a:solidFill>
                <a:latin typeface="Segoe UI Light" panose="020B0502040204020203" pitchFamily="34" charset="0"/>
              </a:rPr>
              <a:pPr algn="r" defTabSz="715269">
                <a:lnSpc>
                  <a:spcPct val="110000"/>
                </a:lnSpc>
                <a:spcBef>
                  <a:spcPts val="1878"/>
                </a:spcBef>
                <a:buClr>
                  <a:srgbClr val="222223"/>
                </a:buClr>
              </a:pPr>
              <a:t>‹#›</a:t>
            </a:fld>
            <a:endParaRPr lang="en-GB" sz="600" dirty="0">
              <a:solidFill>
                <a:prstClr val="white"/>
              </a:solidFill>
              <a:latin typeface="Segoe UI Light" panose="020B0502040204020203" pitchFamily="34" charset="0"/>
            </a:endParaRPr>
          </a:p>
        </p:txBody>
      </p:sp>
      <p:sp>
        <p:nvSpPr>
          <p:cNvPr id="2" name="Title Placeholder 1"/>
          <p:cNvSpPr>
            <a:spLocks noGrp="1"/>
          </p:cNvSpPr>
          <p:nvPr>
            <p:ph type="title"/>
          </p:nvPr>
        </p:nvSpPr>
        <p:spPr bwMode="gray">
          <a:xfrm>
            <a:off x="374342" y="507667"/>
            <a:ext cx="2512215" cy="408516"/>
          </a:xfrm>
          <a:prstGeom prst="rect">
            <a:avLst/>
          </a:prstGeom>
          <a:solidFill>
            <a:schemeClr val="accent3"/>
          </a:solidFill>
        </p:spPr>
        <p:txBody>
          <a:bodyPr wrap="none" lIns="56319" tIns="48965" rIns="563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374337" y="1184471"/>
            <a:ext cx="8372950" cy="3329974"/>
          </a:xfrm>
          <a:prstGeom prst="rect">
            <a:avLst/>
          </a:prstGeom>
        </p:spPr>
        <p:txBody>
          <a:bodyPr vert="horz" lIns="0" tIns="28160" rIns="0" bIns="2816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6772239"/>
      </p:ext>
    </p:extLst>
  </p:cSld>
  <p:clrMap bg1="lt1" tx1="dk1" bg2="lt2" tx2="dk2" accent1="accent1" accent2="accent2" accent3="accent3" accent4="accent4" accent5="accent5" accent6="accent6" hlink="hlink" folHlink="folHlink"/>
  <p:sldLayoutIdLst>
    <p:sldLayoutId id="2147483782" r:id="rId1"/>
    <p:sldLayoutId id="2147483785" r:id="rId2"/>
    <p:sldLayoutId id="2147483792" r:id="rId3"/>
    <p:sldLayoutId id="2147484145" r:id="rId4"/>
    <p:sldLayoutId id="2147484147" r:id="rId5"/>
    <p:sldLayoutId id="2147484105" r:id="rId6"/>
    <p:sldLayoutId id="2147484106" r:id="rId7"/>
    <p:sldLayoutId id="2147484107" r:id="rId8"/>
    <p:sldLayoutId id="2147484108" r:id="rId9"/>
    <p:sldLayoutId id="2147484109" r:id="rId10"/>
    <p:sldLayoutId id="2147484114" r:id="rId11"/>
    <p:sldLayoutId id="2147484202" r:id="rId12"/>
  </p:sldLayoutIdLst>
  <p:transition>
    <p:fade/>
  </p:transition>
  <p:hf hdr="0" ftr="0" dt="0"/>
  <p:txStyles>
    <p:titleStyle>
      <a:lvl1pPr algn="ctr" defTabSz="715269" rtl="0" eaLnBrk="1" latinLnBrk="0" hangingPunct="1">
        <a:lnSpc>
          <a:spcPts val="2789"/>
        </a:lnSpc>
        <a:spcBef>
          <a:spcPts val="0"/>
        </a:spcBef>
        <a:buNone/>
        <a:defRPr lang="en-GB" sz="2400" b="1" kern="1200" smtClean="0">
          <a:solidFill>
            <a:schemeClr val="bg1"/>
          </a:solidFill>
          <a:latin typeface="+mj-lt"/>
          <a:ea typeface="+mn-ea"/>
          <a:cs typeface="+mn-cs"/>
        </a:defRPr>
      </a:lvl1pPr>
    </p:titleStyle>
    <p:bodyStyle>
      <a:lvl1pPr marL="213587" indent="-213587" algn="l" defTabSz="715269" rtl="0" eaLnBrk="1" latinLnBrk="0" hangingPunct="1">
        <a:lnSpc>
          <a:spcPct val="110000"/>
        </a:lnSpc>
        <a:spcBef>
          <a:spcPts val="408"/>
        </a:spcBef>
        <a:spcAft>
          <a:spcPts val="408"/>
        </a:spcAft>
        <a:buClr>
          <a:schemeClr val="bg2"/>
        </a:buClr>
        <a:buFont typeface="Wingdings" panose="05000000000000000000" pitchFamily="2" charset="2"/>
        <a:buChar char="§"/>
        <a:defRPr sz="2200" kern="1200">
          <a:solidFill>
            <a:schemeClr val="tx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15269" rtl="0" eaLnBrk="1" latinLnBrk="0" hangingPunct="1">
        <a:defRPr sz="1400" kern="1200">
          <a:solidFill>
            <a:schemeClr val="tx1"/>
          </a:solidFill>
          <a:latin typeface="+mn-lt"/>
          <a:ea typeface="+mn-ea"/>
          <a:cs typeface="+mn-cs"/>
        </a:defRPr>
      </a:lvl1pPr>
      <a:lvl2pPr marL="357635" algn="l" defTabSz="715269" rtl="0" eaLnBrk="1" latinLnBrk="0" hangingPunct="1">
        <a:defRPr sz="1400" kern="1200">
          <a:solidFill>
            <a:schemeClr val="tx1"/>
          </a:solidFill>
          <a:latin typeface="+mn-lt"/>
          <a:ea typeface="+mn-ea"/>
          <a:cs typeface="+mn-cs"/>
        </a:defRPr>
      </a:lvl2pPr>
      <a:lvl3pPr marL="715269" algn="l" defTabSz="715269" rtl="0" eaLnBrk="1" latinLnBrk="0" hangingPunct="1">
        <a:defRPr sz="1400" kern="1200">
          <a:solidFill>
            <a:schemeClr val="tx1"/>
          </a:solidFill>
          <a:latin typeface="+mn-lt"/>
          <a:ea typeface="+mn-ea"/>
          <a:cs typeface="+mn-cs"/>
        </a:defRPr>
      </a:lvl3pPr>
      <a:lvl4pPr marL="1072904" algn="l" defTabSz="715269" rtl="0" eaLnBrk="1" latinLnBrk="0" hangingPunct="1">
        <a:defRPr sz="1400" kern="1200">
          <a:solidFill>
            <a:schemeClr val="tx1"/>
          </a:solidFill>
          <a:latin typeface="+mn-lt"/>
          <a:ea typeface="+mn-ea"/>
          <a:cs typeface="+mn-cs"/>
        </a:defRPr>
      </a:lvl4pPr>
      <a:lvl5pPr marL="1430539" algn="l" defTabSz="715269" rtl="0" eaLnBrk="1" latinLnBrk="0" hangingPunct="1">
        <a:defRPr sz="1400" kern="1200">
          <a:solidFill>
            <a:schemeClr val="tx1"/>
          </a:solidFill>
          <a:latin typeface="+mn-lt"/>
          <a:ea typeface="+mn-ea"/>
          <a:cs typeface="+mn-cs"/>
        </a:defRPr>
      </a:lvl5pPr>
      <a:lvl6pPr marL="1788174" algn="l" defTabSz="715269" rtl="0" eaLnBrk="1" latinLnBrk="0" hangingPunct="1">
        <a:defRPr sz="1400" kern="1200">
          <a:solidFill>
            <a:schemeClr val="tx1"/>
          </a:solidFill>
          <a:latin typeface="+mn-lt"/>
          <a:ea typeface="+mn-ea"/>
          <a:cs typeface="+mn-cs"/>
        </a:defRPr>
      </a:lvl6pPr>
      <a:lvl7pPr marL="2145808" algn="l" defTabSz="715269" rtl="0" eaLnBrk="1" latinLnBrk="0" hangingPunct="1">
        <a:defRPr sz="1400" kern="1200">
          <a:solidFill>
            <a:schemeClr val="tx1"/>
          </a:solidFill>
          <a:latin typeface="+mn-lt"/>
          <a:ea typeface="+mn-ea"/>
          <a:cs typeface="+mn-cs"/>
        </a:defRPr>
      </a:lvl7pPr>
      <a:lvl8pPr marL="2503443" algn="l" defTabSz="715269" rtl="0" eaLnBrk="1" latinLnBrk="0" hangingPunct="1">
        <a:defRPr sz="1400" kern="1200">
          <a:solidFill>
            <a:schemeClr val="tx1"/>
          </a:solidFill>
          <a:latin typeface="+mn-lt"/>
          <a:ea typeface="+mn-ea"/>
          <a:cs typeface="+mn-cs"/>
        </a:defRPr>
      </a:lvl8pPr>
      <a:lvl9pPr marL="2861078" algn="l" defTabSz="71526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643468"/>
            <a:ext cx="8654595"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IPSOS_GAMECHANGERS_blue.png"/>
          <p:cNvPicPr>
            <a:picLocks noChangeAspect="1"/>
          </p:cNvPicPr>
          <p:nvPr/>
        </p:nvPicPr>
        <p:blipFill rotWithShape="1">
          <a:blip r:embed="rId3" cstate="screen">
            <a:extLst>
              <a:ext uri="{28A0092B-C50C-407E-A947-70E740481C1C}">
                <a14:useLocalDpi xmlns:a14="http://schemas.microsoft.com/office/drawing/2010/main"/>
              </a:ext>
            </a:extLst>
          </a:blip>
          <a:srcRect t="-9671" b="-1"/>
          <a:stretch/>
        </p:blipFill>
        <p:spPr>
          <a:xfrm>
            <a:off x="8526719" y="98875"/>
            <a:ext cx="377327" cy="355982"/>
          </a:xfrm>
          <a:prstGeom prst="rect">
            <a:avLst/>
          </a:prstGeom>
        </p:spPr>
      </p:pic>
    </p:spTree>
    <p:extLst>
      <p:ext uri="{BB962C8B-B14F-4D97-AF65-F5344CB8AC3E}">
        <p14:creationId xmlns:p14="http://schemas.microsoft.com/office/powerpoint/2010/main" val="2222692630"/>
      </p:ext>
    </p:extLst>
  </p:cSld>
  <p:clrMap bg1="lt1" tx1="dk1" bg2="lt2" tx2="dk2" accent1="accent1" accent2="accent2" accent3="accent3" accent4="accent4" accent5="accent5" accent6="accent6" hlink="hlink" folHlink="folHlink"/>
  <p:sldLayoutIdLst>
    <p:sldLayoutId id="2147484130" r:id="rId1"/>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8" imgW="532" imgH="530" progId="TCLayout.ActiveDocument.1">
                  <p:embed/>
                </p:oleObj>
              </mc:Choice>
              <mc:Fallback>
                <p:oleObj name="Diapositive think-cell" r:id="rId8"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9"/>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7"/>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303590" y="287112"/>
            <a:ext cx="8538210" cy="362407"/>
          </a:xfrm>
          <a:prstGeom prst="rect">
            <a:avLst/>
          </a:prstGeom>
        </p:spPr>
        <p:txBody>
          <a:bodyPr vert="horz" wrap="square" lIns="72000" tIns="45720" rIns="72000" bIns="45720" rtlCol="0" anchor="t">
            <a:spAutoFit/>
          </a:bodyPr>
          <a:lstStyle/>
          <a:p>
            <a:r>
              <a:rPr lang="en-GB" dirty="0"/>
              <a:t>Title of the slide</a:t>
            </a:r>
          </a:p>
        </p:txBody>
      </p:sp>
    </p:spTree>
    <p:extLst>
      <p:ext uri="{BB962C8B-B14F-4D97-AF65-F5344CB8AC3E}">
        <p14:creationId xmlns:p14="http://schemas.microsoft.com/office/powerpoint/2010/main" val="3412497393"/>
      </p:ext>
    </p:extLst>
  </p:cSld>
  <p:clrMap bg1="lt1" tx1="dk1" bg2="lt2" tx2="dk2" accent1="accent1" accent2="accent2" accent3="accent3" accent4="accent4" accent5="accent5" accent6="accent6" hlink="hlink" folHlink="folHlink"/>
  <p:sldLayoutIdLst>
    <p:sldLayoutId id="2147484192" r:id="rId1"/>
    <p:sldLayoutId id="2147484199" r:id="rId2"/>
    <p:sldLayoutId id="2147484200" r:id="rId3"/>
    <p:sldLayoutId id="2147484201" r:id="rId4"/>
  </p:sldLayoutIdLst>
  <p:hf hdr="0" dt="0"/>
  <p:txStyles>
    <p:titleStyle>
      <a:lvl1pPr algn="l" defTabSz="685800" rtl="0" eaLnBrk="1" latinLnBrk="0" hangingPunct="1">
        <a:lnSpc>
          <a:spcPct val="90000"/>
        </a:lnSpc>
        <a:spcBef>
          <a:spcPct val="0"/>
        </a:spcBef>
        <a:buNone/>
        <a:defRPr sz="1950" b="1" kern="1200" cap="none" spc="0" baseline="0">
          <a:solidFill>
            <a:schemeClr val="tx1">
              <a:lumMod val="65000"/>
              <a:lumOff val="35000"/>
            </a:schemeClr>
          </a:solidFill>
          <a:latin typeface="+mj-lt"/>
          <a:ea typeface="+mj-ea"/>
          <a:cs typeface="+mj-cs"/>
        </a:defRPr>
      </a:lvl1pPr>
    </p:titleStyle>
    <p:bodyStyle>
      <a:lvl1pPr marL="64294" indent="-64294" algn="l" defTabSz="685800" rtl="0" eaLnBrk="1" latinLnBrk="0" hangingPunct="1">
        <a:lnSpc>
          <a:spcPct val="100000"/>
        </a:lnSpc>
        <a:spcBef>
          <a:spcPts val="1350"/>
        </a:spcBef>
        <a:buSzPct val="50000"/>
        <a:buFont typeface="HelveticaNeueLT Std Lt Cn" panose="020B0406020202030204" pitchFamily="34" charset="0"/>
        <a:buChar char=" "/>
        <a:defRPr sz="1200" b="0" kern="1200">
          <a:solidFill>
            <a:schemeClr val="tx1">
              <a:lumMod val="65000"/>
              <a:lumOff val="35000"/>
            </a:schemeClr>
          </a:solidFill>
          <a:latin typeface="+mn-lt"/>
          <a:ea typeface="+mn-ea"/>
          <a:cs typeface="+mn-cs"/>
        </a:defRPr>
      </a:lvl1pPr>
      <a:lvl2pPr marL="335756" indent="-235744" algn="l" defTabSz="685800" rtl="0" eaLnBrk="1" latinLnBrk="0" hangingPunct="1">
        <a:lnSpc>
          <a:spcPct val="100000"/>
        </a:lnSpc>
        <a:spcBef>
          <a:spcPts val="450"/>
        </a:spcBef>
        <a:buClrTx/>
        <a:buSzPct val="100000"/>
        <a:buFont typeface="Arial" panose="020B0604020202020204" pitchFamily="34" charset="0"/>
        <a:buChar char="•"/>
        <a:defRPr sz="1200" kern="1200">
          <a:solidFill>
            <a:schemeClr val="tx1">
              <a:lumMod val="65000"/>
              <a:lumOff val="35000"/>
            </a:schemeClr>
          </a:solidFill>
          <a:latin typeface="+mn-lt"/>
          <a:ea typeface="+mn-ea"/>
          <a:cs typeface="+mn-cs"/>
        </a:defRPr>
      </a:lvl2pPr>
      <a:lvl3pPr marL="535781" indent="-128588" algn="l" defTabSz="685800" rtl="0" eaLnBrk="1" latinLnBrk="0" hangingPunct="1">
        <a:lnSpc>
          <a:spcPct val="100000"/>
        </a:lnSpc>
        <a:spcBef>
          <a:spcPts val="450"/>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740569" indent="-171450" algn="l" defTabSz="685800" rtl="0" eaLnBrk="1" latinLnBrk="0" hangingPunct="1">
        <a:lnSpc>
          <a:spcPct val="90000"/>
        </a:lnSpc>
        <a:spcBef>
          <a:spcPts val="375"/>
        </a:spcBef>
        <a:buFont typeface="Arial" panose="020B0604020202020204" pitchFamily="34" charset="0"/>
        <a:buChar char="•"/>
        <a:defRPr sz="825" kern="1200">
          <a:solidFill>
            <a:schemeClr val="bg2"/>
          </a:solidFill>
          <a:latin typeface="+mn-lt"/>
          <a:ea typeface="+mn-ea"/>
          <a:cs typeface="+mn-cs"/>
        </a:defRPr>
      </a:lvl4pPr>
      <a:lvl5pPr marL="946547" indent="-171450" algn="l" defTabSz="685800" rtl="0" eaLnBrk="1" latinLnBrk="0" hangingPunct="1">
        <a:lnSpc>
          <a:spcPct val="90000"/>
        </a:lnSpc>
        <a:spcBef>
          <a:spcPts val="375"/>
        </a:spcBef>
        <a:buFont typeface="HelveticaNeueLT Std Lt Cn" panose="020B0406020202030204" pitchFamily="34" charset="0"/>
        <a:buChar char="−"/>
        <a:defRPr sz="788"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19.svg"/><Relationship Id="rId2" Type="http://schemas.openxmlformats.org/officeDocument/2006/relationships/chart" Target="../charts/chart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2.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3.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4.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5.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6.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4.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5.xml"/><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chart" Target="../charts/char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 Id="rId6" Type="http://schemas.openxmlformats.org/officeDocument/2006/relationships/chart" Target="../charts/chart36.xml"/><Relationship Id="rId5" Type="http://schemas.openxmlformats.org/officeDocument/2006/relationships/image" Target="../media/image19.sv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9.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0.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1.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chart" Target="../charts/chart42.xml"/><Relationship Id="rId7" Type="http://schemas.openxmlformats.org/officeDocument/2006/relationships/chart" Target="../charts/chart4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4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5.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6.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40.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9.svg"/><Relationship Id="rId2" Type="http://schemas.openxmlformats.org/officeDocument/2006/relationships/chart" Target="../charts/chart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2E7D951-D843-4C09-8DA0-EFDDF15D277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p:blipFill>
        <p:spPr>
          <a:xfrm>
            <a:off x="152400" y="122028"/>
            <a:ext cx="8839200" cy="4898365"/>
          </a:xfrm>
        </p:spPr>
      </p:pic>
      <p:sp>
        <p:nvSpPr>
          <p:cNvPr id="28" name="Subtitle 3">
            <a:extLst>
              <a:ext uri="{FF2B5EF4-FFF2-40B4-BE49-F238E27FC236}">
                <a16:creationId xmlns:a16="http://schemas.microsoft.com/office/drawing/2014/main" id="{801F8BFE-67AD-477B-8A75-256DEDA5AF50}"/>
              </a:ext>
            </a:extLst>
          </p:cNvPr>
          <p:cNvSpPr txBox="1">
            <a:spLocks/>
          </p:cNvSpPr>
          <p:nvPr/>
        </p:nvSpPr>
        <p:spPr bwMode="gray">
          <a:xfrm>
            <a:off x="282336" y="2508191"/>
            <a:ext cx="7261464" cy="620440"/>
          </a:xfrm>
          <a:prstGeom prst="rect">
            <a:avLst/>
          </a:prstGeom>
          <a:solidFill>
            <a:srgbClr val="9F1535"/>
          </a:solidFill>
        </p:spPr>
        <p:txBody>
          <a:bodyPr vert="horz" wrap="square" lIns="56337" tIns="28169" rIns="56337" bIns="28169" rtlCol="0" anchor="t">
            <a:spAutoFit/>
          </a:bodyPr>
          <a:lstStyle>
            <a:lvl1pPr marL="0" indent="0" algn="l" defTabSz="1051802" rtl="0" eaLnBrk="1" latinLnBrk="0" hangingPunct="1">
              <a:lnSpc>
                <a:spcPts val="3360"/>
              </a:lnSpc>
              <a:spcBef>
                <a:spcPts val="600"/>
              </a:spcBef>
              <a:spcAft>
                <a:spcPts val="0"/>
              </a:spcAft>
              <a:buClr>
                <a:schemeClr val="bg2"/>
              </a:buClr>
              <a:buFont typeface="Wingdings" panose="05000000000000000000" pitchFamily="2" charset="2"/>
              <a:buNone/>
              <a:defRPr lang="en-GB" sz="2800" b="1" kern="1200" dirty="0" smtClean="0">
                <a:solidFill>
                  <a:schemeClr val="bg1"/>
                </a:solidFill>
                <a:latin typeface="+mj-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defTabSz="715436">
              <a:lnSpc>
                <a:spcPts val="2285"/>
              </a:lnSpc>
              <a:spcBef>
                <a:spcPts val="0"/>
              </a:spcBef>
              <a:buClr>
                <a:srgbClr val="222223"/>
              </a:buClr>
              <a:defRPr/>
            </a:pPr>
            <a:r>
              <a:rPr lang="sr-Latn-RS" sz="1632" dirty="0">
                <a:solidFill>
                  <a:prstClr val="white"/>
                </a:solidFill>
              </a:rPr>
              <a:t>Istraživanje opšte populacije, ponuđača i naručilaca u postupcima javnih nabavki u Srbiji</a:t>
            </a:r>
            <a:endParaRPr lang="en-US" sz="1632" dirty="0">
              <a:solidFill>
                <a:prstClr val="white"/>
              </a:solidFill>
              <a:latin typeface="Segoe UI"/>
            </a:endParaRPr>
          </a:p>
        </p:txBody>
      </p:sp>
      <p:sp>
        <p:nvSpPr>
          <p:cNvPr id="29" name="Text Placeholder 6">
            <a:extLst>
              <a:ext uri="{FF2B5EF4-FFF2-40B4-BE49-F238E27FC236}">
                <a16:creationId xmlns:a16="http://schemas.microsoft.com/office/drawing/2014/main" id="{7DDFE715-0F41-4294-8268-6C902E751679}"/>
              </a:ext>
            </a:extLst>
          </p:cNvPr>
          <p:cNvSpPr txBox="1">
            <a:spLocks/>
          </p:cNvSpPr>
          <p:nvPr/>
        </p:nvSpPr>
        <p:spPr bwMode="gray">
          <a:xfrm>
            <a:off x="282336" y="1646078"/>
            <a:ext cx="8538132" cy="523387"/>
          </a:xfrm>
          <a:prstGeom prst="rect">
            <a:avLst/>
          </a:prstGeom>
          <a:solidFill>
            <a:srgbClr val="EB5A3D"/>
          </a:solidFill>
        </p:spPr>
        <p:txBody>
          <a:bodyPr vert="horz" wrap="none" lIns="56337" tIns="97955" rIns="56337" bIns="0" rtlCol="0" anchor="ctr">
            <a:spAutoFit/>
          </a:bodyPr>
          <a:lstStyle>
            <a:lvl1pPr marL="314080" indent="-314080" algn="l" defTabSz="1051802" rtl="0" eaLnBrk="1" latinLnBrk="0" hangingPunct="1">
              <a:lnSpc>
                <a:spcPct val="110000"/>
              </a:lnSpc>
              <a:spcBef>
                <a:spcPts val="600"/>
              </a:spcBef>
              <a:spcAft>
                <a:spcPts val="0"/>
              </a:spcAft>
              <a:buClr>
                <a:schemeClr val="bg2"/>
              </a:buClr>
              <a:buFontTx/>
              <a:buNone/>
              <a:defRPr lang="en-US" sz="5000" b="1" kern="1200" baseline="0" dirty="0" smtClean="0">
                <a:solidFill>
                  <a:schemeClr val="bg1"/>
                </a:solidFill>
                <a:latin typeface="+mj-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213637" indent="-213637" defTabSz="715436">
              <a:spcBef>
                <a:spcPts val="408"/>
              </a:spcBef>
              <a:buClr>
                <a:srgbClr val="222223"/>
              </a:buClr>
              <a:defRPr/>
            </a:pPr>
            <a:r>
              <a:rPr lang="en-US" sz="2721" dirty="0" err="1">
                <a:solidFill>
                  <a:prstClr val="white"/>
                </a:solidFill>
              </a:rPr>
              <a:t>Efektivne</a:t>
            </a:r>
            <a:r>
              <a:rPr lang="en-US" sz="2721" dirty="0">
                <a:solidFill>
                  <a:prstClr val="white"/>
                </a:solidFill>
              </a:rPr>
              <a:t> </a:t>
            </a:r>
            <a:r>
              <a:rPr lang="en-US" sz="2721" dirty="0" err="1">
                <a:solidFill>
                  <a:prstClr val="white"/>
                </a:solidFill>
              </a:rPr>
              <a:t>javne</a:t>
            </a:r>
            <a:r>
              <a:rPr lang="en-US" sz="2721" dirty="0">
                <a:solidFill>
                  <a:prstClr val="white"/>
                </a:solidFill>
              </a:rPr>
              <a:t> </a:t>
            </a:r>
            <a:r>
              <a:rPr lang="en-US" sz="2721" dirty="0" err="1">
                <a:solidFill>
                  <a:prstClr val="white"/>
                </a:solidFill>
              </a:rPr>
              <a:t>nabavke</a:t>
            </a:r>
            <a:r>
              <a:rPr lang="en-US" sz="2721" dirty="0">
                <a:solidFill>
                  <a:prstClr val="white"/>
                </a:solidFill>
              </a:rPr>
              <a:t> u </a:t>
            </a:r>
            <a:r>
              <a:rPr lang="en-US" sz="2721" dirty="0" err="1">
                <a:solidFill>
                  <a:prstClr val="white"/>
                </a:solidFill>
              </a:rPr>
              <a:t>slu</a:t>
            </a:r>
            <a:r>
              <a:rPr lang="sr-Latn-RS" sz="2721" dirty="0">
                <a:solidFill>
                  <a:prstClr val="white"/>
                </a:solidFill>
              </a:rPr>
              <a:t>žbi ekonomskog rasta</a:t>
            </a:r>
            <a:endParaRPr lang="en-US" sz="2721" dirty="0">
              <a:solidFill>
                <a:prstClr val="white"/>
              </a:solidFill>
              <a:latin typeface="Segoe UI"/>
            </a:endParaRPr>
          </a:p>
        </p:txBody>
      </p:sp>
      <p:sp>
        <p:nvSpPr>
          <p:cNvPr id="15" name="Subtitle 3">
            <a:extLst>
              <a:ext uri="{FF2B5EF4-FFF2-40B4-BE49-F238E27FC236}">
                <a16:creationId xmlns:a16="http://schemas.microsoft.com/office/drawing/2014/main" id="{50C8DC77-9145-4F11-B055-8BF1708B3025}"/>
              </a:ext>
            </a:extLst>
          </p:cNvPr>
          <p:cNvSpPr txBox="1">
            <a:spLocks/>
          </p:cNvSpPr>
          <p:nvPr/>
        </p:nvSpPr>
        <p:spPr bwMode="gray">
          <a:xfrm>
            <a:off x="7269627" y="273423"/>
            <a:ext cx="1199649" cy="266176"/>
          </a:xfrm>
          <a:prstGeom prst="rect">
            <a:avLst/>
          </a:prstGeom>
          <a:noFill/>
        </p:spPr>
        <p:txBody>
          <a:bodyPr vert="horz" wrap="none" lIns="56337" tIns="28169" rIns="56337" bIns="28169" rtlCol="0" anchor="t">
            <a:spAutoFit/>
          </a:bodyPr>
          <a:lstStyle>
            <a:lvl1pPr marL="0" indent="0" algn="l" defTabSz="1051802" rtl="0" eaLnBrk="1" latinLnBrk="0" hangingPunct="1">
              <a:lnSpc>
                <a:spcPts val="3360"/>
              </a:lnSpc>
              <a:spcBef>
                <a:spcPts val="600"/>
              </a:spcBef>
              <a:spcAft>
                <a:spcPts val="0"/>
              </a:spcAft>
              <a:buClr>
                <a:schemeClr val="bg2"/>
              </a:buClr>
              <a:buFont typeface="Wingdings" panose="05000000000000000000" pitchFamily="2" charset="2"/>
              <a:buNone/>
              <a:defRPr lang="en-GB" sz="2800" b="1" kern="1200" dirty="0" smtClean="0">
                <a:solidFill>
                  <a:schemeClr val="bg1"/>
                </a:solidFill>
                <a:latin typeface="+mj-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defTabSz="715436">
              <a:lnSpc>
                <a:spcPct val="100000"/>
              </a:lnSpc>
              <a:spcBef>
                <a:spcPts val="0"/>
              </a:spcBef>
              <a:buClr>
                <a:srgbClr val="222223"/>
              </a:buClr>
            </a:pPr>
            <a:r>
              <a:rPr lang="sr-Latn-RS" sz="1360" dirty="0">
                <a:solidFill>
                  <a:srgbClr val="9F1535"/>
                </a:solidFill>
                <a:latin typeface="Segoe UI"/>
              </a:rPr>
              <a:t>Prepared for:</a:t>
            </a:r>
          </a:p>
        </p:txBody>
      </p:sp>
      <p:sp>
        <p:nvSpPr>
          <p:cNvPr id="19" name="Rectangle 18">
            <a:extLst>
              <a:ext uri="{FF2B5EF4-FFF2-40B4-BE49-F238E27FC236}">
                <a16:creationId xmlns:a16="http://schemas.microsoft.com/office/drawing/2014/main" id="{6DAEE1DC-0CDF-4C55-936D-8CD0821A7F02}"/>
              </a:ext>
            </a:extLst>
          </p:cNvPr>
          <p:cNvSpPr/>
          <p:nvPr/>
        </p:nvSpPr>
        <p:spPr>
          <a:xfrm>
            <a:off x="228600" y="3105150"/>
            <a:ext cx="1125629" cy="343492"/>
          </a:xfrm>
          <a:prstGeom prst="rect">
            <a:avLst/>
          </a:prstGeom>
          <a:noFill/>
        </p:spPr>
        <p:txBody>
          <a:bodyPr wrap="none">
            <a:spAutoFit/>
          </a:bodyPr>
          <a:lstStyle/>
          <a:p>
            <a:pPr defTabSz="715436">
              <a:spcBef>
                <a:spcPts val="939"/>
              </a:spcBef>
              <a:spcAft>
                <a:spcPts val="408"/>
              </a:spcAft>
              <a:buClr>
                <a:srgbClr val="222223"/>
              </a:buClr>
              <a:defRPr/>
            </a:pPr>
            <a:r>
              <a:rPr lang="sr-Latn-RS" sz="1632" b="1" dirty="0">
                <a:solidFill>
                  <a:srgbClr val="9F1535"/>
                </a:solidFill>
                <a:latin typeface="Segoe UI"/>
              </a:rPr>
              <a:t>Jun 2021.</a:t>
            </a:r>
            <a:endParaRPr lang="en-US" sz="1632" b="1" dirty="0">
              <a:solidFill>
                <a:srgbClr val="9F1535"/>
              </a:solidFill>
              <a:latin typeface="Segoe UI"/>
            </a:endParaRPr>
          </a:p>
        </p:txBody>
      </p:sp>
      <p:pic>
        <p:nvPicPr>
          <p:cNvPr id="7" name="Picture 6" descr="Logo&#10;&#10;Description automatically generated">
            <a:extLst>
              <a:ext uri="{FF2B5EF4-FFF2-40B4-BE49-F238E27FC236}">
                <a16:creationId xmlns:a16="http://schemas.microsoft.com/office/drawing/2014/main" id="{2EA1C2B8-B5CA-4EC9-9C17-02AD01F36E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283" y="244066"/>
            <a:ext cx="2451614" cy="440571"/>
          </a:xfrm>
          <a:prstGeom prst="rect">
            <a:avLst/>
          </a:prstGeom>
        </p:spPr>
      </p:pic>
      <p:pic>
        <p:nvPicPr>
          <p:cNvPr id="14" name="Picture 13">
            <a:extLst>
              <a:ext uri="{FF2B5EF4-FFF2-40B4-BE49-F238E27FC236}">
                <a16:creationId xmlns:a16="http://schemas.microsoft.com/office/drawing/2014/main" id="{D4AF03C0-CD27-453C-B171-6216E95F62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22299" y="631384"/>
            <a:ext cx="1694306" cy="523387"/>
          </a:xfrm>
          <a:prstGeom prst="rect">
            <a:avLst/>
          </a:prstGeom>
        </p:spPr>
      </p:pic>
    </p:spTree>
    <p:extLst>
      <p:ext uri="{BB962C8B-B14F-4D97-AF65-F5344CB8AC3E}">
        <p14:creationId xmlns:p14="http://schemas.microsoft.com/office/powerpoint/2010/main" val="19015309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37749"/>
            <a:ext cx="8077198" cy="352118"/>
          </a:xfrm>
          <a:solidFill>
            <a:srgbClr val="418F47"/>
          </a:solidFill>
        </p:spPr>
        <p:txBody>
          <a:bodyPr wrap="square" lIns="56319" tIns="12241" rIns="56319" bIns="12241" rtlCol="0" anchor="ctr">
            <a:spAutoFit/>
          </a:bodyPr>
          <a:lstStyle/>
          <a:p>
            <a:r>
              <a:rPr lang="en-US" sz="2000" dirty="0" err="1"/>
              <a:t>Unapre</a:t>
            </a:r>
            <a:r>
              <a:rPr lang="sr-Latn-RS" sz="2000" dirty="0"/>
              <a:t>đivanje registra i razlozi ponuđača da se ne upišu u registar</a:t>
            </a:r>
            <a:endParaRPr lang="en-US" sz="20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152400" y="4552950"/>
            <a:ext cx="2438400" cy="276999"/>
          </a:xfrm>
          <a:noFill/>
        </p:spPr>
        <p:txBody>
          <a:bodyPr vert="horz" wrap="square" lIns="48965" tIns="0" rIns="48965" bIns="0" rtlCol="0" anchor="ctr">
            <a:spAutoFit/>
          </a:bodyPr>
          <a:lstStyle/>
          <a:p>
            <a:pPr>
              <a:lnSpc>
                <a:spcPct val="100000"/>
              </a:lnSpc>
              <a:spcBef>
                <a:spcPts val="0"/>
              </a:spcBef>
              <a:spcAft>
                <a:spcPts val="0"/>
              </a:spcAft>
            </a:pPr>
            <a:r>
              <a:rPr lang="it-IT" sz="900" b="0" i="1" dirty="0">
                <a:solidFill>
                  <a:schemeClr val="tx1"/>
                </a:solidFill>
              </a:rPr>
              <a:t>Da li postoji nešto za šta smatrate da bi trebalo unaprediti u vezi registra ponuđača?</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Manje od desetine ponuđača upisanih u registar ponuđača smatra da ga na neki način treba unaprediti. Kao najčešći razlozi za odluku da se ne upišu u registar navode se nedostatak potrebe, kao i činjenica da uopšte ne odgovaraju javnim nabavkama, ili da su mala firma. Svaki peti ponuđač nije ni zainteresovan da se upiše u registar. </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324600" y="4822334"/>
            <a:ext cx="2819400" cy="321166"/>
          </a:xfrm>
          <a:prstGeom prst="rect">
            <a:avLst/>
          </a:prstGeom>
          <a:noFill/>
        </p:spPr>
        <p:txBody>
          <a:bodyPr vert="horz" wrap="square" lIns="48921" tIns="0" rIns="48921" bIns="0" rtlCol="0" anchor="ctr">
            <a:noAutofit/>
          </a:bodyPr>
          <a:lstStyle/>
          <a:p>
            <a:pPr algn="r" defTabSz="913269">
              <a:defRPr/>
            </a:pPr>
            <a:r>
              <a:rPr lang="sr-Latn-RS" sz="900" dirty="0">
                <a:solidFill>
                  <a:srgbClr val="222223"/>
                </a:solidFill>
                <a:latin typeface="Segoe UI"/>
              </a:rPr>
              <a:t>Baza: Ponuđači </a:t>
            </a:r>
            <a:r>
              <a:rPr lang="sr-Latn-RS" sz="900" dirty="0">
                <a:solidFill>
                  <a:srgbClr val="222223"/>
                </a:solidFill>
              </a:rPr>
              <a:t>koji nisu upisani u registar ponuđivača javne nabavke (49% od ciljne populacije)</a:t>
            </a:r>
            <a:endParaRPr lang="en-US" sz="900" dirty="0">
              <a:solidFill>
                <a:srgbClr val="222223"/>
              </a:solidFill>
              <a:latin typeface="Segoe UI"/>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2402432875"/>
              </p:ext>
            </p:extLst>
          </p:nvPr>
        </p:nvGraphicFramePr>
        <p:xfrm>
          <a:off x="304800" y="1962150"/>
          <a:ext cx="2438400"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7A97976-28DC-47A3-88FA-2C4046597CEB}"/>
              </a:ext>
            </a:extLst>
          </p:cNvPr>
          <p:cNvSpPr txBox="1"/>
          <p:nvPr/>
        </p:nvSpPr>
        <p:spPr>
          <a:xfrm>
            <a:off x="228600" y="1428750"/>
            <a:ext cx="2981305" cy="528084"/>
          </a:xfrm>
          <a:prstGeom prst="rect">
            <a:avLst/>
          </a:prstGeom>
          <a:noFill/>
        </p:spPr>
        <p:txBody>
          <a:bodyPr wrap="square" lIns="72000" tIns="36000" rIns="72000" bIns="36000" rtlCol="0">
            <a:spAutoFit/>
          </a:bodyPr>
          <a:lstStyle/>
          <a:p>
            <a:pPr lvl="0" algn="ctr" defTabSz="914400">
              <a:lnSpc>
                <a:spcPct val="110000"/>
              </a:lnSpc>
              <a:spcBef>
                <a:spcPts val="2400"/>
              </a:spcBef>
              <a:buClr>
                <a:srgbClr val="222223"/>
              </a:buClr>
              <a:defRPr/>
            </a:pPr>
            <a:r>
              <a:rPr lang="sr-Latn-RS" sz="1400" b="1" dirty="0"/>
              <a:t>Ponuđači koji smatraju da treba unaprediti registar ponuđača</a:t>
            </a:r>
            <a:endParaRPr lang="en-US" sz="1400" b="1" dirty="0"/>
          </a:p>
        </p:txBody>
      </p: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6324600" y="4552950"/>
            <a:ext cx="2805495"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r">
              <a:lnSpc>
                <a:spcPct val="100000"/>
              </a:lnSpc>
              <a:spcBef>
                <a:spcPts val="0"/>
              </a:spcBef>
              <a:spcAft>
                <a:spcPts val="0"/>
              </a:spcAft>
            </a:pPr>
            <a:r>
              <a:rPr lang="it-IT" sz="900" b="0" i="1" dirty="0">
                <a:solidFill>
                  <a:schemeClr val="tx1"/>
                </a:solidFill>
              </a:rPr>
              <a:t>Zašto ste odlučili da se ne upišete u registar ponuđača?</a:t>
            </a:r>
            <a:r>
              <a:rPr lang="en-US" sz="900" b="0" i="1" dirty="0">
                <a:solidFill>
                  <a:schemeClr val="tx1"/>
                </a:solidFill>
              </a:rPr>
              <a:t>; Vi</a:t>
            </a:r>
            <a:r>
              <a:rPr lang="sr-Latn-RS" sz="900" b="0" i="1" dirty="0">
                <a:solidFill>
                  <a:schemeClr val="tx1"/>
                </a:solidFill>
              </a:rPr>
              <a:t>šestruki odgovori</a:t>
            </a:r>
            <a:endParaRPr lang="en-US" sz="900" b="0" i="1" dirty="0">
              <a:solidFill>
                <a:schemeClr val="tx1"/>
              </a:solidFill>
            </a:endParaRP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3224837320"/>
              </p:ext>
            </p:extLst>
          </p:nvPr>
        </p:nvGraphicFramePr>
        <p:xfrm>
          <a:off x="5943600" y="1276350"/>
          <a:ext cx="29718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228600" y="4847224"/>
            <a:ext cx="2819400" cy="296276"/>
          </a:xfrm>
          <a:prstGeom prst="rect">
            <a:avLst/>
          </a:prstGeom>
          <a:noFill/>
        </p:spPr>
        <p:txBody>
          <a:bodyPr vert="horz" wrap="square" lIns="48921" tIns="0" rIns="48921" bIns="0" rtlCol="0" anchor="ctr">
            <a:noAutofit/>
          </a:bodyPr>
          <a:lstStyle/>
          <a:p>
            <a:pPr defTabSz="913269">
              <a:defRPr/>
            </a:pPr>
            <a:r>
              <a:rPr lang="en-US" sz="900" dirty="0">
                <a:solidFill>
                  <a:srgbClr val="222223"/>
                </a:solidFill>
                <a:latin typeface="Segoe UI"/>
              </a:rPr>
              <a:t>Ba</a:t>
            </a:r>
            <a:r>
              <a:rPr lang="sr-Latn-RS" sz="900" dirty="0">
                <a:solidFill>
                  <a:srgbClr val="222223"/>
                </a:solidFill>
                <a:latin typeface="Segoe UI"/>
              </a:rPr>
              <a:t>za</a:t>
            </a:r>
            <a:r>
              <a:rPr lang="en-US" sz="900" dirty="0">
                <a:solidFill>
                  <a:srgbClr val="222223"/>
                </a:solidFill>
                <a:latin typeface="Segoe UI"/>
              </a:rPr>
              <a:t>: </a:t>
            </a:r>
            <a:r>
              <a:rPr lang="sr-Latn-RS" sz="900" dirty="0">
                <a:solidFill>
                  <a:srgbClr val="222223"/>
                </a:solidFill>
                <a:latin typeface="Segoe UI"/>
              </a:rPr>
              <a:t>Ponuđači koji su upisani u registar ponuđača </a:t>
            </a:r>
            <a:r>
              <a:rPr lang="en-US" sz="900" dirty="0">
                <a:solidFill>
                  <a:srgbClr val="222223"/>
                </a:solidFill>
                <a:latin typeface="Segoe UI"/>
              </a:rPr>
              <a:t>(44% od </a:t>
            </a:r>
            <a:r>
              <a:rPr lang="en-US" sz="900" dirty="0" err="1">
                <a:solidFill>
                  <a:srgbClr val="222223"/>
                </a:solidFill>
                <a:latin typeface="Segoe UI"/>
              </a:rPr>
              <a:t>ciljne</a:t>
            </a:r>
            <a:r>
              <a:rPr lang="en-US" sz="900" dirty="0">
                <a:solidFill>
                  <a:srgbClr val="222223"/>
                </a:solidFill>
                <a:latin typeface="Segoe UI"/>
              </a:rPr>
              <a:t> </a:t>
            </a:r>
            <a:r>
              <a:rPr lang="en-US" sz="900" dirty="0" err="1">
                <a:solidFill>
                  <a:srgbClr val="222223"/>
                </a:solidFill>
                <a:latin typeface="Segoe UI"/>
              </a:rPr>
              <a:t>populacije</a:t>
            </a:r>
            <a:r>
              <a:rPr lang="en-US" sz="900" dirty="0">
                <a:solidFill>
                  <a:srgbClr val="222223"/>
                </a:solidFill>
                <a:latin typeface="Segoe UI"/>
              </a:rPr>
              <a:t>)</a:t>
            </a:r>
          </a:p>
        </p:txBody>
      </p:sp>
      <p:sp>
        <p:nvSpPr>
          <p:cNvPr id="17" name="Arrow: Right 16">
            <a:extLst>
              <a:ext uri="{FF2B5EF4-FFF2-40B4-BE49-F238E27FC236}">
                <a16:creationId xmlns:a16="http://schemas.microsoft.com/office/drawing/2014/main" id="{6CA24BAF-F079-4C26-803D-E0454D81483A}"/>
              </a:ext>
            </a:extLst>
          </p:cNvPr>
          <p:cNvSpPr/>
          <p:nvPr/>
        </p:nvSpPr>
        <p:spPr bwMode="gray">
          <a:xfrm>
            <a:off x="2286001" y="1951571"/>
            <a:ext cx="685800" cy="457200"/>
          </a:xfrm>
          <a:prstGeom prst="rightArrow">
            <a:avLst/>
          </a:prstGeom>
          <a:solidFill>
            <a:srgbClr val="9F15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72000" rIns="144000" bIns="72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cxnSp>
        <p:nvCxnSpPr>
          <p:cNvPr id="18" name="Straight Connector 17">
            <a:extLst>
              <a:ext uri="{FF2B5EF4-FFF2-40B4-BE49-F238E27FC236}">
                <a16:creationId xmlns:a16="http://schemas.microsoft.com/office/drawing/2014/main" id="{5F9DA4BE-C0BC-4A08-909A-E2FA4FC2D655}"/>
              </a:ext>
            </a:extLst>
          </p:cNvPr>
          <p:cNvCxnSpPr>
            <a:cxnSpLocks/>
          </p:cNvCxnSpPr>
          <p:nvPr/>
        </p:nvCxnSpPr>
        <p:spPr>
          <a:xfrm>
            <a:off x="6096000" y="142875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0DBE74C9-2F71-48D5-ACE6-012D56D54F96}"/>
              </a:ext>
            </a:extLst>
          </p:cNvPr>
          <p:cNvSpPr txBox="1">
            <a:spLocks/>
          </p:cNvSpPr>
          <p:nvPr/>
        </p:nvSpPr>
        <p:spPr bwMode="gray">
          <a:xfrm>
            <a:off x="3200400" y="4552950"/>
            <a:ext cx="1981200"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0"/>
              </a:spcAft>
            </a:pPr>
            <a:r>
              <a:rPr lang="sr-Latn-RS" sz="900" b="0" i="1" dirty="0">
                <a:solidFill>
                  <a:schemeClr val="tx1"/>
                </a:solidFill>
              </a:rPr>
              <a:t>Š</a:t>
            </a:r>
            <a:r>
              <a:rPr lang="it-IT" sz="900" b="0" i="1" dirty="0">
                <a:solidFill>
                  <a:schemeClr val="tx1"/>
                </a:solidFill>
              </a:rPr>
              <a:t>ta smatrate da bi trebalo unaprediti u vezi registra ponuđača?</a:t>
            </a:r>
          </a:p>
        </p:txBody>
      </p:sp>
      <p:sp>
        <p:nvSpPr>
          <p:cNvPr id="22" name="TextBox 21">
            <a:extLst>
              <a:ext uri="{FF2B5EF4-FFF2-40B4-BE49-F238E27FC236}">
                <a16:creationId xmlns:a16="http://schemas.microsoft.com/office/drawing/2014/main" id="{F952F449-273D-4C07-BE17-0E60A33B1728}"/>
              </a:ext>
            </a:extLst>
          </p:cNvPr>
          <p:cNvSpPr txBox="1"/>
          <p:nvPr/>
        </p:nvSpPr>
        <p:spPr bwMode="gray">
          <a:xfrm>
            <a:off x="3200400" y="4847224"/>
            <a:ext cx="2743200" cy="296276"/>
          </a:xfrm>
          <a:prstGeom prst="rect">
            <a:avLst/>
          </a:prstGeom>
          <a:noFill/>
        </p:spPr>
        <p:txBody>
          <a:bodyPr vert="horz" wrap="square" lIns="48921" tIns="0" rIns="48921" bIns="0" rtlCol="0" anchor="ctr">
            <a:noAutofit/>
          </a:bodyPr>
          <a:lstStyle/>
          <a:p>
            <a:pPr defTabSz="913269">
              <a:defRPr/>
            </a:pPr>
            <a:r>
              <a:rPr lang="en-US" sz="900" dirty="0">
                <a:solidFill>
                  <a:srgbClr val="222223"/>
                </a:solidFill>
                <a:latin typeface="Segoe UI"/>
              </a:rPr>
              <a:t>Ba</a:t>
            </a:r>
            <a:r>
              <a:rPr lang="sr-Latn-RS" sz="900" dirty="0">
                <a:solidFill>
                  <a:srgbClr val="222223"/>
                </a:solidFill>
                <a:latin typeface="Segoe UI"/>
              </a:rPr>
              <a:t>za</a:t>
            </a:r>
            <a:r>
              <a:rPr lang="en-US" sz="900" dirty="0">
                <a:solidFill>
                  <a:srgbClr val="222223"/>
                </a:solidFill>
                <a:latin typeface="Segoe UI"/>
              </a:rPr>
              <a:t>: </a:t>
            </a:r>
            <a:r>
              <a:rPr lang="sr-Latn-RS" sz="900" dirty="0">
                <a:solidFill>
                  <a:srgbClr val="222223"/>
                </a:solidFill>
                <a:latin typeface="Segoe UI"/>
              </a:rPr>
              <a:t>Ponuđači koji su upisani u registar ponuđača i smatraju da ga treba unaprediti (N</a:t>
            </a:r>
            <a:r>
              <a:rPr lang="en-US" sz="900" dirty="0">
                <a:solidFill>
                  <a:srgbClr val="222223"/>
                </a:solidFill>
                <a:latin typeface="Segoe UI"/>
              </a:rPr>
              <a:t>=12)</a:t>
            </a:r>
          </a:p>
        </p:txBody>
      </p:sp>
      <p:pic>
        <p:nvPicPr>
          <p:cNvPr id="23" name="Picture 14" descr="Briefcase">
            <a:extLst>
              <a:ext uri="{FF2B5EF4-FFF2-40B4-BE49-F238E27FC236}">
                <a16:creationId xmlns:a16="http://schemas.microsoft.com/office/drawing/2014/main" id="{4305C9CA-97E4-4AD0-A931-BCC5B0EC9C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382000" y="133350"/>
            <a:ext cx="559923" cy="559923"/>
          </a:xfrm>
          <a:prstGeom prst="rect">
            <a:avLst/>
          </a:prstGeom>
        </p:spPr>
      </p:pic>
      <p:sp>
        <p:nvSpPr>
          <p:cNvPr id="26" name="TextBox 25">
            <a:extLst>
              <a:ext uri="{FF2B5EF4-FFF2-40B4-BE49-F238E27FC236}">
                <a16:creationId xmlns:a16="http://schemas.microsoft.com/office/drawing/2014/main" id="{6B616B2A-DF1E-411D-866C-D412C716CD53}"/>
              </a:ext>
            </a:extLst>
          </p:cNvPr>
          <p:cNvSpPr txBox="1"/>
          <p:nvPr/>
        </p:nvSpPr>
        <p:spPr>
          <a:xfrm>
            <a:off x="3124200" y="1428750"/>
            <a:ext cx="3057505" cy="291096"/>
          </a:xfrm>
          <a:prstGeom prst="rect">
            <a:avLst/>
          </a:prstGeom>
          <a:noFill/>
        </p:spPr>
        <p:txBody>
          <a:bodyPr wrap="square" lIns="72000" tIns="36000" rIns="72000" bIns="36000" rtlCol="0">
            <a:spAutoFit/>
          </a:bodyPr>
          <a:lstStyle/>
          <a:p>
            <a:pPr lvl="0" algn="ctr" defTabSz="914400">
              <a:lnSpc>
                <a:spcPct val="110000"/>
              </a:lnSpc>
              <a:spcBef>
                <a:spcPts val="2400"/>
              </a:spcBef>
              <a:buClr>
                <a:srgbClr val="222223"/>
              </a:buClr>
              <a:defRPr/>
            </a:pPr>
            <a:r>
              <a:rPr lang="sr-Latn-RS" sz="1400" b="1" dirty="0"/>
              <a:t>Šta treba unaprediti?</a:t>
            </a:r>
            <a:endParaRPr lang="en-US" sz="1400" b="1" dirty="0"/>
          </a:p>
        </p:txBody>
      </p:sp>
      <p:sp>
        <p:nvSpPr>
          <p:cNvPr id="3" name="Speech Bubble: Oval 2">
            <a:extLst>
              <a:ext uri="{FF2B5EF4-FFF2-40B4-BE49-F238E27FC236}">
                <a16:creationId xmlns:a16="http://schemas.microsoft.com/office/drawing/2014/main" id="{7DCF8C9C-4F9B-4DE2-8A86-026825ECC488}"/>
              </a:ext>
            </a:extLst>
          </p:cNvPr>
          <p:cNvSpPr/>
          <p:nvPr/>
        </p:nvSpPr>
        <p:spPr bwMode="gray">
          <a:xfrm>
            <a:off x="2952791" y="1849625"/>
            <a:ext cx="3057505" cy="2375904"/>
          </a:xfrm>
          <a:prstGeom prst="wedgeEllipseCallout">
            <a:avLst>
              <a:gd name="adj1" fmla="val 13001"/>
              <a:gd name="adj2" fmla="val 60885"/>
            </a:avLst>
          </a:prstGeom>
          <a:solidFill>
            <a:schemeClr val="tx2">
              <a:lumMod val="40000"/>
              <a:lumOff val="60000"/>
            </a:schemeClr>
          </a:solidFill>
          <a:ln>
            <a:solidFill>
              <a:srgbClr val="9F15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200" b="1" dirty="0" err="1">
                <a:solidFill>
                  <a:schemeClr val="tx1"/>
                </a:solidFill>
              </a:rPr>
              <a:t>Ponuđači</a:t>
            </a:r>
            <a:r>
              <a:rPr lang="en-US" sz="1200" b="1" dirty="0">
                <a:solidFill>
                  <a:schemeClr val="tx1"/>
                </a:solidFill>
              </a:rPr>
              <a:t> koji </a:t>
            </a:r>
            <a:r>
              <a:rPr lang="en-US" sz="1200" b="1" dirty="0" err="1">
                <a:solidFill>
                  <a:schemeClr val="tx1"/>
                </a:solidFill>
              </a:rPr>
              <a:t>su</a:t>
            </a:r>
            <a:r>
              <a:rPr lang="en-US" sz="1200" b="1" dirty="0">
                <a:solidFill>
                  <a:schemeClr val="tx1"/>
                </a:solidFill>
              </a:rPr>
              <a:t> </a:t>
            </a:r>
            <a:r>
              <a:rPr lang="en-US" sz="1200" b="1" dirty="0" err="1">
                <a:solidFill>
                  <a:schemeClr val="tx1"/>
                </a:solidFill>
              </a:rPr>
              <a:t>upisani</a:t>
            </a:r>
            <a:r>
              <a:rPr lang="en-US" sz="1200" b="1" dirty="0">
                <a:solidFill>
                  <a:schemeClr val="tx1"/>
                </a:solidFill>
              </a:rPr>
              <a:t> u </a:t>
            </a:r>
            <a:r>
              <a:rPr lang="en-US" sz="1200" b="1" dirty="0" err="1">
                <a:solidFill>
                  <a:schemeClr val="tx1"/>
                </a:solidFill>
              </a:rPr>
              <a:t>registar</a:t>
            </a:r>
            <a:r>
              <a:rPr lang="en-US" sz="1200" b="1" dirty="0">
                <a:solidFill>
                  <a:schemeClr val="tx1"/>
                </a:solidFill>
              </a:rPr>
              <a:t> </a:t>
            </a:r>
            <a:r>
              <a:rPr lang="en-US" sz="1200" b="1" dirty="0" err="1">
                <a:solidFill>
                  <a:schemeClr val="tx1"/>
                </a:solidFill>
              </a:rPr>
              <a:t>ponuđača</a:t>
            </a:r>
            <a:r>
              <a:rPr lang="en-US" sz="1200" b="1" dirty="0">
                <a:solidFill>
                  <a:schemeClr val="tx1"/>
                </a:solidFill>
              </a:rPr>
              <a:t>, a </a:t>
            </a:r>
            <a:r>
              <a:rPr lang="en-US" sz="1200" b="1" dirty="0" err="1">
                <a:solidFill>
                  <a:schemeClr val="tx1"/>
                </a:solidFill>
              </a:rPr>
              <a:t>smatraju</a:t>
            </a:r>
            <a:r>
              <a:rPr lang="en-US" sz="1200" b="1" dirty="0">
                <a:solidFill>
                  <a:schemeClr val="tx1"/>
                </a:solidFill>
              </a:rPr>
              <a:t> da </a:t>
            </a:r>
            <a:r>
              <a:rPr lang="en-US" sz="1200" b="1" dirty="0" err="1">
                <a:solidFill>
                  <a:schemeClr val="tx1"/>
                </a:solidFill>
              </a:rPr>
              <a:t>ga</a:t>
            </a:r>
            <a:r>
              <a:rPr lang="en-US" sz="1200" b="1" dirty="0">
                <a:solidFill>
                  <a:schemeClr val="tx1"/>
                </a:solidFill>
              </a:rPr>
              <a:t> </a:t>
            </a:r>
            <a:r>
              <a:rPr lang="en-US" sz="1200" b="1" dirty="0" err="1">
                <a:solidFill>
                  <a:schemeClr val="tx1"/>
                </a:solidFill>
              </a:rPr>
              <a:t>treba</a:t>
            </a:r>
            <a:r>
              <a:rPr lang="en-US" sz="1200" b="1" dirty="0">
                <a:solidFill>
                  <a:schemeClr val="tx1"/>
                </a:solidFill>
              </a:rPr>
              <a:t> </a:t>
            </a:r>
            <a:r>
              <a:rPr lang="en-US" sz="1200" b="1" dirty="0" err="1">
                <a:solidFill>
                  <a:schemeClr val="tx1"/>
                </a:solidFill>
              </a:rPr>
              <a:t>unaprediti</a:t>
            </a:r>
            <a:r>
              <a:rPr lang="en-US" sz="1200" b="1" dirty="0">
                <a:solidFill>
                  <a:schemeClr val="tx1"/>
                </a:solidFill>
              </a:rPr>
              <a:t>, </a:t>
            </a:r>
            <a:r>
              <a:rPr lang="en-US" sz="1200" b="1" dirty="0" err="1">
                <a:solidFill>
                  <a:schemeClr val="tx1"/>
                </a:solidFill>
              </a:rPr>
              <a:t>najčešće</a:t>
            </a:r>
            <a:r>
              <a:rPr lang="en-US" sz="1200" b="1" dirty="0">
                <a:solidFill>
                  <a:schemeClr val="tx1"/>
                </a:solidFill>
              </a:rPr>
              <a:t> </a:t>
            </a:r>
            <a:r>
              <a:rPr lang="en-US" sz="1200" b="1" dirty="0" err="1">
                <a:solidFill>
                  <a:schemeClr val="tx1"/>
                </a:solidFill>
              </a:rPr>
              <a:t>navode</a:t>
            </a:r>
            <a:r>
              <a:rPr lang="en-US" sz="1200" b="1" dirty="0">
                <a:solidFill>
                  <a:schemeClr val="tx1"/>
                </a:solidFill>
              </a:rPr>
              <a:t> </a:t>
            </a:r>
            <a:r>
              <a:rPr lang="en-US" sz="1200" b="1" dirty="0" err="1">
                <a:solidFill>
                  <a:schemeClr val="tx1"/>
                </a:solidFill>
              </a:rPr>
              <a:t>unapređenja</a:t>
            </a:r>
            <a:r>
              <a:rPr lang="en-US" sz="1200" b="1" dirty="0">
                <a:solidFill>
                  <a:schemeClr val="tx1"/>
                </a:solidFill>
              </a:rPr>
              <a:t> </a:t>
            </a:r>
            <a:r>
              <a:rPr lang="en-US" sz="1200" b="1" dirty="0" err="1">
                <a:solidFill>
                  <a:schemeClr val="tx1"/>
                </a:solidFill>
              </a:rPr>
              <a:t>vezana</a:t>
            </a:r>
            <a:r>
              <a:rPr lang="en-US" sz="1200" b="1" dirty="0">
                <a:solidFill>
                  <a:schemeClr val="tx1"/>
                </a:solidFill>
              </a:rPr>
              <a:t> za </a:t>
            </a:r>
            <a:r>
              <a:rPr lang="en-US" sz="1200" b="1" dirty="0" err="1">
                <a:solidFill>
                  <a:schemeClr val="tx1"/>
                </a:solidFill>
              </a:rPr>
              <a:t>transparentnost</a:t>
            </a:r>
            <a:r>
              <a:rPr lang="en-US" sz="1200" b="1" dirty="0">
                <a:solidFill>
                  <a:schemeClr val="tx1"/>
                </a:solidFill>
              </a:rPr>
              <a:t> </a:t>
            </a:r>
            <a:r>
              <a:rPr lang="en-US" sz="1200" b="1" dirty="0" err="1">
                <a:solidFill>
                  <a:schemeClr val="tx1"/>
                </a:solidFill>
              </a:rPr>
              <a:t>registra</a:t>
            </a:r>
            <a:r>
              <a:rPr lang="en-US" sz="1200" b="1" dirty="0">
                <a:solidFill>
                  <a:schemeClr val="tx1"/>
                </a:solidFill>
              </a:rPr>
              <a:t> </a:t>
            </a:r>
            <a:r>
              <a:rPr lang="en-US" sz="1200" b="1" dirty="0" err="1">
                <a:solidFill>
                  <a:schemeClr val="tx1"/>
                </a:solidFill>
              </a:rPr>
              <a:t>ponuđača</a:t>
            </a:r>
            <a:r>
              <a:rPr lang="en-US" sz="1200" b="1" dirty="0">
                <a:solidFill>
                  <a:schemeClr val="tx1"/>
                </a:solidFill>
              </a:rPr>
              <a:t> </a:t>
            </a:r>
            <a:r>
              <a:rPr lang="en-US" sz="1200" b="1" dirty="0" err="1">
                <a:solidFill>
                  <a:schemeClr val="tx1"/>
                </a:solidFill>
              </a:rPr>
              <a:t>i</a:t>
            </a:r>
            <a:r>
              <a:rPr lang="en-US" sz="1200" b="1" dirty="0">
                <a:solidFill>
                  <a:schemeClr val="tx1"/>
                </a:solidFill>
              </a:rPr>
              <a:t> </a:t>
            </a:r>
            <a:r>
              <a:rPr lang="en-US" sz="1200" b="1" dirty="0" err="1">
                <a:solidFill>
                  <a:schemeClr val="tx1"/>
                </a:solidFill>
              </a:rPr>
              <a:t>administrativne</a:t>
            </a:r>
            <a:r>
              <a:rPr lang="en-US" sz="1200" b="1" dirty="0">
                <a:solidFill>
                  <a:schemeClr val="tx1"/>
                </a:solidFill>
              </a:rPr>
              <a:t> </a:t>
            </a:r>
            <a:r>
              <a:rPr lang="en-US" sz="1200" b="1" dirty="0" err="1">
                <a:solidFill>
                  <a:schemeClr val="tx1"/>
                </a:solidFill>
              </a:rPr>
              <a:t>olakšice</a:t>
            </a:r>
            <a:r>
              <a:rPr lang="en-US" sz="1200" b="1" dirty="0">
                <a:solidFill>
                  <a:schemeClr val="tx1"/>
                </a:solidFill>
              </a:rPr>
              <a:t> </a:t>
            </a:r>
            <a:r>
              <a:rPr lang="en-US" sz="1200" b="1" dirty="0" err="1">
                <a:solidFill>
                  <a:schemeClr val="tx1"/>
                </a:solidFill>
              </a:rPr>
              <a:t>prilikom</a:t>
            </a:r>
            <a:r>
              <a:rPr lang="en-US" sz="1200" b="1" dirty="0">
                <a:solidFill>
                  <a:schemeClr val="tx1"/>
                </a:solidFill>
              </a:rPr>
              <a:t> </a:t>
            </a:r>
            <a:r>
              <a:rPr lang="en-US" sz="1200" b="1" dirty="0" err="1">
                <a:solidFill>
                  <a:schemeClr val="tx1"/>
                </a:solidFill>
              </a:rPr>
              <a:t>pribavljanja</a:t>
            </a:r>
            <a:r>
              <a:rPr lang="en-US" sz="1200" b="1" dirty="0">
                <a:solidFill>
                  <a:schemeClr val="tx1"/>
                </a:solidFill>
              </a:rPr>
              <a:t> </a:t>
            </a:r>
            <a:r>
              <a:rPr lang="en-US" sz="1200" b="1" dirty="0" err="1">
                <a:solidFill>
                  <a:schemeClr val="tx1"/>
                </a:solidFill>
              </a:rPr>
              <a:t>dokumentacije</a:t>
            </a:r>
            <a:r>
              <a:rPr lang="en-US" sz="1200" b="1" dirty="0">
                <a:solidFill>
                  <a:schemeClr val="tx1"/>
                </a:solidFill>
              </a:rPr>
              <a:t>. </a:t>
            </a:r>
          </a:p>
        </p:txBody>
      </p:sp>
    </p:spTree>
    <p:extLst>
      <p:ext uri="{BB962C8B-B14F-4D97-AF65-F5344CB8AC3E}">
        <p14:creationId xmlns:p14="http://schemas.microsoft.com/office/powerpoint/2010/main" val="2269072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46468"/>
            <a:ext cx="7543798" cy="334678"/>
          </a:xfrm>
          <a:solidFill>
            <a:srgbClr val="E87722"/>
          </a:solidFill>
        </p:spPr>
        <p:txBody>
          <a:bodyPr wrap="square" lIns="56319" tIns="12241" rIns="56319" bIns="12241" rtlCol="0" anchor="ctr">
            <a:spAutoFit/>
          </a:bodyPr>
          <a:lstStyle/>
          <a:p>
            <a:r>
              <a:rPr lang="sr-Latn-RS" sz="1400" dirty="0"/>
              <a:t>Upoznatost sa sistemom javnih nabavki i unapređivanje efikasnosti i transparentnosti</a:t>
            </a:r>
            <a:endParaRPr lang="en-US" sz="14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28600" y="4629150"/>
            <a:ext cx="4572000" cy="2769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Da li </a:t>
            </a:r>
            <a:r>
              <a:rPr lang="en-US" sz="900" b="0" i="1" dirty="0" err="1">
                <a:solidFill>
                  <a:schemeClr val="tx1"/>
                </a:solidFill>
              </a:rPr>
              <a:t>ste</a:t>
            </a:r>
            <a:r>
              <a:rPr lang="en-US" sz="900" b="0" i="1" dirty="0">
                <a:solidFill>
                  <a:schemeClr val="tx1"/>
                </a:solidFill>
              </a:rPr>
              <a:t> </a:t>
            </a:r>
            <a:r>
              <a:rPr lang="en-US" sz="900" b="0" i="1" dirty="0" err="1">
                <a:solidFill>
                  <a:schemeClr val="tx1"/>
                </a:solidFill>
              </a:rPr>
              <a:t>upoznati</a:t>
            </a:r>
            <a:r>
              <a:rPr lang="en-US" sz="900" b="0" i="1" dirty="0">
                <a:solidFill>
                  <a:schemeClr val="tx1"/>
                </a:solidFill>
              </a:rPr>
              <a:t> </a:t>
            </a:r>
            <a:r>
              <a:rPr lang="en-US" sz="900" b="0" i="1" dirty="0" err="1">
                <a:solidFill>
                  <a:schemeClr val="tx1"/>
                </a:solidFill>
              </a:rPr>
              <a:t>sa</a:t>
            </a:r>
            <a:r>
              <a:rPr lang="en-US" sz="900" b="0" i="1" dirty="0">
                <a:solidFill>
                  <a:schemeClr val="tx1"/>
                </a:solidFill>
              </a:rPr>
              <a:t> </a:t>
            </a:r>
            <a:r>
              <a:rPr lang="en-US" sz="900" b="0" i="1" dirty="0" err="1">
                <a:solidFill>
                  <a:schemeClr val="tx1"/>
                </a:solidFill>
              </a:rPr>
              <a:t>činjenicom</a:t>
            </a:r>
            <a:r>
              <a:rPr lang="en-US" sz="900" b="0" i="1" dirty="0">
                <a:solidFill>
                  <a:schemeClr val="tx1"/>
                </a:solidFill>
              </a:rPr>
              <a:t> da </a:t>
            </a:r>
            <a:r>
              <a:rPr lang="en-US" sz="900" b="0" i="1" dirty="0" err="1">
                <a:solidFill>
                  <a:schemeClr val="tx1"/>
                </a:solidFill>
              </a:rPr>
              <a:t>su</a:t>
            </a:r>
            <a:r>
              <a:rPr lang="en-US" sz="900" b="0" i="1" dirty="0">
                <a:solidFill>
                  <a:schemeClr val="tx1"/>
                </a:solidFill>
              </a:rPr>
              <a:t>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u </a:t>
            </a:r>
            <a:r>
              <a:rPr lang="en-US" sz="900" b="0" i="1" dirty="0" err="1">
                <a:solidFill>
                  <a:schemeClr val="tx1"/>
                </a:solidFill>
              </a:rPr>
              <a:t>Republici</a:t>
            </a:r>
            <a:r>
              <a:rPr lang="en-US" sz="900" b="0" i="1" dirty="0">
                <a:solidFill>
                  <a:schemeClr val="tx1"/>
                </a:solidFill>
              </a:rPr>
              <a:t> </a:t>
            </a:r>
            <a:r>
              <a:rPr lang="en-US" sz="900" b="0" i="1" dirty="0" err="1">
                <a:solidFill>
                  <a:schemeClr val="tx1"/>
                </a:solidFill>
              </a:rPr>
              <a:t>Srbiji</a:t>
            </a:r>
            <a:r>
              <a:rPr lang="en-US" sz="900" b="0" i="1" dirty="0">
                <a:solidFill>
                  <a:schemeClr val="tx1"/>
                </a:solidFill>
              </a:rPr>
              <a:t> </a:t>
            </a:r>
            <a:r>
              <a:rPr lang="en-US" sz="900" b="0" i="1" dirty="0" err="1">
                <a:solidFill>
                  <a:schemeClr val="tx1"/>
                </a:solidFill>
              </a:rPr>
              <a:t>regulisane</a:t>
            </a:r>
            <a:r>
              <a:rPr lang="en-US" sz="900" b="0" i="1" dirty="0">
                <a:solidFill>
                  <a:schemeClr val="tx1"/>
                </a:solidFill>
              </a:rPr>
              <a:t> </a:t>
            </a:r>
            <a:r>
              <a:rPr lang="en-US" sz="900" b="0" i="1" dirty="0" err="1">
                <a:solidFill>
                  <a:schemeClr val="tx1"/>
                </a:solidFill>
              </a:rPr>
              <a:t>na</a:t>
            </a:r>
            <a:r>
              <a:rPr lang="en-US" sz="900" b="0" i="1" dirty="0">
                <a:solidFill>
                  <a:schemeClr val="tx1"/>
                </a:solidFill>
              </a:rPr>
              <a:t> </a:t>
            </a:r>
            <a:r>
              <a:rPr lang="en-US" sz="900" b="0" i="1" dirty="0" err="1">
                <a:solidFill>
                  <a:schemeClr val="tx1"/>
                </a:solidFill>
              </a:rPr>
              <a:t>način</a:t>
            </a:r>
            <a:r>
              <a:rPr lang="en-US" sz="900" b="0" i="1" dirty="0">
                <a:solidFill>
                  <a:schemeClr val="tx1"/>
                </a:solidFill>
              </a:rPr>
              <a:t> da se u </a:t>
            </a:r>
            <a:r>
              <a:rPr lang="en-US" sz="900" b="0" i="1" dirty="0" err="1">
                <a:solidFill>
                  <a:schemeClr val="tx1"/>
                </a:solidFill>
              </a:rPr>
              <a:t>potpunosti</a:t>
            </a:r>
            <a:r>
              <a:rPr lang="en-US" sz="900" b="0" i="1" dirty="0">
                <a:solidFill>
                  <a:schemeClr val="tx1"/>
                </a:solidFill>
              </a:rPr>
              <a:t> </a:t>
            </a:r>
            <a:r>
              <a:rPr lang="en-US" sz="900" b="0" i="1" dirty="0" err="1">
                <a:solidFill>
                  <a:schemeClr val="tx1"/>
                </a:solidFill>
              </a:rPr>
              <a:t>obavljaju</a:t>
            </a:r>
            <a:r>
              <a:rPr lang="en-US" sz="900" b="0" i="1" dirty="0">
                <a:solidFill>
                  <a:schemeClr val="tx1"/>
                </a:solidFill>
              </a:rPr>
              <a:t> </a:t>
            </a:r>
            <a:r>
              <a:rPr lang="en-US" sz="900" b="0" i="1" dirty="0" err="1">
                <a:solidFill>
                  <a:schemeClr val="tx1"/>
                </a:solidFill>
              </a:rPr>
              <a:t>elektonskim</a:t>
            </a:r>
            <a:r>
              <a:rPr lang="en-US" sz="900" b="0" i="1" dirty="0">
                <a:solidFill>
                  <a:schemeClr val="tx1"/>
                </a:solidFill>
              </a:rPr>
              <a:t> </a:t>
            </a:r>
            <a:r>
              <a:rPr lang="en-US" sz="900" b="0" i="1" dirty="0" err="1">
                <a:solidFill>
                  <a:schemeClr val="tx1"/>
                </a:solidFill>
              </a:rPr>
              <a:t>putem</a:t>
            </a:r>
            <a:r>
              <a:rPr lang="en-US" sz="900" b="0" i="1" dirty="0">
                <a:solidFill>
                  <a:schemeClr val="tx1"/>
                </a:solidFill>
              </a:rPr>
              <a:t>, </a:t>
            </a:r>
            <a:r>
              <a:rPr lang="en-US" sz="900" b="0" i="1" dirty="0" err="1">
                <a:solidFill>
                  <a:schemeClr val="tx1"/>
                </a:solidFill>
              </a:rPr>
              <a:t>preko</a:t>
            </a:r>
            <a:r>
              <a:rPr lang="en-US" sz="900" b="0" i="1" dirty="0">
                <a:solidFill>
                  <a:schemeClr val="tx1"/>
                </a:solidFill>
              </a:rPr>
              <a:t> online </a:t>
            </a:r>
            <a:r>
              <a:rPr lang="en-US" sz="900" b="0" i="1" dirty="0" err="1">
                <a:solidFill>
                  <a:schemeClr val="tx1"/>
                </a:solidFill>
              </a:rPr>
              <a:t>Portala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0" y="819150"/>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Sedam od deset ponuđača zna da se javne nabavke sada sprovode online, putem </a:t>
            </a:r>
            <a:r>
              <a:rPr lang="sr-Latn-RS" sz="1300" i="1" dirty="0"/>
              <a:t>Portala javnih nabavki</a:t>
            </a:r>
            <a:r>
              <a:rPr lang="sr-Latn-RS" sz="1300" dirty="0"/>
              <a:t>, a većina njih se slaže da je na taj načiin unapređena efikasnost i transparentost javnih nabavki. Naručioci u još većoj meri dele pozitivan stav – preko devet od deset smatra da je </a:t>
            </a:r>
            <a:r>
              <a:rPr lang="sr-Latn-RS" sz="1300" i="1" dirty="0"/>
              <a:t>Portal</a:t>
            </a:r>
            <a:r>
              <a:rPr lang="sr-Latn-RS" sz="1300" dirty="0"/>
              <a:t> doprineo pomenutim poboljšanjima.  </a:t>
            </a:r>
            <a:endParaRPr lang="en-US" sz="1300" dirty="0"/>
          </a:p>
        </p:txBody>
      </p:sp>
      <p:sp>
        <p:nvSpPr>
          <p:cNvPr id="12" name="TextBox 11">
            <a:extLst>
              <a:ext uri="{FF2B5EF4-FFF2-40B4-BE49-F238E27FC236}">
                <a16:creationId xmlns:a16="http://schemas.microsoft.com/office/drawing/2014/main" id="{44B6B6C0-C7B7-4787-922F-7D7C359C8A1F}"/>
              </a:ext>
            </a:extLst>
          </p:cNvPr>
          <p:cNvSpPr txBox="1"/>
          <p:nvPr/>
        </p:nvSpPr>
        <p:spPr bwMode="gray">
          <a:xfrm>
            <a:off x="228600" y="4891390"/>
            <a:ext cx="2667000" cy="241826"/>
          </a:xfrm>
          <a:prstGeom prst="rect">
            <a:avLst/>
          </a:prstGeom>
          <a:noFill/>
        </p:spPr>
        <p:txBody>
          <a:bodyPr vert="horz" wrap="square" lIns="48921" tIns="0" rIns="48921" bIns="0" rtlCol="0" anchor="ctr">
            <a:noAutofit/>
          </a:bodyPr>
          <a:lstStyle/>
          <a:p>
            <a:pPr defTabSz="913269">
              <a:defRPr/>
            </a:pPr>
            <a:r>
              <a:rPr lang="en-US" sz="900" dirty="0">
                <a:solidFill>
                  <a:srgbClr val="222223"/>
                </a:solidFill>
                <a:latin typeface="Segoe UI"/>
              </a:rPr>
              <a:t>Ba</a:t>
            </a:r>
            <a:r>
              <a:rPr lang="sr-Latn-RS" sz="900" dirty="0">
                <a:solidFill>
                  <a:srgbClr val="222223"/>
                </a:solidFill>
                <a:latin typeface="Segoe UI"/>
              </a:rPr>
              <a:t>za: Ukupna populacija ponuđača</a:t>
            </a:r>
            <a:endParaRPr lang="en-US" sz="900" dirty="0">
              <a:solidFill>
                <a:srgbClr val="222223"/>
              </a:solidFill>
              <a:latin typeface="Segoe UI"/>
            </a:endParaRPr>
          </a:p>
        </p:txBody>
      </p:sp>
      <p:graphicFrame>
        <p:nvGraphicFramePr>
          <p:cNvPr id="21" name="Content Placeholder 11">
            <a:extLst>
              <a:ext uri="{FF2B5EF4-FFF2-40B4-BE49-F238E27FC236}">
                <a16:creationId xmlns:a16="http://schemas.microsoft.com/office/drawing/2014/main" id="{F0071473-8700-4404-B895-B837C5003416}"/>
              </a:ext>
            </a:extLst>
          </p:cNvPr>
          <p:cNvGraphicFramePr>
            <a:graphicFrameLocks/>
          </p:cNvGraphicFramePr>
          <p:nvPr>
            <p:extLst>
              <p:ext uri="{D42A27DB-BD31-4B8C-83A1-F6EECF244321}">
                <p14:modId xmlns:p14="http://schemas.microsoft.com/office/powerpoint/2010/main" val="931720286"/>
              </p:ext>
            </p:extLst>
          </p:nvPr>
        </p:nvGraphicFramePr>
        <p:xfrm>
          <a:off x="228600" y="1962150"/>
          <a:ext cx="3941745" cy="277074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3">
            <a:extLst>
              <a:ext uri="{FF2B5EF4-FFF2-40B4-BE49-F238E27FC236}">
                <a16:creationId xmlns:a16="http://schemas.microsoft.com/office/drawing/2014/main" id="{CE727B4F-715D-40CD-95C5-4BD5672B1D34}"/>
              </a:ext>
            </a:extLst>
          </p:cNvPr>
          <p:cNvSpPr txBox="1">
            <a:spLocks/>
          </p:cNvSpPr>
          <p:nvPr/>
        </p:nvSpPr>
        <p:spPr bwMode="gray">
          <a:xfrm>
            <a:off x="5486402" y="4629150"/>
            <a:ext cx="3657598"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a:solidFill>
                  <a:schemeClr val="tx1"/>
                </a:solidFill>
              </a:rPr>
              <a:t>Da li </a:t>
            </a:r>
            <a:r>
              <a:rPr lang="en-US" sz="900" b="0" i="1" dirty="0" err="1">
                <a:solidFill>
                  <a:schemeClr val="tx1"/>
                </a:solidFill>
              </a:rPr>
              <a:t>smatrate</a:t>
            </a:r>
            <a:r>
              <a:rPr lang="en-US" sz="900" b="0" i="1" dirty="0">
                <a:solidFill>
                  <a:schemeClr val="tx1"/>
                </a:solidFill>
              </a:rPr>
              <a:t> da je </a:t>
            </a:r>
            <a:r>
              <a:rPr lang="en-US" sz="900" b="0" i="1" dirty="0" err="1">
                <a:solidFill>
                  <a:schemeClr val="tx1"/>
                </a:solidFill>
              </a:rPr>
              <a:t>činjenica</a:t>
            </a:r>
            <a:r>
              <a:rPr lang="en-US" sz="900" b="0" i="1" dirty="0">
                <a:solidFill>
                  <a:schemeClr val="tx1"/>
                </a:solidFill>
              </a:rPr>
              <a:t> da se </a:t>
            </a:r>
            <a:r>
              <a:rPr lang="en-US" sz="900" b="0" i="1" dirty="0" err="1">
                <a:solidFill>
                  <a:schemeClr val="tx1"/>
                </a:solidFill>
              </a:rPr>
              <a:t>sve</a:t>
            </a:r>
            <a:r>
              <a:rPr lang="en-US" sz="900" b="0" i="1" dirty="0">
                <a:solidFill>
                  <a:schemeClr val="tx1"/>
                </a:solidFill>
              </a:rPr>
              <a:t>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a:t>
            </a:r>
            <a:r>
              <a:rPr lang="en-US" sz="900" b="0" i="1" dirty="0" err="1">
                <a:solidFill>
                  <a:schemeClr val="tx1"/>
                </a:solidFill>
              </a:rPr>
              <a:t>moraju</a:t>
            </a:r>
            <a:r>
              <a:rPr lang="en-US" sz="900" b="0" i="1" dirty="0">
                <a:solidFill>
                  <a:schemeClr val="tx1"/>
                </a:solidFill>
              </a:rPr>
              <a:t> </a:t>
            </a:r>
            <a:r>
              <a:rPr lang="en-US" sz="900" b="0" i="1" dirty="0" err="1">
                <a:solidFill>
                  <a:schemeClr val="tx1"/>
                </a:solidFill>
              </a:rPr>
              <a:t>sprovoditi</a:t>
            </a:r>
            <a:r>
              <a:rPr lang="en-US" sz="900" b="0" i="1" dirty="0">
                <a:solidFill>
                  <a:schemeClr val="tx1"/>
                </a:solidFill>
              </a:rPr>
              <a:t> </a:t>
            </a:r>
            <a:r>
              <a:rPr lang="en-US" sz="900" b="0" i="1" dirty="0" err="1">
                <a:solidFill>
                  <a:schemeClr val="tx1"/>
                </a:solidFill>
              </a:rPr>
              <a:t>putem</a:t>
            </a:r>
            <a:r>
              <a:rPr lang="en-US" sz="900" b="0" i="1" dirty="0">
                <a:solidFill>
                  <a:schemeClr val="tx1"/>
                </a:solidFill>
              </a:rPr>
              <a:t> e-</a:t>
            </a:r>
            <a:r>
              <a:rPr lang="en-US" sz="900" b="0" i="1" dirty="0" err="1">
                <a:solidFill>
                  <a:schemeClr val="tx1"/>
                </a:solidFill>
              </a:rPr>
              <a:t>portala</a:t>
            </a:r>
            <a:r>
              <a:rPr lang="en-US" sz="900" b="0" i="1" dirty="0">
                <a:solidFill>
                  <a:schemeClr val="tx1"/>
                </a:solidFill>
              </a:rPr>
              <a:t> </a:t>
            </a:r>
            <a:r>
              <a:rPr lang="en-US" sz="900" b="0" i="1" dirty="0" err="1">
                <a:solidFill>
                  <a:schemeClr val="tx1"/>
                </a:solidFill>
              </a:rPr>
              <a:t>unapredila</a:t>
            </a:r>
            <a:r>
              <a:rPr lang="en-US" sz="900" b="0" i="1" dirty="0">
                <a:solidFill>
                  <a:schemeClr val="tx1"/>
                </a:solidFill>
              </a:rPr>
              <a:t> </a:t>
            </a:r>
            <a:r>
              <a:rPr lang="en-US" sz="900" b="0" i="1" dirty="0" err="1">
                <a:solidFill>
                  <a:schemeClr val="tx1"/>
                </a:solidFill>
              </a:rPr>
              <a:t>efikasnost</a:t>
            </a:r>
            <a:r>
              <a:rPr lang="en-US" sz="900" b="0" i="1" dirty="0">
                <a:solidFill>
                  <a:schemeClr val="tx1"/>
                </a:solidFill>
              </a:rPr>
              <a:t> </a:t>
            </a:r>
            <a:r>
              <a:rPr lang="en-US" sz="900" b="0" i="1" dirty="0" err="1">
                <a:solidFill>
                  <a:schemeClr val="tx1"/>
                </a:solidFill>
              </a:rPr>
              <a:t>i</a:t>
            </a:r>
            <a:r>
              <a:rPr lang="en-US" sz="900" b="0" i="1" dirty="0">
                <a:solidFill>
                  <a:schemeClr val="tx1"/>
                </a:solidFill>
              </a:rPr>
              <a:t> </a:t>
            </a:r>
            <a:r>
              <a:rPr lang="en-US" sz="900" b="0" i="1" dirty="0" err="1">
                <a:solidFill>
                  <a:schemeClr val="tx1"/>
                </a:solidFill>
              </a:rPr>
              <a:t>transparentnost</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a:t>
            </a:r>
          </a:p>
        </p:txBody>
      </p:sp>
      <p:sp>
        <p:nvSpPr>
          <p:cNvPr id="14" name="TextBox 13">
            <a:extLst>
              <a:ext uri="{FF2B5EF4-FFF2-40B4-BE49-F238E27FC236}">
                <a16:creationId xmlns:a16="http://schemas.microsoft.com/office/drawing/2014/main" id="{9CB993F1-AE10-45D1-9EDB-B7A8E6B34A22}"/>
              </a:ext>
            </a:extLst>
          </p:cNvPr>
          <p:cNvSpPr txBox="1"/>
          <p:nvPr/>
        </p:nvSpPr>
        <p:spPr bwMode="gray">
          <a:xfrm>
            <a:off x="6629400" y="4901674"/>
            <a:ext cx="3594212" cy="24182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Ukupna populacija ponuđača i naručilaca</a:t>
            </a:r>
            <a:endParaRPr lang="en-US" sz="900" dirty="0">
              <a:solidFill>
                <a:srgbClr val="222223"/>
              </a:solidFill>
              <a:latin typeface="Segoe UI"/>
            </a:endParaRPr>
          </a:p>
        </p:txBody>
      </p:sp>
      <p:sp>
        <p:nvSpPr>
          <p:cNvPr id="16" name="TextBox 9">
            <a:extLst>
              <a:ext uri="{FF2B5EF4-FFF2-40B4-BE49-F238E27FC236}">
                <a16:creationId xmlns:a16="http://schemas.microsoft.com/office/drawing/2014/main" id="{1408A9A2-D5F6-441A-823F-EAD0FCAB0AF5}"/>
              </a:ext>
            </a:extLst>
          </p:cNvPr>
          <p:cNvSpPr txBox="1"/>
          <p:nvPr/>
        </p:nvSpPr>
        <p:spPr>
          <a:xfrm>
            <a:off x="457199" y="1504950"/>
            <a:ext cx="3713145" cy="457192"/>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defRPr lang="en-US"/>
            </a:defPPr>
            <a:lvl1pPr algn="ctr">
              <a:lnSpc>
                <a:spcPct val="110000"/>
              </a:lnSpc>
              <a:spcBef>
                <a:spcPts val="2400"/>
              </a:spcBef>
              <a:buClr>
                <a:schemeClr val="bg2"/>
              </a:buClr>
              <a:defRPr sz="1400" b="1">
                <a:solidFill>
                  <a:schemeClr val="bg1"/>
                </a:solidFill>
                <a:cs typeface="Calibri" panose="020F0502020204030204" pitchFamily="34" charset="0"/>
              </a:defRPr>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r>
              <a:rPr lang="sr-Latn-RS" sz="1200" dirty="0"/>
              <a:t>Ponuđači koji znaju da se javne nabavke sprovode online, putem Portala javnih nabavki</a:t>
            </a:r>
          </a:p>
        </p:txBody>
      </p:sp>
      <p:sp>
        <p:nvSpPr>
          <p:cNvPr id="17" name="TextBox 9">
            <a:extLst>
              <a:ext uri="{FF2B5EF4-FFF2-40B4-BE49-F238E27FC236}">
                <a16:creationId xmlns:a16="http://schemas.microsoft.com/office/drawing/2014/main" id="{4E7EDE8A-41B3-40E7-985D-B37DC15AC634}"/>
              </a:ext>
            </a:extLst>
          </p:cNvPr>
          <p:cNvSpPr txBox="1"/>
          <p:nvPr/>
        </p:nvSpPr>
        <p:spPr>
          <a:xfrm>
            <a:off x="5791200" y="1504950"/>
            <a:ext cx="2633737" cy="457192"/>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defRPr lang="en-US"/>
            </a:defPPr>
            <a:lvl1pPr algn="ctr">
              <a:lnSpc>
                <a:spcPct val="110000"/>
              </a:lnSpc>
              <a:spcBef>
                <a:spcPts val="2400"/>
              </a:spcBef>
              <a:buClr>
                <a:schemeClr val="bg2"/>
              </a:buClr>
              <a:defRPr sz="1400" b="1">
                <a:solidFill>
                  <a:schemeClr val="bg1"/>
                </a:solidFill>
                <a:cs typeface="Calibri" panose="020F0502020204030204" pitchFamily="34" charset="0"/>
              </a:defRPr>
            </a:lvl1pPr>
            <a:lvl2pPr marL="457200" indent="0">
              <a:defRPr sz="1100"/>
            </a:lvl2pPr>
            <a:lvl3pPr marL="914400" indent="0">
              <a:defRPr sz="1100"/>
            </a:lvl3pPr>
            <a:lvl4pPr marL="1371600" indent="0">
              <a:defRPr sz="1100"/>
            </a:lvl4pPr>
            <a:lvl5pPr marL="1828800" indent="0">
              <a:defRPr sz="1100"/>
            </a:lvl5pPr>
            <a:lvl6pPr marL="2286000" indent="0">
              <a:defRPr sz="1100"/>
            </a:lvl6pPr>
            <a:lvl7pPr marL="2743200" indent="0">
              <a:defRPr sz="1100"/>
            </a:lvl7pPr>
            <a:lvl8pPr marL="3200400" indent="0">
              <a:defRPr sz="1100"/>
            </a:lvl8pPr>
            <a:lvl9pPr marL="3657600" indent="0">
              <a:defRPr sz="1100"/>
            </a:lvl9pPr>
          </a:lstStyle>
          <a:p>
            <a:r>
              <a:rPr lang="sr-Latn-RS" sz="1200" dirty="0"/>
              <a:t>Unapređivanje efikasnosti i transparentnosti javnih nabavki</a:t>
            </a:r>
            <a:endParaRPr lang="en-US" sz="1200" dirty="0"/>
          </a:p>
        </p:txBody>
      </p:sp>
      <p:graphicFrame>
        <p:nvGraphicFramePr>
          <p:cNvPr id="18" name="Chart 17">
            <a:extLst>
              <a:ext uri="{FF2B5EF4-FFF2-40B4-BE49-F238E27FC236}">
                <a16:creationId xmlns:a16="http://schemas.microsoft.com/office/drawing/2014/main" id="{099F3ECF-EA55-4B80-9F0F-ED559658C221}"/>
              </a:ext>
            </a:extLst>
          </p:cNvPr>
          <p:cNvGraphicFramePr/>
          <p:nvPr>
            <p:extLst>
              <p:ext uri="{D42A27DB-BD31-4B8C-83A1-F6EECF244321}">
                <p14:modId xmlns:p14="http://schemas.microsoft.com/office/powerpoint/2010/main" val="202150904"/>
              </p:ext>
            </p:extLst>
          </p:nvPr>
        </p:nvGraphicFramePr>
        <p:xfrm>
          <a:off x="4572000" y="2038351"/>
          <a:ext cx="4114800" cy="2590799"/>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4" descr="Briefcase">
            <a:extLst>
              <a:ext uri="{FF2B5EF4-FFF2-40B4-BE49-F238E27FC236}">
                <a16:creationId xmlns:a16="http://schemas.microsoft.com/office/drawing/2014/main" id="{786804E9-BCF2-4248-B01A-314FDD073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772400" y="57150"/>
            <a:ext cx="559923" cy="559923"/>
          </a:xfrm>
          <a:prstGeom prst="rect">
            <a:avLst/>
          </a:prstGeom>
        </p:spPr>
      </p:pic>
      <p:pic>
        <p:nvPicPr>
          <p:cNvPr id="20" name="Picture 14" descr="Office worker">
            <a:extLst>
              <a:ext uri="{FF2B5EF4-FFF2-40B4-BE49-F238E27FC236}">
                <a16:creationId xmlns:a16="http://schemas.microsoft.com/office/drawing/2014/main" id="{AEEB7AE9-1DCB-49FC-A7AA-A147C2F0AA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382000" y="27115"/>
            <a:ext cx="559923" cy="559923"/>
          </a:xfrm>
          <a:prstGeom prst="rect">
            <a:avLst/>
          </a:prstGeom>
        </p:spPr>
      </p:pic>
    </p:spTree>
    <p:extLst>
      <p:ext uri="{BB962C8B-B14F-4D97-AF65-F5344CB8AC3E}">
        <p14:creationId xmlns:p14="http://schemas.microsoft.com/office/powerpoint/2010/main" val="12503046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7004407" cy="383794"/>
          </a:xfrm>
          <a:solidFill>
            <a:srgbClr val="418F47"/>
          </a:solidFill>
        </p:spPr>
        <p:txBody>
          <a:bodyPr wrap="none" lIns="56319" tIns="12241" rIns="56319" bIns="12241" rtlCol="0" anchor="ctr">
            <a:spAutoFit/>
          </a:bodyPr>
          <a:lstStyle/>
          <a:p>
            <a:r>
              <a:rPr lang="sr-Latn-RS" dirty="0"/>
              <a:t>Najveći nedostaci novog sistema javnih nabavki</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Ponuđači u najvećoj meri ne znaju da navedu najveći nedostatak novog sistema javnih nabavki, a među onima koji su dali odgovor, najveći udeo navodi da sistem nije transparentan i da su procedure previše komplikovane. Svaki deseti ponuđač smatra da novi sistem nema nedostataka.</a:t>
            </a:r>
            <a:endParaRPr lang="en-US" sz="13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76200" y="4933950"/>
            <a:ext cx="5638798"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err="1">
                <a:solidFill>
                  <a:schemeClr val="tx1"/>
                </a:solidFill>
              </a:rPr>
              <a:t>Šta</a:t>
            </a:r>
            <a:r>
              <a:rPr lang="en-US" sz="900" b="0" i="1" dirty="0">
                <a:solidFill>
                  <a:schemeClr val="tx1"/>
                </a:solidFill>
              </a:rPr>
              <a:t> </a:t>
            </a:r>
            <a:r>
              <a:rPr lang="en-US" sz="900" b="0" i="1" dirty="0" err="1">
                <a:solidFill>
                  <a:schemeClr val="tx1"/>
                </a:solidFill>
              </a:rPr>
              <a:t>su</a:t>
            </a:r>
            <a:r>
              <a:rPr lang="en-US" sz="900" b="0" i="1" dirty="0">
                <a:solidFill>
                  <a:schemeClr val="tx1"/>
                </a:solidFill>
              </a:rPr>
              <a:t>, po </a:t>
            </a:r>
            <a:r>
              <a:rPr lang="en-US" sz="900" b="0" i="1" dirty="0" err="1">
                <a:solidFill>
                  <a:schemeClr val="tx1"/>
                </a:solidFill>
              </a:rPr>
              <a:t>Vašem</a:t>
            </a:r>
            <a:r>
              <a:rPr lang="en-US" sz="900" b="0" i="1" dirty="0">
                <a:solidFill>
                  <a:schemeClr val="tx1"/>
                </a:solidFill>
              </a:rPr>
              <a:t> </a:t>
            </a:r>
            <a:r>
              <a:rPr lang="en-US" sz="900" b="0" i="1" dirty="0" err="1">
                <a:solidFill>
                  <a:schemeClr val="tx1"/>
                </a:solidFill>
              </a:rPr>
              <a:t>mišljenju</a:t>
            </a:r>
            <a:r>
              <a:rPr lang="en-US" sz="900" b="0" i="1" dirty="0">
                <a:solidFill>
                  <a:schemeClr val="tx1"/>
                </a:solidFill>
              </a:rPr>
              <a:t> </a:t>
            </a:r>
            <a:r>
              <a:rPr lang="en-US" sz="900" b="0" i="1" dirty="0" err="1">
                <a:solidFill>
                  <a:schemeClr val="tx1"/>
                </a:solidFill>
              </a:rPr>
              <a:t>najveći</a:t>
            </a:r>
            <a:r>
              <a:rPr lang="en-US" sz="900" b="0" i="1" dirty="0">
                <a:solidFill>
                  <a:schemeClr val="tx1"/>
                </a:solidFill>
              </a:rPr>
              <a:t> </a:t>
            </a:r>
            <a:r>
              <a:rPr lang="en-US" sz="900" b="0" i="1" dirty="0" err="1">
                <a:solidFill>
                  <a:schemeClr val="tx1"/>
                </a:solidFill>
              </a:rPr>
              <a:t>nedostaci</a:t>
            </a:r>
            <a:r>
              <a:rPr lang="en-US" sz="900" b="0" i="1" dirty="0">
                <a:solidFill>
                  <a:schemeClr val="tx1"/>
                </a:solidFill>
              </a:rPr>
              <a:t> </a:t>
            </a:r>
            <a:r>
              <a:rPr lang="en-US" sz="900" b="0" i="1" dirty="0" err="1">
                <a:solidFill>
                  <a:schemeClr val="tx1"/>
                </a:solidFill>
              </a:rPr>
              <a:t>novog</a:t>
            </a:r>
            <a:r>
              <a:rPr lang="en-US" sz="900" b="0" i="1" dirty="0">
                <a:solidFill>
                  <a:schemeClr val="tx1"/>
                </a:solidFill>
              </a:rPr>
              <a:t> </a:t>
            </a:r>
            <a:r>
              <a:rPr lang="en-US" sz="900" b="0" i="1" dirty="0" err="1">
                <a:solidFill>
                  <a:schemeClr val="tx1"/>
                </a:solidFill>
              </a:rPr>
              <a:t>sistema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 </a:t>
            </a:r>
            <a:r>
              <a:rPr lang="sr-Latn-RS" sz="900" b="0" i="1" dirty="0">
                <a:solidFill>
                  <a:schemeClr val="tx1"/>
                </a:solidFill>
              </a:rPr>
              <a:t>Višestruki odgovori</a:t>
            </a:r>
            <a:endParaRPr lang="en-US" sz="900" b="0" i="1" dirty="0">
              <a:solidFill>
                <a:schemeClr val="tx1"/>
              </a:solidFill>
            </a:endParaRPr>
          </a:p>
        </p:txBody>
      </p:sp>
      <p:graphicFrame>
        <p:nvGraphicFramePr>
          <p:cNvPr id="12" name="Content Placeholder 10">
            <a:extLst>
              <a:ext uri="{FF2B5EF4-FFF2-40B4-BE49-F238E27FC236}">
                <a16:creationId xmlns:a16="http://schemas.microsoft.com/office/drawing/2014/main" id="{8C1323D3-22B9-409A-9865-2D40C208F7E6}"/>
              </a:ext>
            </a:extLst>
          </p:cNvPr>
          <p:cNvGraphicFramePr>
            <a:graphicFrameLocks/>
          </p:cNvGraphicFramePr>
          <p:nvPr>
            <p:extLst>
              <p:ext uri="{D42A27DB-BD31-4B8C-83A1-F6EECF244321}">
                <p14:modId xmlns:p14="http://schemas.microsoft.com/office/powerpoint/2010/main" val="35535046"/>
              </p:ext>
            </p:extLst>
          </p:nvPr>
        </p:nvGraphicFramePr>
        <p:xfrm>
          <a:off x="228602" y="1335855"/>
          <a:ext cx="8610598" cy="34696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A4819E3-9025-46B9-9FEA-828E2F9AEB89}"/>
              </a:ext>
            </a:extLst>
          </p:cNvPr>
          <p:cNvSpPr txBox="1"/>
          <p:nvPr/>
        </p:nvSpPr>
        <p:spPr bwMode="gray">
          <a:xfrm>
            <a:off x="7162800" y="4847224"/>
            <a:ext cx="2514600" cy="29627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Ukupna populacija ponuđača</a:t>
            </a:r>
            <a:endParaRPr lang="en-US" sz="900" dirty="0">
              <a:solidFill>
                <a:srgbClr val="222223"/>
              </a:solidFill>
              <a:latin typeface="Segoe UI"/>
            </a:endParaRPr>
          </a:p>
        </p:txBody>
      </p:sp>
      <p:pic>
        <p:nvPicPr>
          <p:cNvPr id="9" name="Picture 14" descr="Briefcase">
            <a:extLst>
              <a:ext uri="{FF2B5EF4-FFF2-40B4-BE49-F238E27FC236}">
                <a16:creationId xmlns:a16="http://schemas.microsoft.com/office/drawing/2014/main" id="{F3E1E534-E557-45CE-8743-51343186A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58200" y="57150"/>
            <a:ext cx="559923" cy="559923"/>
          </a:xfrm>
          <a:prstGeom prst="rect">
            <a:avLst/>
          </a:prstGeom>
        </p:spPr>
      </p:pic>
    </p:spTree>
    <p:extLst>
      <p:ext uri="{BB962C8B-B14F-4D97-AF65-F5344CB8AC3E}">
        <p14:creationId xmlns:p14="http://schemas.microsoft.com/office/powerpoint/2010/main" val="42538600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7004407" cy="383794"/>
          </a:xfrm>
          <a:solidFill>
            <a:srgbClr val="DA9E11"/>
          </a:solidFill>
        </p:spPr>
        <p:txBody>
          <a:bodyPr wrap="none" lIns="56319" tIns="12241" rIns="56319" bIns="12241" rtlCol="0" anchor="ctr">
            <a:spAutoFit/>
          </a:bodyPr>
          <a:lstStyle/>
          <a:p>
            <a:r>
              <a:rPr lang="sr-Latn-RS" dirty="0"/>
              <a:t>Najveći nedostaci novog sistema javnih nabavki</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Više od dve petine naručilaca ne zna da navede najveće nedostatke novog sistema, a među onima koji navode neke nedostatke, najveći udeo spominju nefunkcionalnost </a:t>
            </a:r>
            <a:r>
              <a:rPr lang="sr-Latn-RS" sz="1300" i="1" dirty="0"/>
              <a:t>Portala</a:t>
            </a:r>
            <a:r>
              <a:rPr lang="sr-Latn-RS" sz="1300" dirty="0"/>
              <a:t> i nejasne zakonske odredbe, dok 7% naručilaca smatra da novi sistem nema nedostataka. </a:t>
            </a:r>
            <a:endParaRPr lang="en-US" sz="13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76200" y="4933950"/>
            <a:ext cx="5638798"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err="1">
                <a:solidFill>
                  <a:schemeClr val="tx1"/>
                </a:solidFill>
              </a:rPr>
              <a:t>Šta</a:t>
            </a:r>
            <a:r>
              <a:rPr lang="en-US" sz="900" b="0" i="1" dirty="0">
                <a:solidFill>
                  <a:schemeClr val="tx1"/>
                </a:solidFill>
              </a:rPr>
              <a:t> </a:t>
            </a:r>
            <a:r>
              <a:rPr lang="en-US" sz="900" b="0" i="1" dirty="0" err="1">
                <a:solidFill>
                  <a:schemeClr val="tx1"/>
                </a:solidFill>
              </a:rPr>
              <a:t>su</a:t>
            </a:r>
            <a:r>
              <a:rPr lang="en-US" sz="900" b="0" i="1" dirty="0">
                <a:solidFill>
                  <a:schemeClr val="tx1"/>
                </a:solidFill>
              </a:rPr>
              <a:t>, po </a:t>
            </a:r>
            <a:r>
              <a:rPr lang="en-US" sz="900" b="0" i="1" dirty="0" err="1">
                <a:solidFill>
                  <a:schemeClr val="tx1"/>
                </a:solidFill>
              </a:rPr>
              <a:t>Vašem</a:t>
            </a:r>
            <a:r>
              <a:rPr lang="en-US" sz="900" b="0" i="1" dirty="0">
                <a:solidFill>
                  <a:schemeClr val="tx1"/>
                </a:solidFill>
              </a:rPr>
              <a:t> </a:t>
            </a:r>
            <a:r>
              <a:rPr lang="en-US" sz="900" b="0" i="1" dirty="0" err="1">
                <a:solidFill>
                  <a:schemeClr val="tx1"/>
                </a:solidFill>
              </a:rPr>
              <a:t>mišljenju</a:t>
            </a:r>
            <a:r>
              <a:rPr lang="en-US" sz="900" b="0" i="1" dirty="0">
                <a:solidFill>
                  <a:schemeClr val="tx1"/>
                </a:solidFill>
              </a:rPr>
              <a:t> </a:t>
            </a:r>
            <a:r>
              <a:rPr lang="en-US" sz="900" b="0" i="1" dirty="0" err="1">
                <a:solidFill>
                  <a:schemeClr val="tx1"/>
                </a:solidFill>
              </a:rPr>
              <a:t>najveći</a:t>
            </a:r>
            <a:r>
              <a:rPr lang="en-US" sz="900" b="0" i="1" dirty="0">
                <a:solidFill>
                  <a:schemeClr val="tx1"/>
                </a:solidFill>
              </a:rPr>
              <a:t> </a:t>
            </a:r>
            <a:r>
              <a:rPr lang="en-US" sz="900" b="0" i="1" dirty="0" err="1">
                <a:solidFill>
                  <a:schemeClr val="tx1"/>
                </a:solidFill>
              </a:rPr>
              <a:t>nedostaci</a:t>
            </a:r>
            <a:r>
              <a:rPr lang="en-US" sz="900" b="0" i="1" dirty="0">
                <a:solidFill>
                  <a:schemeClr val="tx1"/>
                </a:solidFill>
              </a:rPr>
              <a:t> </a:t>
            </a:r>
            <a:r>
              <a:rPr lang="en-US" sz="900" b="0" i="1" dirty="0" err="1">
                <a:solidFill>
                  <a:schemeClr val="tx1"/>
                </a:solidFill>
              </a:rPr>
              <a:t>novog</a:t>
            </a:r>
            <a:r>
              <a:rPr lang="en-US" sz="900" b="0" i="1" dirty="0">
                <a:solidFill>
                  <a:schemeClr val="tx1"/>
                </a:solidFill>
              </a:rPr>
              <a:t> </a:t>
            </a:r>
            <a:r>
              <a:rPr lang="en-US" sz="900" b="0" i="1" dirty="0" err="1">
                <a:solidFill>
                  <a:schemeClr val="tx1"/>
                </a:solidFill>
              </a:rPr>
              <a:t>sistema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 </a:t>
            </a:r>
            <a:r>
              <a:rPr lang="sr-Latn-RS" sz="900" b="0" i="1" dirty="0">
                <a:solidFill>
                  <a:schemeClr val="tx1"/>
                </a:solidFill>
              </a:rPr>
              <a:t>Višestruki odgovori</a:t>
            </a:r>
            <a:endParaRPr lang="en-US" sz="900" b="0" i="1" dirty="0">
              <a:solidFill>
                <a:schemeClr val="tx1"/>
              </a:solidFill>
            </a:endParaRPr>
          </a:p>
        </p:txBody>
      </p:sp>
      <p:graphicFrame>
        <p:nvGraphicFramePr>
          <p:cNvPr id="12" name="Content Placeholder 10">
            <a:extLst>
              <a:ext uri="{FF2B5EF4-FFF2-40B4-BE49-F238E27FC236}">
                <a16:creationId xmlns:a16="http://schemas.microsoft.com/office/drawing/2014/main" id="{8C1323D3-22B9-409A-9865-2D40C208F7E6}"/>
              </a:ext>
            </a:extLst>
          </p:cNvPr>
          <p:cNvGraphicFramePr>
            <a:graphicFrameLocks/>
          </p:cNvGraphicFramePr>
          <p:nvPr>
            <p:extLst>
              <p:ext uri="{D42A27DB-BD31-4B8C-83A1-F6EECF244321}">
                <p14:modId xmlns:p14="http://schemas.microsoft.com/office/powerpoint/2010/main" val="3750334134"/>
              </p:ext>
            </p:extLst>
          </p:nvPr>
        </p:nvGraphicFramePr>
        <p:xfrm>
          <a:off x="228602" y="1335855"/>
          <a:ext cx="8610598" cy="34696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A4819E3-9025-46B9-9FEA-828E2F9AEB89}"/>
              </a:ext>
            </a:extLst>
          </p:cNvPr>
          <p:cNvSpPr txBox="1"/>
          <p:nvPr/>
        </p:nvSpPr>
        <p:spPr bwMode="gray">
          <a:xfrm>
            <a:off x="7239000" y="4847224"/>
            <a:ext cx="2514600" cy="29627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Ukupna populacija naručilaca</a:t>
            </a:r>
            <a:endParaRPr lang="en-US" sz="900" dirty="0">
              <a:solidFill>
                <a:srgbClr val="222223"/>
              </a:solidFill>
              <a:latin typeface="Segoe UI"/>
            </a:endParaRPr>
          </a:p>
        </p:txBody>
      </p:sp>
      <p:pic>
        <p:nvPicPr>
          <p:cNvPr id="13" name="Picture 14" descr="Office worker">
            <a:extLst>
              <a:ext uri="{FF2B5EF4-FFF2-40B4-BE49-F238E27FC236}">
                <a16:creationId xmlns:a16="http://schemas.microsoft.com/office/drawing/2014/main" id="{24ED05EC-54A9-44C8-BBBE-80F9042FD3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34400" y="31024"/>
            <a:ext cx="559923" cy="559923"/>
          </a:xfrm>
          <a:prstGeom prst="rect">
            <a:avLst/>
          </a:prstGeom>
        </p:spPr>
      </p:pic>
    </p:spTree>
    <p:extLst>
      <p:ext uri="{BB962C8B-B14F-4D97-AF65-F5344CB8AC3E}">
        <p14:creationId xmlns:p14="http://schemas.microsoft.com/office/powerpoint/2010/main" val="269950852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28600" y="4849628"/>
            <a:ext cx="5562600" cy="276999"/>
          </a:xfrm>
          <a:noFill/>
        </p:spPr>
        <p:txBody>
          <a:bodyPr vert="horz" wrap="square" lIns="48965" tIns="0" rIns="48965" bIns="0" rtlCol="0" anchor="ctr">
            <a:spAutoFit/>
          </a:bodyPr>
          <a:lstStyle/>
          <a:p>
            <a:pPr>
              <a:lnSpc>
                <a:spcPct val="100000"/>
              </a:lnSpc>
              <a:spcBef>
                <a:spcPts val="0"/>
              </a:spcBef>
              <a:spcAft>
                <a:spcPts val="0"/>
              </a:spcAft>
            </a:pPr>
            <a:r>
              <a:rPr lang="en-US" sz="900" b="0" i="1" dirty="0" err="1">
                <a:solidFill>
                  <a:schemeClr val="tx1"/>
                </a:solidFill>
              </a:rPr>
              <a:t>Imajući</a:t>
            </a:r>
            <a:r>
              <a:rPr lang="en-US" sz="900" b="0" i="1" dirty="0">
                <a:solidFill>
                  <a:schemeClr val="tx1"/>
                </a:solidFill>
              </a:rPr>
              <a:t> u </a:t>
            </a:r>
            <a:r>
              <a:rPr lang="en-US" sz="900" b="0" i="1" dirty="0" err="1">
                <a:solidFill>
                  <a:schemeClr val="tx1"/>
                </a:solidFill>
              </a:rPr>
              <a:t>vidu</a:t>
            </a:r>
            <a:r>
              <a:rPr lang="en-US" sz="900" b="0" i="1" dirty="0">
                <a:solidFill>
                  <a:schemeClr val="tx1"/>
                </a:solidFill>
              </a:rPr>
              <a:t> </a:t>
            </a:r>
            <a:r>
              <a:rPr lang="en-US" sz="900" b="0" i="1" dirty="0" err="1">
                <a:solidFill>
                  <a:schemeClr val="tx1"/>
                </a:solidFill>
              </a:rPr>
              <a:t>posao</a:t>
            </a:r>
            <a:r>
              <a:rPr lang="en-US" sz="900" b="0" i="1" dirty="0">
                <a:solidFill>
                  <a:schemeClr val="tx1"/>
                </a:solidFill>
              </a:rPr>
              <a:t> koji Vi </a:t>
            </a:r>
            <a:r>
              <a:rPr lang="en-US" sz="900" b="0" i="1" dirty="0" err="1">
                <a:solidFill>
                  <a:schemeClr val="tx1"/>
                </a:solidFill>
              </a:rPr>
              <a:t>obavljate</a:t>
            </a:r>
            <a:r>
              <a:rPr lang="en-US" sz="900" b="0" i="1" dirty="0">
                <a:solidFill>
                  <a:schemeClr val="tx1"/>
                </a:solidFill>
              </a:rPr>
              <a:t>, </a:t>
            </a:r>
            <a:r>
              <a:rPr lang="en-US" sz="900" b="0" i="1" dirty="0" err="1">
                <a:solidFill>
                  <a:schemeClr val="tx1"/>
                </a:solidFill>
              </a:rPr>
              <a:t>ocenite</a:t>
            </a:r>
            <a:r>
              <a:rPr lang="en-US" sz="900" b="0" i="1" dirty="0">
                <a:solidFill>
                  <a:schemeClr val="tx1"/>
                </a:solidFill>
              </a:rPr>
              <a:t> u </a:t>
            </a:r>
            <a:r>
              <a:rPr lang="en-US" sz="900" b="0" i="1" dirty="0" err="1">
                <a:solidFill>
                  <a:schemeClr val="tx1"/>
                </a:solidFill>
              </a:rPr>
              <a:t>kojoj</a:t>
            </a:r>
            <a:r>
              <a:rPr lang="en-US" sz="900" b="0" i="1" dirty="0">
                <a:solidFill>
                  <a:schemeClr val="tx1"/>
                </a:solidFill>
              </a:rPr>
              <a:t> meri se </a:t>
            </a:r>
            <a:r>
              <a:rPr lang="en-US" sz="900" b="0" i="1" dirty="0" err="1">
                <a:solidFill>
                  <a:schemeClr val="tx1"/>
                </a:solidFill>
              </a:rPr>
              <a:t>slažete</a:t>
            </a:r>
            <a:r>
              <a:rPr lang="en-US" sz="900" b="0" i="1" dirty="0">
                <a:solidFill>
                  <a:schemeClr val="tx1"/>
                </a:solidFill>
              </a:rPr>
              <a:t> </a:t>
            </a:r>
            <a:r>
              <a:rPr lang="en-US" sz="900" b="0" i="1" dirty="0" err="1">
                <a:solidFill>
                  <a:schemeClr val="tx1"/>
                </a:solidFill>
              </a:rPr>
              <a:t>ili</a:t>
            </a:r>
            <a:r>
              <a:rPr lang="en-US" sz="900" b="0" i="1" dirty="0">
                <a:solidFill>
                  <a:schemeClr val="tx1"/>
                </a:solidFill>
              </a:rPr>
              <a:t> ne </a:t>
            </a:r>
            <a:r>
              <a:rPr lang="en-US" sz="900" b="0" i="1" dirty="0" err="1">
                <a:solidFill>
                  <a:schemeClr val="tx1"/>
                </a:solidFill>
              </a:rPr>
              <a:t>slažete</a:t>
            </a:r>
            <a:r>
              <a:rPr lang="en-US" sz="900" b="0" i="1" dirty="0">
                <a:solidFill>
                  <a:schemeClr val="tx1"/>
                </a:solidFill>
              </a:rPr>
              <a:t> sa </a:t>
            </a:r>
            <a:r>
              <a:rPr lang="en-US" sz="900" b="0" i="1" dirty="0" err="1">
                <a:solidFill>
                  <a:schemeClr val="tx1"/>
                </a:solidFill>
              </a:rPr>
              <a:t>sledećim</a:t>
            </a:r>
            <a:r>
              <a:rPr lang="en-US" sz="900" b="0" i="1" dirty="0">
                <a:solidFill>
                  <a:schemeClr val="tx1"/>
                </a:solidFill>
              </a:rPr>
              <a:t> </a:t>
            </a:r>
            <a:r>
              <a:rPr lang="en-US" sz="900" b="0" i="1" dirty="0" err="1">
                <a:solidFill>
                  <a:schemeClr val="tx1"/>
                </a:solidFill>
              </a:rPr>
              <a:t>stavkama</a:t>
            </a:r>
            <a:r>
              <a:rPr lang="en-US" sz="900" b="0" i="1" dirty="0">
                <a:solidFill>
                  <a:schemeClr val="tx1"/>
                </a:solidFill>
              </a:rPr>
              <a:t>.</a:t>
            </a:r>
            <a:endParaRPr lang="sr-Latn-RS" sz="900" b="0" i="1" dirty="0">
              <a:solidFill>
                <a:schemeClr val="tx1"/>
              </a:solidFill>
            </a:endParaRPr>
          </a:p>
          <a:p>
            <a:pPr>
              <a:lnSpc>
                <a:spcPct val="100000"/>
              </a:lnSpc>
              <a:spcBef>
                <a:spcPts val="0"/>
              </a:spcBef>
              <a:spcAft>
                <a:spcPts val="0"/>
              </a:spcAft>
            </a:pPr>
            <a:r>
              <a:rPr lang="en-US" sz="900" b="0" i="1" dirty="0" err="1">
                <a:solidFill>
                  <a:schemeClr val="tx1"/>
                </a:solidFill>
              </a:rPr>
              <a:t>Molim</a:t>
            </a:r>
            <a:r>
              <a:rPr lang="en-US" sz="900" b="0" i="1" dirty="0">
                <a:solidFill>
                  <a:schemeClr val="tx1"/>
                </a:solidFill>
              </a:rPr>
              <a:t> Vas da </a:t>
            </a:r>
            <a:r>
              <a:rPr lang="en-US" sz="900" b="0" i="1" dirty="0" err="1">
                <a:solidFill>
                  <a:schemeClr val="tx1"/>
                </a:solidFill>
              </a:rPr>
              <a:t>koristite</a:t>
            </a:r>
            <a:r>
              <a:rPr lang="en-US" sz="900" b="0" i="1" dirty="0">
                <a:solidFill>
                  <a:schemeClr val="tx1"/>
                </a:solidFill>
              </a:rPr>
              <a:t> </a:t>
            </a:r>
            <a:r>
              <a:rPr lang="en-US" sz="900" b="0" i="1" dirty="0" err="1">
                <a:solidFill>
                  <a:schemeClr val="tx1"/>
                </a:solidFill>
              </a:rPr>
              <a:t>skalu</a:t>
            </a:r>
            <a:r>
              <a:rPr lang="en-US" sz="900" b="0" i="1" dirty="0">
                <a:solidFill>
                  <a:schemeClr val="tx1"/>
                </a:solidFill>
              </a:rPr>
              <a:t> od 1 do 5, </a:t>
            </a:r>
            <a:r>
              <a:rPr lang="en-US" sz="900" b="0" i="1" dirty="0" err="1">
                <a:solidFill>
                  <a:schemeClr val="tx1"/>
                </a:solidFill>
              </a:rPr>
              <a:t>gde</a:t>
            </a:r>
            <a:r>
              <a:rPr lang="en-US" sz="900" b="0" i="1" dirty="0">
                <a:solidFill>
                  <a:schemeClr val="tx1"/>
                </a:solidFill>
              </a:rPr>
              <a:t> 1 </a:t>
            </a:r>
            <a:r>
              <a:rPr lang="en-US" sz="900" b="0" i="1" dirty="0" err="1">
                <a:solidFill>
                  <a:schemeClr val="tx1"/>
                </a:solidFill>
              </a:rPr>
              <a:t>znači</a:t>
            </a:r>
            <a:r>
              <a:rPr lang="en-US" sz="900" b="0" i="1" dirty="0">
                <a:solidFill>
                  <a:schemeClr val="tx1"/>
                </a:solidFill>
              </a:rPr>
              <a:t> da se </a:t>
            </a:r>
            <a:r>
              <a:rPr lang="en-US" sz="900" b="0" i="1" dirty="0" err="1">
                <a:solidFill>
                  <a:schemeClr val="tx1"/>
                </a:solidFill>
              </a:rPr>
              <a:t>uopšte</a:t>
            </a:r>
            <a:r>
              <a:rPr lang="en-US" sz="900" b="0" i="1" dirty="0">
                <a:solidFill>
                  <a:schemeClr val="tx1"/>
                </a:solidFill>
              </a:rPr>
              <a:t> ne </a:t>
            </a:r>
            <a:r>
              <a:rPr lang="en-US" sz="900" b="0" i="1" dirty="0" err="1">
                <a:solidFill>
                  <a:schemeClr val="tx1"/>
                </a:solidFill>
              </a:rPr>
              <a:t>slažete</a:t>
            </a:r>
            <a:r>
              <a:rPr lang="en-US" sz="900" b="0" i="1" dirty="0">
                <a:solidFill>
                  <a:schemeClr val="tx1"/>
                </a:solidFill>
              </a:rPr>
              <a:t>, a 5 da se u </a:t>
            </a:r>
            <a:r>
              <a:rPr lang="en-US" sz="900" b="0" i="1" dirty="0" err="1">
                <a:solidFill>
                  <a:schemeClr val="tx1"/>
                </a:solidFill>
              </a:rPr>
              <a:t>potpunosti</a:t>
            </a:r>
            <a:r>
              <a:rPr lang="en-US" sz="900" b="0" i="1" dirty="0">
                <a:solidFill>
                  <a:schemeClr val="tx1"/>
                </a:solidFill>
              </a:rPr>
              <a:t> </a:t>
            </a:r>
            <a:r>
              <a:rPr lang="en-US" sz="900" b="0" i="1" dirty="0" err="1">
                <a:solidFill>
                  <a:schemeClr val="tx1"/>
                </a:solidFill>
              </a:rPr>
              <a:t>slažete</a:t>
            </a:r>
            <a:r>
              <a:rPr lang="en-US" sz="900" b="0" i="1" dirty="0">
                <a:solidFill>
                  <a:schemeClr val="tx1"/>
                </a:solidFill>
              </a:rPr>
              <a:t>.</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en-US" sz="1300" dirty="0" err="1"/>
              <a:t>Ve</a:t>
            </a:r>
            <a:r>
              <a:rPr lang="sr-Latn-RS" sz="1300" dirty="0"/>
              <a:t>ćina naručilaca se slaže sa svakom od pomenutih stavki vezanih za posao koji obavljaju. Skoro svm naručiocima su potrebne obuke radi daljeg usavršavanja i sticanja znanja za primenu drugih kriterijuma, osim cena. Najmanji udeo, nešto više od polovine, ističe da ima neophodna znanja da adekvatno primeni dodatne kriterijume.</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7239001" y="4847224"/>
            <a:ext cx="1905000" cy="29627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Ukupna populacija naručilaca</a:t>
            </a:r>
            <a:endParaRPr lang="en-US" sz="900" dirty="0">
              <a:solidFill>
                <a:srgbClr val="222223"/>
              </a:solidFill>
              <a:latin typeface="Segoe UI"/>
            </a:endParaRP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21911"/>
            <a:ext cx="7428113" cy="383794"/>
          </a:xfrm>
          <a:solidFill>
            <a:srgbClr val="DA9E11"/>
          </a:solidFill>
        </p:spPr>
        <p:txBody>
          <a:bodyPr wrap="none" lIns="56319" tIns="12241" rIns="56319" bIns="12241" rtlCol="0" anchor="ctr">
            <a:spAutoFit/>
          </a:bodyPr>
          <a:lstStyle/>
          <a:p>
            <a:r>
              <a:rPr lang="sr-Latn-RS" dirty="0"/>
              <a:t>Obučenost naručilaca i potreba za daljim obukama</a:t>
            </a:r>
            <a:endParaRPr lang="en-US" dirty="0"/>
          </a:p>
        </p:txBody>
      </p:sp>
      <p:graphicFrame>
        <p:nvGraphicFramePr>
          <p:cNvPr id="9" name="Content Placeholder 6">
            <a:extLst>
              <a:ext uri="{FF2B5EF4-FFF2-40B4-BE49-F238E27FC236}">
                <a16:creationId xmlns:a16="http://schemas.microsoft.com/office/drawing/2014/main" id="{74CF173A-01D3-4475-8B1F-40FE7C0EE747}"/>
              </a:ext>
            </a:extLst>
          </p:cNvPr>
          <p:cNvGraphicFramePr>
            <a:graphicFrameLocks/>
          </p:cNvGraphicFramePr>
          <p:nvPr>
            <p:extLst>
              <p:ext uri="{D42A27DB-BD31-4B8C-83A1-F6EECF244321}">
                <p14:modId xmlns:p14="http://schemas.microsoft.com/office/powerpoint/2010/main" val="2900847266"/>
              </p:ext>
            </p:extLst>
          </p:nvPr>
        </p:nvGraphicFramePr>
        <p:xfrm>
          <a:off x="228600" y="1276350"/>
          <a:ext cx="8686800" cy="3505201"/>
        </p:xfrm>
        <a:graphic>
          <a:graphicData uri="http://schemas.openxmlformats.org/drawingml/2006/chart">
            <c:chart xmlns:c="http://schemas.openxmlformats.org/drawingml/2006/chart" xmlns:r="http://schemas.openxmlformats.org/officeDocument/2006/relationships" r:id="rId2"/>
          </a:graphicData>
        </a:graphic>
      </p:graphicFrame>
      <p:pic>
        <p:nvPicPr>
          <p:cNvPr id="22" name="Picture 14" descr="Office worker">
            <a:extLst>
              <a:ext uri="{FF2B5EF4-FFF2-40B4-BE49-F238E27FC236}">
                <a16:creationId xmlns:a16="http://schemas.microsoft.com/office/drawing/2014/main" id="{FA33B394-0A1C-4AEF-BD1F-363056C240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34899693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03788" y="4770137"/>
            <a:ext cx="6197011" cy="2769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U </a:t>
            </a:r>
            <a:r>
              <a:rPr lang="en-US" sz="900" b="0" i="1" dirty="0" err="1">
                <a:solidFill>
                  <a:schemeClr val="tx1"/>
                </a:solidFill>
              </a:rPr>
              <a:t>kojoj</a:t>
            </a:r>
            <a:r>
              <a:rPr lang="en-US" sz="900" b="0" i="1" dirty="0">
                <a:solidFill>
                  <a:schemeClr val="tx1"/>
                </a:solidFill>
              </a:rPr>
              <a:t> meri </a:t>
            </a:r>
            <a:r>
              <a:rPr lang="en-US" sz="900" b="0" i="1" dirty="0" err="1">
                <a:solidFill>
                  <a:schemeClr val="tx1"/>
                </a:solidFill>
              </a:rPr>
              <a:t>ste</a:t>
            </a:r>
            <a:r>
              <a:rPr lang="en-US" sz="900" b="0" i="1" dirty="0">
                <a:solidFill>
                  <a:schemeClr val="tx1"/>
                </a:solidFill>
              </a:rPr>
              <a:t> </a:t>
            </a:r>
            <a:r>
              <a:rPr lang="en-US" sz="900" b="0" i="1" dirty="0" err="1">
                <a:solidFill>
                  <a:schemeClr val="tx1"/>
                </a:solidFill>
              </a:rPr>
              <a:t>upoznati</a:t>
            </a:r>
            <a:r>
              <a:rPr lang="en-US" sz="900" b="0" i="1" dirty="0">
                <a:solidFill>
                  <a:schemeClr val="tx1"/>
                </a:solidFill>
              </a:rPr>
              <a:t> </a:t>
            </a:r>
            <a:r>
              <a:rPr lang="en-US" sz="900" b="0" i="1" dirty="0" err="1">
                <a:solidFill>
                  <a:schemeClr val="tx1"/>
                </a:solidFill>
              </a:rPr>
              <a:t>sa</a:t>
            </a:r>
            <a:r>
              <a:rPr lang="en-US" sz="900" b="0" i="1" dirty="0">
                <a:solidFill>
                  <a:schemeClr val="tx1"/>
                </a:solidFill>
              </a:rPr>
              <a:t> </a:t>
            </a:r>
            <a:r>
              <a:rPr lang="en-US" sz="900" b="0" i="1" dirty="0" err="1">
                <a:solidFill>
                  <a:schemeClr val="tx1"/>
                </a:solidFill>
              </a:rPr>
              <a:t>sledećim</a:t>
            </a:r>
            <a:r>
              <a:rPr lang="en-US" sz="900" b="0" i="1" dirty="0">
                <a:solidFill>
                  <a:schemeClr val="tx1"/>
                </a:solidFill>
              </a:rPr>
              <a:t> </a:t>
            </a:r>
            <a:r>
              <a:rPr lang="en-US" sz="900" b="0" i="1" dirty="0" err="1">
                <a:solidFill>
                  <a:schemeClr val="tx1"/>
                </a:solidFill>
              </a:rPr>
              <a:t>kriterijumima</a:t>
            </a:r>
            <a:r>
              <a:rPr lang="en-US" sz="900" b="0" i="1" dirty="0">
                <a:solidFill>
                  <a:schemeClr val="tx1"/>
                </a:solidFill>
              </a:rPr>
              <a:t> u </a:t>
            </a:r>
            <a:r>
              <a:rPr lang="en-US" sz="900" b="0" i="1" dirty="0" err="1">
                <a:solidFill>
                  <a:schemeClr val="tx1"/>
                </a:solidFill>
              </a:rPr>
              <a:t>vezi</a:t>
            </a:r>
            <a:r>
              <a:rPr lang="en-US" sz="900" b="0" i="1" dirty="0">
                <a:solidFill>
                  <a:schemeClr val="tx1"/>
                </a:solidFill>
              </a:rPr>
              <a:t> </a:t>
            </a:r>
            <a:r>
              <a:rPr lang="en-US" sz="900" b="0" i="1" dirty="0" err="1">
                <a:solidFill>
                  <a:schemeClr val="tx1"/>
                </a:solidFill>
              </a:rPr>
              <a:t>postupka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 </a:t>
            </a:r>
            <a:r>
              <a:rPr lang="en-US" sz="900" b="0" i="1" dirty="0" err="1">
                <a:solidFill>
                  <a:schemeClr val="tx1"/>
                </a:solidFill>
              </a:rPr>
              <a:t>Molim</a:t>
            </a:r>
            <a:r>
              <a:rPr lang="en-US" sz="900" b="0" i="1" dirty="0">
                <a:solidFill>
                  <a:schemeClr val="tx1"/>
                </a:solidFill>
              </a:rPr>
              <a:t> Vas da </a:t>
            </a:r>
            <a:r>
              <a:rPr lang="en-US" sz="900" b="0" i="1" dirty="0" err="1">
                <a:solidFill>
                  <a:schemeClr val="tx1"/>
                </a:solidFill>
              </a:rPr>
              <a:t>koristite</a:t>
            </a:r>
            <a:r>
              <a:rPr lang="en-US" sz="900" b="0" i="1" dirty="0">
                <a:solidFill>
                  <a:schemeClr val="tx1"/>
                </a:solidFill>
              </a:rPr>
              <a:t> </a:t>
            </a:r>
            <a:r>
              <a:rPr lang="en-US" sz="900" b="0" i="1" dirty="0" err="1">
                <a:solidFill>
                  <a:schemeClr val="tx1"/>
                </a:solidFill>
              </a:rPr>
              <a:t>skalu</a:t>
            </a:r>
            <a:r>
              <a:rPr lang="en-US" sz="900" b="0" i="1" dirty="0">
                <a:solidFill>
                  <a:schemeClr val="tx1"/>
                </a:solidFill>
              </a:rPr>
              <a:t> od 1 do 4, </a:t>
            </a:r>
            <a:r>
              <a:rPr lang="en-US" sz="900" b="0" i="1" dirty="0" err="1">
                <a:solidFill>
                  <a:schemeClr val="tx1"/>
                </a:solidFill>
              </a:rPr>
              <a:t>gde</a:t>
            </a:r>
            <a:r>
              <a:rPr lang="en-US" sz="900" b="0" i="1" dirty="0">
                <a:solidFill>
                  <a:schemeClr val="tx1"/>
                </a:solidFill>
              </a:rPr>
              <a:t> 1 </a:t>
            </a:r>
            <a:r>
              <a:rPr lang="en-US" sz="900" b="0" i="1" dirty="0" err="1">
                <a:solidFill>
                  <a:schemeClr val="tx1"/>
                </a:solidFill>
              </a:rPr>
              <a:t>znači</a:t>
            </a:r>
            <a:r>
              <a:rPr lang="en-US" sz="900" b="0" i="1" dirty="0">
                <a:solidFill>
                  <a:schemeClr val="tx1"/>
                </a:solidFill>
              </a:rPr>
              <a:t> da se </a:t>
            </a:r>
            <a:r>
              <a:rPr lang="en-US" sz="900" b="0" i="1" dirty="0" err="1">
                <a:solidFill>
                  <a:schemeClr val="tx1"/>
                </a:solidFill>
              </a:rPr>
              <a:t>uopšte</a:t>
            </a:r>
            <a:r>
              <a:rPr lang="en-US" sz="900" b="0" i="1" dirty="0">
                <a:solidFill>
                  <a:schemeClr val="tx1"/>
                </a:solidFill>
              </a:rPr>
              <a:t> </a:t>
            </a:r>
            <a:r>
              <a:rPr lang="en-US" sz="900" b="0" i="1" dirty="0" err="1">
                <a:solidFill>
                  <a:schemeClr val="tx1"/>
                </a:solidFill>
              </a:rPr>
              <a:t>niste</a:t>
            </a:r>
            <a:r>
              <a:rPr lang="en-US" sz="900" b="0" i="1" dirty="0">
                <a:solidFill>
                  <a:schemeClr val="tx1"/>
                </a:solidFill>
              </a:rPr>
              <a:t> </a:t>
            </a:r>
            <a:r>
              <a:rPr lang="en-US" sz="900" b="0" i="1" dirty="0" err="1">
                <a:solidFill>
                  <a:schemeClr val="tx1"/>
                </a:solidFill>
              </a:rPr>
              <a:t>upoznati</a:t>
            </a:r>
            <a:r>
              <a:rPr lang="en-US" sz="900" b="0" i="1" dirty="0">
                <a:solidFill>
                  <a:schemeClr val="tx1"/>
                </a:solidFill>
              </a:rPr>
              <a:t>, a 4 da </a:t>
            </a:r>
            <a:r>
              <a:rPr lang="en-US" sz="900" b="0" i="1" dirty="0" err="1">
                <a:solidFill>
                  <a:schemeClr val="tx1"/>
                </a:solidFill>
              </a:rPr>
              <a:t>ste</a:t>
            </a:r>
            <a:r>
              <a:rPr lang="en-US" sz="900" b="0" i="1" dirty="0">
                <a:solidFill>
                  <a:schemeClr val="tx1"/>
                </a:solidFill>
              </a:rPr>
              <a:t> u </a:t>
            </a:r>
            <a:r>
              <a:rPr lang="en-US" sz="900" b="0" i="1" dirty="0" err="1">
                <a:solidFill>
                  <a:schemeClr val="tx1"/>
                </a:solidFill>
              </a:rPr>
              <a:t>potpunosti</a:t>
            </a:r>
            <a:r>
              <a:rPr lang="en-US" sz="900" b="0" i="1" dirty="0">
                <a:solidFill>
                  <a:schemeClr val="tx1"/>
                </a:solidFill>
              </a:rPr>
              <a:t> </a:t>
            </a:r>
            <a:r>
              <a:rPr lang="en-US" sz="900" b="0" i="1" dirty="0" err="1">
                <a:solidFill>
                  <a:schemeClr val="tx1"/>
                </a:solidFill>
              </a:rPr>
              <a:t>upoznati</a:t>
            </a:r>
            <a:r>
              <a:rPr lang="en-US" sz="900" b="0" i="1" dirty="0">
                <a:solidFill>
                  <a:schemeClr val="tx1"/>
                </a:solidFill>
              </a:rPr>
              <a:t>.</a:t>
            </a: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40665"/>
            <a:ext cx="8305798" cy="346284"/>
          </a:xfrm>
          <a:solidFill>
            <a:srgbClr val="DA9E11"/>
          </a:solidFill>
        </p:spPr>
        <p:txBody>
          <a:bodyPr wrap="square" lIns="56319" tIns="12241" rIns="56319" bIns="12241" rtlCol="0" anchor="ctr">
            <a:spAutoFit/>
          </a:bodyPr>
          <a:lstStyle/>
          <a:p>
            <a:r>
              <a:rPr lang="sr-Latn-RS" sz="1800" dirty="0"/>
              <a:t>Upoznatost naručilaca sa kriterijumima u vezi postupka javnih nabavki</a:t>
            </a:r>
            <a:endParaRPr lang="en-US" sz="1800" dirty="0">
              <a:highlight>
                <a:srgbClr val="FFFF00"/>
              </a:highlight>
            </a:endParaRPr>
          </a:p>
        </p:txBody>
      </p:sp>
      <p:sp>
        <p:nvSpPr>
          <p:cNvPr id="7" name="TextBox 6">
            <a:extLst>
              <a:ext uri="{FF2B5EF4-FFF2-40B4-BE49-F238E27FC236}">
                <a16:creationId xmlns:a16="http://schemas.microsoft.com/office/drawing/2014/main" id="{29754BF5-27FB-49C8-A78A-5FC8B642A146}"/>
              </a:ext>
            </a:extLst>
          </p:cNvPr>
          <p:cNvSpPr txBox="1"/>
          <p:nvPr/>
        </p:nvSpPr>
        <p:spPr bwMode="gray">
          <a:xfrm>
            <a:off x="6781800" y="4878550"/>
            <a:ext cx="2362200" cy="138499"/>
          </a:xfrm>
          <a:prstGeom prst="rect">
            <a:avLst/>
          </a:prstGeom>
          <a:noFill/>
        </p:spPr>
        <p:txBody>
          <a:bodyPr vert="horz" wrap="square" lIns="48965" tIns="0" rIns="48965" bIns="0" rtlCol="0" anchor="ctr">
            <a:spAutoFit/>
          </a:bodyPr>
          <a:lstStyle>
            <a:defPPr>
              <a:defRPr lang="en-US"/>
            </a:defPPr>
            <a:lvl1pPr indent="0" defTabSz="715269">
              <a:lnSpc>
                <a:spcPct val="100000"/>
              </a:lnSpc>
              <a:spcBef>
                <a:spcPts val="0"/>
              </a:spcBef>
              <a:spcAft>
                <a:spcPts val="0"/>
              </a:spcAft>
              <a:buClr>
                <a:schemeClr val="bg2"/>
              </a:buClr>
              <a:buFontTx/>
              <a:buNone/>
              <a:defRPr sz="900" b="0" i="1"/>
            </a:lvl1pPr>
            <a:lvl2pPr marL="581156" indent="-223521" defTabSz="715269">
              <a:lnSpc>
                <a:spcPct val="110000"/>
              </a:lnSpc>
              <a:spcBef>
                <a:spcPts val="408"/>
              </a:spcBef>
              <a:spcAft>
                <a:spcPts val="408"/>
              </a:spcAft>
              <a:buClr>
                <a:schemeClr val="bg2"/>
              </a:buClr>
              <a:buFont typeface="Geomanist Light" pitchFamily="50" charset="0"/>
              <a:buChar char="–"/>
              <a:defRPr sz="1900"/>
            </a:lvl2pPr>
            <a:lvl3pPr marL="894087" indent="-178817" defTabSz="715269">
              <a:lnSpc>
                <a:spcPct val="110000"/>
              </a:lnSpc>
              <a:spcBef>
                <a:spcPts val="408"/>
              </a:spcBef>
              <a:spcAft>
                <a:spcPts val="408"/>
              </a:spcAft>
              <a:buClr>
                <a:schemeClr val="bg2"/>
              </a:buClr>
              <a:buFont typeface="Geomanist Light" pitchFamily="50" charset="0"/>
              <a:buChar char="–"/>
              <a:defRPr sz="1600"/>
            </a:lvl3pPr>
            <a:lvl4pPr marL="1251722" indent="-178817" defTabSz="715269">
              <a:lnSpc>
                <a:spcPct val="110000"/>
              </a:lnSpc>
              <a:spcBef>
                <a:spcPts val="408"/>
              </a:spcBef>
              <a:spcAft>
                <a:spcPts val="408"/>
              </a:spcAft>
              <a:buClr>
                <a:schemeClr val="bg2"/>
              </a:buClr>
              <a:buFont typeface="Geomanist Light" pitchFamily="50" charset="0"/>
              <a:buChar char="–"/>
              <a:defRPr sz="1400"/>
            </a:lvl4pPr>
            <a:lvl5pPr marL="1609356" indent="-178817" defTabSz="715269">
              <a:lnSpc>
                <a:spcPct val="110000"/>
              </a:lnSpc>
              <a:spcBef>
                <a:spcPts val="408"/>
              </a:spcBef>
              <a:spcAft>
                <a:spcPts val="408"/>
              </a:spcAft>
              <a:buClr>
                <a:schemeClr val="bg2"/>
              </a:buClr>
              <a:buFont typeface="Geomanist Light" pitchFamily="50" charset="0"/>
              <a:buChar char="–"/>
              <a:defRPr sz="1400"/>
            </a:lvl5pPr>
            <a:lvl6pPr marL="1966991" indent="-178817" defTabSz="715269">
              <a:spcBef>
                <a:spcPct val="20000"/>
              </a:spcBef>
              <a:buFont typeface="Arial" panose="020B0604020202020204" pitchFamily="34" charset="0"/>
              <a:buChar char="•"/>
              <a:defRPr sz="1600"/>
            </a:lvl6pPr>
            <a:lvl7pPr marL="2324626" indent="-178817" defTabSz="715269">
              <a:spcBef>
                <a:spcPct val="20000"/>
              </a:spcBef>
              <a:buFont typeface="Arial" panose="020B0604020202020204" pitchFamily="34" charset="0"/>
              <a:buChar char="•"/>
              <a:defRPr sz="1600"/>
            </a:lvl7pPr>
            <a:lvl8pPr marL="2682260" indent="-178817" defTabSz="715269">
              <a:spcBef>
                <a:spcPct val="20000"/>
              </a:spcBef>
              <a:buFont typeface="Arial" panose="020B0604020202020204" pitchFamily="34" charset="0"/>
              <a:buChar char="•"/>
              <a:defRPr sz="1600"/>
            </a:lvl8pPr>
            <a:lvl9pPr marL="3039895" indent="-178817" defTabSz="715269">
              <a:spcBef>
                <a:spcPct val="20000"/>
              </a:spcBef>
              <a:buFont typeface="Arial" panose="020B0604020202020204" pitchFamily="34" charset="0"/>
              <a:buChar char="•"/>
              <a:defRPr sz="1600"/>
            </a:lvl9pPr>
          </a:lstStyle>
          <a:p>
            <a:r>
              <a:rPr lang="sr-Latn-RS" i="0" dirty="0"/>
              <a:t>Baza: Ukupna populacija ponuđača</a:t>
            </a:r>
            <a:endParaRPr lang="en-US" i="0" dirty="0"/>
          </a:p>
        </p:txBody>
      </p:sp>
      <p:graphicFrame>
        <p:nvGraphicFramePr>
          <p:cNvPr id="11" name="Content Placeholder 6">
            <a:extLst>
              <a:ext uri="{FF2B5EF4-FFF2-40B4-BE49-F238E27FC236}">
                <a16:creationId xmlns:a16="http://schemas.microsoft.com/office/drawing/2014/main" id="{4E41FC0C-C512-476F-9726-1CD83056490A}"/>
              </a:ext>
            </a:extLst>
          </p:cNvPr>
          <p:cNvGraphicFramePr>
            <a:graphicFrameLocks/>
          </p:cNvGraphicFramePr>
          <p:nvPr>
            <p:extLst>
              <p:ext uri="{D42A27DB-BD31-4B8C-83A1-F6EECF244321}">
                <p14:modId xmlns:p14="http://schemas.microsoft.com/office/powerpoint/2010/main" val="4145143991"/>
              </p:ext>
            </p:extLst>
          </p:nvPr>
        </p:nvGraphicFramePr>
        <p:xfrm>
          <a:off x="203789" y="1398279"/>
          <a:ext cx="8711611" cy="323087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9673761-C94D-4B45-8F02-AF02CE048699}"/>
              </a:ext>
            </a:extLst>
          </p:cNvPr>
          <p:cNvSpPr txBox="1"/>
          <p:nvPr/>
        </p:nvSpPr>
        <p:spPr>
          <a:xfrm>
            <a:off x="228600" y="819150"/>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en-US" sz="1300" dirty="0" err="1"/>
              <a:t>Ve</a:t>
            </a:r>
            <a:r>
              <a:rPr lang="sr-Latn-RS" sz="1300" dirty="0"/>
              <a:t>ć</a:t>
            </a:r>
            <a:r>
              <a:rPr lang="en-US" sz="1300" dirty="0" err="1"/>
              <a:t>ina</a:t>
            </a:r>
            <a:r>
              <a:rPr lang="en-US" sz="1300" dirty="0"/>
              <a:t> </a:t>
            </a:r>
            <a:r>
              <a:rPr lang="en-US" sz="1300" dirty="0" err="1"/>
              <a:t>ponu</a:t>
            </a:r>
            <a:r>
              <a:rPr lang="sr-Latn-RS" sz="1300" dirty="0"/>
              <a:t>đač</a:t>
            </a:r>
            <a:r>
              <a:rPr lang="en-US" sz="1300" dirty="0"/>
              <a:t>a je </a:t>
            </a:r>
            <a:r>
              <a:rPr lang="sr-Latn-RS" sz="1300" dirty="0"/>
              <a:t>u</a:t>
            </a:r>
            <a:r>
              <a:rPr lang="en-US" sz="1300" dirty="0"/>
              <a:t>po</a:t>
            </a:r>
            <a:r>
              <a:rPr lang="sr-Latn-RS" sz="1300" dirty="0"/>
              <a:t>z</a:t>
            </a:r>
            <a:r>
              <a:rPr lang="en-US" sz="1300" dirty="0"/>
              <a:t>nata </a:t>
            </a:r>
            <a:r>
              <a:rPr lang="en-US" sz="1300" dirty="0" err="1"/>
              <a:t>sa</a:t>
            </a:r>
            <a:r>
              <a:rPr lang="en-US" sz="1300" dirty="0"/>
              <a:t> </a:t>
            </a:r>
            <a:r>
              <a:rPr lang="en-US" sz="1300" dirty="0" err="1"/>
              <a:t>svakim</a:t>
            </a:r>
            <a:r>
              <a:rPr lang="en-US" sz="1300" dirty="0"/>
              <a:t> od </a:t>
            </a:r>
            <a:r>
              <a:rPr lang="en-US" sz="1300" dirty="0" err="1"/>
              <a:t>kriterijuma</a:t>
            </a:r>
            <a:r>
              <a:rPr lang="en-US" sz="1300" dirty="0"/>
              <a:t>, </a:t>
            </a:r>
            <a:r>
              <a:rPr lang="en-US" sz="1300" dirty="0" err="1"/>
              <a:t>osim</a:t>
            </a:r>
            <a:r>
              <a:rPr lang="en-US" sz="1300" dirty="0"/>
              <a:t> </a:t>
            </a:r>
            <a:r>
              <a:rPr lang="en-US" sz="1300" dirty="0" err="1"/>
              <a:t>sa</a:t>
            </a:r>
            <a:r>
              <a:rPr lang="en-US" sz="1300" dirty="0"/>
              <a:t> </a:t>
            </a:r>
            <a:r>
              <a:rPr lang="en-US" sz="1300" dirty="0" err="1"/>
              <a:t>kriterijumom</a:t>
            </a:r>
            <a:r>
              <a:rPr lang="en-US" sz="1300" dirty="0"/>
              <a:t> </a:t>
            </a:r>
            <a:r>
              <a:rPr lang="en-US" sz="1300" dirty="0" err="1"/>
              <a:t>rodne</a:t>
            </a:r>
            <a:r>
              <a:rPr lang="en-US" sz="1300" dirty="0"/>
              <a:t> </a:t>
            </a:r>
            <a:r>
              <a:rPr lang="en-US" sz="1300" dirty="0" err="1"/>
              <a:t>ravnopravnosti</a:t>
            </a:r>
            <a:r>
              <a:rPr lang="en-US" sz="1300" dirty="0"/>
              <a:t>. </a:t>
            </a:r>
            <a:r>
              <a:rPr lang="en-US" sz="1300" dirty="0" err="1"/>
              <a:t>Ubedljivo</a:t>
            </a:r>
            <a:r>
              <a:rPr lang="en-US" sz="1300" dirty="0"/>
              <a:t> </a:t>
            </a:r>
            <a:r>
              <a:rPr lang="en-US" sz="1300" dirty="0" err="1"/>
              <a:t>najpoznatiji</a:t>
            </a:r>
            <a:r>
              <a:rPr lang="en-US" sz="1300" dirty="0"/>
              <a:t> je </a:t>
            </a:r>
            <a:r>
              <a:rPr lang="en-US" sz="1300" dirty="0" err="1"/>
              <a:t>kriterijum</a:t>
            </a:r>
            <a:r>
              <a:rPr lang="en-US" sz="1300" dirty="0"/>
              <a:t> </a:t>
            </a:r>
            <a:r>
              <a:rPr lang="en-US" sz="1300" dirty="0" err="1"/>
              <a:t>kvaliteta</a:t>
            </a:r>
            <a:r>
              <a:rPr lang="en-US" sz="1300" dirty="0"/>
              <a:t>, </a:t>
            </a:r>
            <a:r>
              <a:rPr lang="en-US" sz="1300" dirty="0" err="1"/>
              <a:t>sa</a:t>
            </a:r>
            <a:r>
              <a:rPr lang="en-US" sz="1300" dirty="0"/>
              <a:t> </a:t>
            </a:r>
            <a:r>
              <a:rPr lang="en-US" sz="1300" dirty="0" err="1"/>
              <a:t>kojim</a:t>
            </a:r>
            <a:r>
              <a:rPr lang="en-US" sz="1300" dirty="0"/>
              <a:t> je </a:t>
            </a:r>
            <a:r>
              <a:rPr lang="en-US" sz="1300" dirty="0" err="1"/>
              <a:t>upoznato</a:t>
            </a:r>
            <a:r>
              <a:rPr lang="en-US" sz="1300" dirty="0"/>
              <a:t> </a:t>
            </a:r>
            <a:r>
              <a:rPr lang="en-US" sz="1300" dirty="0" err="1"/>
              <a:t>skoro</a:t>
            </a:r>
            <a:r>
              <a:rPr lang="en-US" sz="1300" dirty="0"/>
              <a:t> </a:t>
            </a:r>
            <a:r>
              <a:rPr lang="en-US" sz="1300" dirty="0" err="1"/>
              <a:t>devet</a:t>
            </a:r>
            <a:r>
              <a:rPr lang="en-US" sz="1300" dirty="0"/>
              <a:t> od </a:t>
            </a:r>
            <a:r>
              <a:rPr lang="en-US" sz="1300" dirty="0" err="1"/>
              <a:t>deset</a:t>
            </a:r>
            <a:r>
              <a:rPr lang="en-US" sz="1300" dirty="0"/>
              <a:t> </a:t>
            </a:r>
            <a:r>
              <a:rPr lang="en-US" sz="1300" dirty="0" err="1"/>
              <a:t>naru</a:t>
            </a:r>
            <a:r>
              <a:rPr lang="sr-Latn-RS" sz="1300" dirty="0"/>
              <a:t>č</a:t>
            </a:r>
            <a:r>
              <a:rPr lang="en-US" sz="1300" dirty="0" err="1"/>
              <a:t>ilaca</a:t>
            </a:r>
            <a:r>
              <a:rPr lang="en-US" sz="1300" dirty="0"/>
              <a:t>. </a:t>
            </a:r>
          </a:p>
        </p:txBody>
      </p:sp>
      <p:pic>
        <p:nvPicPr>
          <p:cNvPr id="8" name="Picture 14" descr="Office worker">
            <a:extLst>
              <a:ext uri="{FF2B5EF4-FFF2-40B4-BE49-F238E27FC236}">
                <a16:creationId xmlns:a16="http://schemas.microsoft.com/office/drawing/2014/main" id="{9FF16B29-B8F7-4AE1-B53D-B4D4EC5097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84077" y="57150"/>
            <a:ext cx="559923" cy="559923"/>
          </a:xfrm>
          <a:prstGeom prst="rect">
            <a:avLst/>
          </a:prstGeom>
        </p:spPr>
      </p:pic>
    </p:spTree>
    <p:extLst>
      <p:ext uri="{BB962C8B-B14F-4D97-AF65-F5344CB8AC3E}">
        <p14:creationId xmlns:p14="http://schemas.microsoft.com/office/powerpoint/2010/main" val="31358183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03788" y="4839387"/>
            <a:ext cx="6197011" cy="1384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Koliko </a:t>
            </a:r>
            <a:r>
              <a:rPr lang="en-US" sz="900" b="0" i="1" dirty="0" err="1">
                <a:solidFill>
                  <a:schemeClr val="tx1"/>
                </a:solidFill>
              </a:rPr>
              <a:t>češto</a:t>
            </a:r>
            <a:r>
              <a:rPr lang="en-US" sz="900" b="0" i="1" dirty="0">
                <a:solidFill>
                  <a:schemeClr val="tx1"/>
                </a:solidFill>
              </a:rPr>
              <a:t> </a:t>
            </a:r>
            <a:r>
              <a:rPr lang="en-US" sz="900" b="0" i="1" dirty="0" err="1">
                <a:solidFill>
                  <a:schemeClr val="tx1"/>
                </a:solidFill>
              </a:rPr>
              <a:t>primenjujete</a:t>
            </a:r>
            <a:r>
              <a:rPr lang="en-US" sz="900" b="0" i="1" dirty="0">
                <a:solidFill>
                  <a:schemeClr val="tx1"/>
                </a:solidFill>
              </a:rPr>
              <a:t> date </a:t>
            </a:r>
            <a:r>
              <a:rPr lang="en-US" sz="900" b="0" i="1" dirty="0" err="1">
                <a:solidFill>
                  <a:schemeClr val="tx1"/>
                </a:solidFill>
              </a:rPr>
              <a:t>kriterijume</a:t>
            </a:r>
            <a:r>
              <a:rPr lang="en-US" sz="900" b="0" i="1" dirty="0">
                <a:solidFill>
                  <a:schemeClr val="tx1"/>
                </a:solidFill>
              </a:rPr>
              <a:t> za </a:t>
            </a:r>
            <a:r>
              <a:rPr lang="en-US" sz="900" b="0" i="1" dirty="0" err="1">
                <a:solidFill>
                  <a:schemeClr val="tx1"/>
                </a:solidFill>
              </a:rPr>
              <a:t>ocenu</a:t>
            </a:r>
            <a:r>
              <a:rPr lang="en-US" sz="900" b="0" i="1" dirty="0">
                <a:solidFill>
                  <a:schemeClr val="tx1"/>
                </a:solidFill>
              </a:rPr>
              <a:t> </a:t>
            </a:r>
            <a:r>
              <a:rPr lang="en-US" sz="900" b="0" i="1" dirty="0" err="1">
                <a:solidFill>
                  <a:schemeClr val="tx1"/>
                </a:solidFill>
              </a:rPr>
              <a:t>ponuda</a:t>
            </a:r>
            <a:r>
              <a:rPr lang="en-US" sz="900" b="0" i="1" dirty="0">
                <a:solidFill>
                  <a:schemeClr val="tx1"/>
                </a:solidFill>
              </a:rPr>
              <a:t> u </a:t>
            </a:r>
            <a:r>
              <a:rPr lang="en-US" sz="900" b="0" i="1" dirty="0" err="1">
                <a:solidFill>
                  <a:schemeClr val="tx1"/>
                </a:solidFill>
              </a:rPr>
              <a:t>okviru</a:t>
            </a:r>
            <a:r>
              <a:rPr lang="en-US" sz="900" b="0" i="1" dirty="0">
                <a:solidFill>
                  <a:schemeClr val="tx1"/>
                </a:solidFill>
              </a:rPr>
              <a:t> </a:t>
            </a:r>
            <a:r>
              <a:rPr lang="en-US" sz="900" b="0" i="1" dirty="0" err="1">
                <a:solidFill>
                  <a:schemeClr val="tx1"/>
                </a:solidFill>
              </a:rPr>
              <a:t>procesa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a:t>
            </a: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40665"/>
            <a:ext cx="8305798" cy="346284"/>
          </a:xfrm>
          <a:solidFill>
            <a:srgbClr val="DA9E11"/>
          </a:solidFill>
        </p:spPr>
        <p:txBody>
          <a:bodyPr wrap="square" lIns="56319" tIns="12241" rIns="56319" bIns="12241" rtlCol="0" anchor="ctr">
            <a:spAutoFit/>
          </a:bodyPr>
          <a:lstStyle/>
          <a:p>
            <a:r>
              <a:rPr lang="sr-Latn-RS" sz="1800" dirty="0"/>
              <a:t>Primena kriterijumima za ocenu ponuda u okviru procesa javnih nabavki</a:t>
            </a:r>
            <a:endParaRPr lang="en-US" sz="1800" dirty="0">
              <a:highlight>
                <a:srgbClr val="FFFF00"/>
              </a:highlight>
            </a:endParaRPr>
          </a:p>
        </p:txBody>
      </p:sp>
      <p:sp>
        <p:nvSpPr>
          <p:cNvPr id="7" name="TextBox 6">
            <a:extLst>
              <a:ext uri="{FF2B5EF4-FFF2-40B4-BE49-F238E27FC236}">
                <a16:creationId xmlns:a16="http://schemas.microsoft.com/office/drawing/2014/main" id="{29754BF5-27FB-49C8-A78A-5FC8B642A146}"/>
              </a:ext>
            </a:extLst>
          </p:cNvPr>
          <p:cNvSpPr txBox="1"/>
          <p:nvPr/>
        </p:nvSpPr>
        <p:spPr bwMode="gray">
          <a:xfrm>
            <a:off x="5992546" y="4857750"/>
            <a:ext cx="3124200" cy="138499"/>
          </a:xfrm>
          <a:prstGeom prst="rect">
            <a:avLst/>
          </a:prstGeom>
          <a:noFill/>
        </p:spPr>
        <p:txBody>
          <a:bodyPr vert="horz" wrap="square" lIns="48965" tIns="0" rIns="48965" bIns="0" rtlCol="0" anchor="ctr">
            <a:spAutoFit/>
          </a:bodyPr>
          <a:lstStyle>
            <a:defPPr>
              <a:defRPr lang="en-US"/>
            </a:defPPr>
            <a:lvl1pPr indent="0" defTabSz="715269">
              <a:lnSpc>
                <a:spcPct val="100000"/>
              </a:lnSpc>
              <a:spcBef>
                <a:spcPts val="0"/>
              </a:spcBef>
              <a:spcAft>
                <a:spcPts val="0"/>
              </a:spcAft>
              <a:buClr>
                <a:schemeClr val="bg2"/>
              </a:buClr>
              <a:buFontTx/>
              <a:buNone/>
              <a:defRPr sz="900" b="0" i="1"/>
            </a:lvl1pPr>
            <a:lvl2pPr marL="581156" indent="-223521" defTabSz="715269">
              <a:lnSpc>
                <a:spcPct val="110000"/>
              </a:lnSpc>
              <a:spcBef>
                <a:spcPts val="408"/>
              </a:spcBef>
              <a:spcAft>
                <a:spcPts val="408"/>
              </a:spcAft>
              <a:buClr>
                <a:schemeClr val="bg2"/>
              </a:buClr>
              <a:buFont typeface="Geomanist Light" pitchFamily="50" charset="0"/>
              <a:buChar char="–"/>
              <a:defRPr sz="1900"/>
            </a:lvl2pPr>
            <a:lvl3pPr marL="894087" indent="-178817" defTabSz="715269">
              <a:lnSpc>
                <a:spcPct val="110000"/>
              </a:lnSpc>
              <a:spcBef>
                <a:spcPts val="408"/>
              </a:spcBef>
              <a:spcAft>
                <a:spcPts val="408"/>
              </a:spcAft>
              <a:buClr>
                <a:schemeClr val="bg2"/>
              </a:buClr>
              <a:buFont typeface="Geomanist Light" pitchFamily="50" charset="0"/>
              <a:buChar char="–"/>
              <a:defRPr sz="1600"/>
            </a:lvl3pPr>
            <a:lvl4pPr marL="1251722" indent="-178817" defTabSz="715269">
              <a:lnSpc>
                <a:spcPct val="110000"/>
              </a:lnSpc>
              <a:spcBef>
                <a:spcPts val="408"/>
              </a:spcBef>
              <a:spcAft>
                <a:spcPts val="408"/>
              </a:spcAft>
              <a:buClr>
                <a:schemeClr val="bg2"/>
              </a:buClr>
              <a:buFont typeface="Geomanist Light" pitchFamily="50" charset="0"/>
              <a:buChar char="–"/>
              <a:defRPr sz="1400"/>
            </a:lvl4pPr>
            <a:lvl5pPr marL="1609356" indent="-178817" defTabSz="715269">
              <a:lnSpc>
                <a:spcPct val="110000"/>
              </a:lnSpc>
              <a:spcBef>
                <a:spcPts val="408"/>
              </a:spcBef>
              <a:spcAft>
                <a:spcPts val="408"/>
              </a:spcAft>
              <a:buClr>
                <a:schemeClr val="bg2"/>
              </a:buClr>
              <a:buFont typeface="Geomanist Light" pitchFamily="50" charset="0"/>
              <a:buChar char="–"/>
              <a:defRPr sz="1400"/>
            </a:lvl5pPr>
            <a:lvl6pPr marL="1966991" indent="-178817" defTabSz="715269">
              <a:spcBef>
                <a:spcPct val="20000"/>
              </a:spcBef>
              <a:buFont typeface="Arial" panose="020B0604020202020204" pitchFamily="34" charset="0"/>
              <a:buChar char="•"/>
              <a:defRPr sz="1600"/>
            </a:lvl6pPr>
            <a:lvl7pPr marL="2324626" indent="-178817" defTabSz="715269">
              <a:spcBef>
                <a:spcPct val="20000"/>
              </a:spcBef>
              <a:buFont typeface="Arial" panose="020B0604020202020204" pitchFamily="34" charset="0"/>
              <a:buChar char="•"/>
              <a:defRPr sz="1600"/>
            </a:lvl7pPr>
            <a:lvl8pPr marL="2682260" indent="-178817" defTabSz="715269">
              <a:spcBef>
                <a:spcPct val="20000"/>
              </a:spcBef>
              <a:buFont typeface="Arial" panose="020B0604020202020204" pitchFamily="34" charset="0"/>
              <a:buChar char="•"/>
              <a:defRPr sz="1600"/>
            </a:lvl8pPr>
            <a:lvl9pPr marL="3039895" indent="-178817" defTabSz="715269">
              <a:spcBef>
                <a:spcPct val="20000"/>
              </a:spcBef>
              <a:buFont typeface="Arial" panose="020B0604020202020204" pitchFamily="34" charset="0"/>
              <a:buChar char="•"/>
              <a:defRPr sz="1600"/>
            </a:lvl9pPr>
          </a:lstStyle>
          <a:p>
            <a:r>
              <a:rPr lang="sr-Latn-RS" i="0" dirty="0"/>
              <a:t>Baza: </a:t>
            </a:r>
            <a:r>
              <a:rPr lang="en-US" i="0" dirty="0" err="1"/>
              <a:t>Naru</a:t>
            </a:r>
            <a:r>
              <a:rPr lang="sr-Latn-RS" i="0" dirty="0"/>
              <a:t>čioci koji nisu odgovorili </a:t>
            </a:r>
            <a:r>
              <a:rPr lang="sr-Latn-RS" dirty="0"/>
              <a:t>nimalo</a:t>
            </a:r>
            <a:r>
              <a:rPr lang="sr-Latn-RS" i="0" dirty="0"/>
              <a:t> za dati kriterijum </a:t>
            </a:r>
            <a:endParaRPr lang="en-US" i="0" dirty="0"/>
          </a:p>
        </p:txBody>
      </p:sp>
      <p:graphicFrame>
        <p:nvGraphicFramePr>
          <p:cNvPr id="11" name="Content Placeholder 6">
            <a:extLst>
              <a:ext uri="{FF2B5EF4-FFF2-40B4-BE49-F238E27FC236}">
                <a16:creationId xmlns:a16="http://schemas.microsoft.com/office/drawing/2014/main" id="{4E41FC0C-C512-476F-9726-1CD83056490A}"/>
              </a:ext>
            </a:extLst>
          </p:cNvPr>
          <p:cNvGraphicFramePr>
            <a:graphicFrameLocks/>
          </p:cNvGraphicFramePr>
          <p:nvPr>
            <p:extLst>
              <p:ext uri="{D42A27DB-BD31-4B8C-83A1-F6EECF244321}">
                <p14:modId xmlns:p14="http://schemas.microsoft.com/office/powerpoint/2010/main" val="3018368782"/>
              </p:ext>
            </p:extLst>
          </p:nvPr>
        </p:nvGraphicFramePr>
        <p:xfrm>
          <a:off x="203789" y="1398279"/>
          <a:ext cx="8711611" cy="330707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9673761-C94D-4B45-8F02-AF02CE048699}"/>
              </a:ext>
            </a:extLst>
          </p:cNvPr>
          <p:cNvSpPr txBox="1"/>
          <p:nvPr/>
        </p:nvSpPr>
        <p:spPr>
          <a:xfrm>
            <a:off x="228600" y="819150"/>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en-US" sz="1300" dirty="0" err="1"/>
              <a:t>Ipak</a:t>
            </a:r>
            <a:r>
              <a:rPr lang="en-US" sz="1300" dirty="0"/>
              <a:t>, </a:t>
            </a:r>
            <a:r>
              <a:rPr lang="en-US" sz="1300" dirty="0" err="1"/>
              <a:t>tek</a:t>
            </a:r>
            <a:r>
              <a:rPr lang="en-US" sz="1300" dirty="0"/>
              <a:t> </a:t>
            </a:r>
            <a:r>
              <a:rPr lang="en-US" sz="1300" dirty="0" err="1"/>
              <a:t>tre</a:t>
            </a:r>
            <a:r>
              <a:rPr lang="sr-Latn-RS" sz="1300" dirty="0"/>
              <a:t>ćina naručilaca koji su barem malo upoznati sa datim kriterijumima primenjuje kriterijum kvaliteta uvek ili često, dok se ostali kriterijumi primenjuju još ređe. Najređe se primenjuju kriterijumi rodne ravnopravnosti i socijalne inkuzije. </a:t>
            </a:r>
            <a:endParaRPr lang="en-US" sz="1300" dirty="0"/>
          </a:p>
        </p:txBody>
      </p:sp>
      <p:pic>
        <p:nvPicPr>
          <p:cNvPr id="8" name="Picture 14" descr="Office worker">
            <a:extLst>
              <a:ext uri="{FF2B5EF4-FFF2-40B4-BE49-F238E27FC236}">
                <a16:creationId xmlns:a16="http://schemas.microsoft.com/office/drawing/2014/main" id="{2ACC1C55-54C9-4BAD-B6D3-162991A73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79723" y="57150"/>
            <a:ext cx="559923" cy="559923"/>
          </a:xfrm>
          <a:prstGeom prst="rect">
            <a:avLst/>
          </a:prstGeom>
        </p:spPr>
      </p:pic>
    </p:spTree>
    <p:extLst>
      <p:ext uri="{BB962C8B-B14F-4D97-AF65-F5344CB8AC3E}">
        <p14:creationId xmlns:p14="http://schemas.microsoft.com/office/powerpoint/2010/main" val="40481523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8C928322-46A2-4367-9B9F-25966FC45122}"/>
              </a:ext>
            </a:extLst>
          </p:cNvPr>
          <p:cNvGraphicFramePr/>
          <p:nvPr>
            <p:extLst>
              <p:ext uri="{D42A27DB-BD31-4B8C-83A1-F6EECF244321}">
                <p14:modId xmlns:p14="http://schemas.microsoft.com/office/powerpoint/2010/main" val="1111238866"/>
              </p:ext>
            </p:extLst>
          </p:nvPr>
        </p:nvGraphicFramePr>
        <p:xfrm>
          <a:off x="3124200" y="1276350"/>
          <a:ext cx="30480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43552"/>
            <a:ext cx="8077198" cy="340513"/>
          </a:xfrm>
          <a:solidFill>
            <a:srgbClr val="418F47"/>
          </a:solidFill>
        </p:spPr>
        <p:txBody>
          <a:bodyPr wrap="square" lIns="56319" tIns="12241" rIns="56319" bIns="12241" rtlCol="0" anchor="ctr">
            <a:spAutoFit/>
          </a:bodyPr>
          <a:lstStyle/>
          <a:p>
            <a:r>
              <a:rPr lang="sr-Latn-RS" sz="1600" dirty="0"/>
              <a:t>Učestvovanje u postupcima javnih nabavki i korišćenje kriterijuma kvaliteta</a:t>
            </a:r>
            <a:endParaRPr lang="en-US" sz="16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76200" y="4476750"/>
            <a:ext cx="2133600" cy="246221"/>
          </a:xfrm>
          <a:noFill/>
        </p:spPr>
        <p:txBody>
          <a:bodyPr vert="horz" wrap="square" lIns="48965" tIns="0" rIns="48965" bIns="0" rtlCol="0" anchor="ctr">
            <a:spAutoFit/>
          </a:bodyPr>
          <a:lstStyle/>
          <a:p>
            <a:pPr>
              <a:lnSpc>
                <a:spcPct val="100000"/>
              </a:lnSpc>
              <a:spcBef>
                <a:spcPts val="0"/>
              </a:spcBef>
              <a:spcAft>
                <a:spcPts val="0"/>
              </a:spcAft>
            </a:pPr>
            <a:r>
              <a:rPr lang="it-IT" sz="800" b="0" i="1" dirty="0">
                <a:solidFill>
                  <a:schemeClr val="tx1"/>
                </a:solidFill>
              </a:rPr>
              <a:t>Koliko puta ste u poslednje tri godine učestovali u postupcima javnih nabavki?</a:t>
            </a:r>
            <a:endParaRPr lang="en-US" sz="8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fontScale="925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Ponuđači su u protekle tri godine prosečno učestvovali u 68 postupaka javnih nabavki, od kojih je u prosečno 15 nabavki korišćen neki drugi kriterijum u odnosu na najnižu cenu. Najčešći percipirani razlozi zbog kojih se kriterijum kvaliteta ne koristi češće su nepostojanje modela za utvrđivanje kriterijuma i mišljenje da su nabavke zasnovane na kvalitetu rizičnije. </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858000" y="4781550"/>
            <a:ext cx="2209799" cy="361950"/>
          </a:xfrm>
          <a:prstGeom prst="rect">
            <a:avLst/>
          </a:prstGeom>
          <a:noFill/>
        </p:spPr>
        <p:txBody>
          <a:bodyPr vert="horz" wrap="square" lIns="48921" tIns="0" rIns="48921" bIns="0" rtlCol="0" anchor="ctr">
            <a:noAutofit/>
          </a:bodyPr>
          <a:lstStyle/>
          <a:p>
            <a:pPr defTabSz="913269">
              <a:defRPr/>
            </a:pPr>
            <a:r>
              <a:rPr lang="sr-Latn-RS" sz="800" dirty="0">
                <a:solidFill>
                  <a:srgbClr val="222223"/>
                </a:solidFill>
                <a:latin typeface="Segoe UI"/>
              </a:rPr>
              <a:t>Baza: Ponuđači </a:t>
            </a:r>
            <a:r>
              <a:rPr lang="sr-Latn-RS" sz="800" dirty="0">
                <a:solidFill>
                  <a:srgbClr val="222223"/>
                </a:solidFill>
              </a:rPr>
              <a:t>koji nisu koristili kriterijum u odnosu na najnižu cenu za sve javne nabavke koje su sprovodili  (31% od ciljne populacije)</a:t>
            </a:r>
            <a:endParaRPr lang="en-US" sz="800" dirty="0">
              <a:solidFill>
                <a:srgbClr val="222223"/>
              </a:solidFill>
              <a:latin typeface="Segoe UI"/>
            </a:endParaRPr>
          </a:p>
        </p:txBody>
      </p: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6248400" y="4476750"/>
            <a:ext cx="2819400" cy="246221"/>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r">
              <a:lnSpc>
                <a:spcPct val="100000"/>
              </a:lnSpc>
              <a:spcBef>
                <a:spcPts val="0"/>
              </a:spcBef>
              <a:spcAft>
                <a:spcPts val="0"/>
              </a:spcAft>
            </a:pPr>
            <a:r>
              <a:rPr lang="it-IT" sz="800" b="0" i="1" dirty="0">
                <a:solidFill>
                  <a:schemeClr val="tx1"/>
                </a:solidFill>
              </a:rPr>
              <a:t>Zašto se, po Vašem mišljenju, ne koristi češće kriterijum kvaliteta u odnosu na najnižu cenu?</a:t>
            </a:r>
            <a:r>
              <a:rPr lang="en-US" sz="800" b="0" i="1" dirty="0">
                <a:solidFill>
                  <a:schemeClr val="tx1"/>
                </a:solidFill>
              </a:rPr>
              <a:t>; </a:t>
            </a:r>
            <a:r>
              <a:rPr lang="sr-Latn-RS" sz="800" b="0" i="1" dirty="0">
                <a:solidFill>
                  <a:schemeClr val="tx1"/>
                </a:solidFill>
              </a:rPr>
              <a:t>Višestruki odgovori</a:t>
            </a:r>
            <a:endParaRPr lang="en-US" sz="800" b="0" i="1" dirty="0">
              <a:solidFill>
                <a:schemeClr val="tx1"/>
              </a:solidFill>
            </a:endParaRP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2774624392"/>
              </p:ext>
            </p:extLst>
          </p:nvPr>
        </p:nvGraphicFramePr>
        <p:xfrm>
          <a:off x="6172200" y="1276350"/>
          <a:ext cx="27432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76200" y="4847224"/>
            <a:ext cx="1905000" cy="296276"/>
          </a:xfrm>
          <a:prstGeom prst="rect">
            <a:avLst/>
          </a:prstGeom>
          <a:noFill/>
        </p:spPr>
        <p:txBody>
          <a:bodyPr vert="horz" wrap="square" lIns="48921" tIns="0" rIns="48921" bIns="0" rtlCol="0" anchor="ctr">
            <a:noAutofit/>
          </a:bodyPr>
          <a:lstStyle/>
          <a:p>
            <a:pPr defTabSz="913269">
              <a:defRPr/>
            </a:pPr>
            <a:r>
              <a:rPr lang="en-US" sz="800" dirty="0">
                <a:solidFill>
                  <a:srgbClr val="222223"/>
                </a:solidFill>
                <a:latin typeface="Segoe UI"/>
              </a:rPr>
              <a:t>Ba</a:t>
            </a:r>
            <a:r>
              <a:rPr lang="sr-Latn-RS" sz="800" dirty="0">
                <a:solidFill>
                  <a:srgbClr val="222223"/>
                </a:solidFill>
                <a:latin typeface="Segoe UI"/>
              </a:rPr>
              <a:t>za</a:t>
            </a:r>
            <a:r>
              <a:rPr lang="en-US" sz="800" dirty="0">
                <a:solidFill>
                  <a:srgbClr val="222223"/>
                </a:solidFill>
                <a:latin typeface="Segoe UI"/>
              </a:rPr>
              <a:t>: </a:t>
            </a:r>
            <a:r>
              <a:rPr lang="sr-Latn-RS" sz="800" dirty="0">
                <a:solidFill>
                  <a:srgbClr val="222223"/>
                </a:solidFill>
                <a:latin typeface="Segoe UI"/>
              </a:rPr>
              <a:t>Ponuđači koji su upisani u registar ponuđača</a:t>
            </a:r>
            <a:r>
              <a:rPr lang="en-US" sz="800" dirty="0">
                <a:solidFill>
                  <a:srgbClr val="222223"/>
                </a:solidFill>
              </a:rPr>
              <a:t> (44% od </a:t>
            </a:r>
            <a:r>
              <a:rPr lang="en-US" sz="800" dirty="0" err="1">
                <a:solidFill>
                  <a:srgbClr val="222223"/>
                </a:solidFill>
              </a:rPr>
              <a:t>ciljne</a:t>
            </a:r>
            <a:r>
              <a:rPr lang="en-US" sz="800" dirty="0">
                <a:solidFill>
                  <a:srgbClr val="222223"/>
                </a:solidFill>
              </a:rPr>
              <a:t> </a:t>
            </a:r>
            <a:r>
              <a:rPr lang="en-US" sz="800" dirty="0" err="1">
                <a:solidFill>
                  <a:srgbClr val="222223"/>
                </a:solidFill>
              </a:rPr>
              <a:t>populacije</a:t>
            </a:r>
            <a:r>
              <a:rPr lang="en-US" sz="800" dirty="0">
                <a:solidFill>
                  <a:srgbClr val="222223"/>
                </a:solidFill>
              </a:rPr>
              <a:t>)</a:t>
            </a:r>
            <a:endParaRPr lang="en-US" sz="800" dirty="0">
              <a:solidFill>
                <a:srgbClr val="222223"/>
              </a:solidFill>
              <a:latin typeface="Segoe UI"/>
            </a:endParaRPr>
          </a:p>
        </p:txBody>
      </p:sp>
      <p:cxnSp>
        <p:nvCxnSpPr>
          <p:cNvPr id="18" name="Straight Connector 17">
            <a:extLst>
              <a:ext uri="{FF2B5EF4-FFF2-40B4-BE49-F238E27FC236}">
                <a16:creationId xmlns:a16="http://schemas.microsoft.com/office/drawing/2014/main" id="{5F9DA4BE-C0BC-4A08-909A-E2FA4FC2D655}"/>
              </a:ext>
            </a:extLst>
          </p:cNvPr>
          <p:cNvCxnSpPr>
            <a:cxnSpLocks/>
          </p:cNvCxnSpPr>
          <p:nvPr/>
        </p:nvCxnSpPr>
        <p:spPr>
          <a:xfrm>
            <a:off x="6172200" y="142875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0DBE74C9-2F71-48D5-ACE6-012D56D54F96}"/>
              </a:ext>
            </a:extLst>
          </p:cNvPr>
          <p:cNvSpPr txBox="1">
            <a:spLocks/>
          </p:cNvSpPr>
          <p:nvPr/>
        </p:nvSpPr>
        <p:spPr bwMode="gray">
          <a:xfrm>
            <a:off x="3429000" y="4476750"/>
            <a:ext cx="2209800" cy="246221"/>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0"/>
              </a:spcAft>
            </a:pPr>
            <a:r>
              <a:rPr lang="pl-PL" sz="800" b="0" i="1" dirty="0">
                <a:solidFill>
                  <a:schemeClr val="tx1"/>
                </a:solidFill>
              </a:rPr>
              <a:t>U koliko postupaka je korišćen neki drugi kriterijum u odnosu na najnižu cenu?</a:t>
            </a:r>
            <a:endParaRPr lang="it-IT" sz="800" b="0" i="1" dirty="0">
              <a:solidFill>
                <a:schemeClr val="tx1"/>
              </a:solidFill>
            </a:endParaRPr>
          </a:p>
        </p:txBody>
      </p:sp>
      <p:sp>
        <p:nvSpPr>
          <p:cNvPr id="22" name="TextBox 21">
            <a:extLst>
              <a:ext uri="{FF2B5EF4-FFF2-40B4-BE49-F238E27FC236}">
                <a16:creationId xmlns:a16="http://schemas.microsoft.com/office/drawing/2014/main" id="{F952F449-273D-4C07-BE17-0E60A33B1728}"/>
              </a:ext>
            </a:extLst>
          </p:cNvPr>
          <p:cNvSpPr txBox="1"/>
          <p:nvPr/>
        </p:nvSpPr>
        <p:spPr bwMode="gray">
          <a:xfrm>
            <a:off x="3429000" y="4847224"/>
            <a:ext cx="2514600" cy="296276"/>
          </a:xfrm>
          <a:prstGeom prst="rect">
            <a:avLst/>
          </a:prstGeom>
          <a:noFill/>
        </p:spPr>
        <p:txBody>
          <a:bodyPr vert="horz" wrap="square" lIns="48921" tIns="0" rIns="48921" bIns="0" rtlCol="0" anchor="ctr">
            <a:noAutofit/>
          </a:bodyPr>
          <a:lstStyle/>
          <a:p>
            <a:pPr defTabSz="913269">
              <a:defRPr/>
            </a:pPr>
            <a:r>
              <a:rPr lang="en-US" sz="800" dirty="0">
                <a:solidFill>
                  <a:srgbClr val="222223"/>
                </a:solidFill>
                <a:latin typeface="Segoe UI"/>
              </a:rPr>
              <a:t>Ba</a:t>
            </a:r>
            <a:r>
              <a:rPr lang="sr-Latn-RS" sz="800" dirty="0">
                <a:solidFill>
                  <a:srgbClr val="222223"/>
                </a:solidFill>
                <a:latin typeface="Segoe UI"/>
              </a:rPr>
              <a:t>za</a:t>
            </a:r>
            <a:r>
              <a:rPr lang="en-US" sz="800" dirty="0">
                <a:solidFill>
                  <a:srgbClr val="222223"/>
                </a:solidFill>
                <a:latin typeface="Segoe UI"/>
              </a:rPr>
              <a:t>: </a:t>
            </a:r>
            <a:r>
              <a:rPr lang="sr-Latn-RS" sz="800" dirty="0">
                <a:solidFill>
                  <a:srgbClr val="222223"/>
                </a:solidFill>
                <a:latin typeface="Segoe UI"/>
              </a:rPr>
              <a:t>Ponuđači koji su učestvovali u postupcima javnih nabavki</a:t>
            </a:r>
            <a:r>
              <a:rPr lang="en-US" sz="800" dirty="0">
                <a:solidFill>
                  <a:srgbClr val="222223"/>
                </a:solidFill>
              </a:rPr>
              <a:t> (35% od </a:t>
            </a:r>
            <a:r>
              <a:rPr lang="en-US" sz="800" dirty="0" err="1">
                <a:solidFill>
                  <a:srgbClr val="222223"/>
                </a:solidFill>
              </a:rPr>
              <a:t>ciljne</a:t>
            </a:r>
            <a:r>
              <a:rPr lang="en-US" sz="800" dirty="0">
                <a:solidFill>
                  <a:srgbClr val="222223"/>
                </a:solidFill>
              </a:rPr>
              <a:t> </a:t>
            </a:r>
            <a:r>
              <a:rPr lang="en-US" sz="800" dirty="0" err="1">
                <a:solidFill>
                  <a:srgbClr val="222223"/>
                </a:solidFill>
              </a:rPr>
              <a:t>populacije</a:t>
            </a:r>
            <a:r>
              <a:rPr lang="en-US" sz="800" dirty="0">
                <a:solidFill>
                  <a:srgbClr val="222223"/>
                </a:solidFill>
              </a:rPr>
              <a:t>)</a:t>
            </a:r>
            <a:endParaRPr lang="en-US" sz="800" dirty="0">
              <a:solidFill>
                <a:srgbClr val="222223"/>
              </a:solidFill>
              <a:latin typeface="Segoe UI"/>
            </a:endParaRPr>
          </a:p>
        </p:txBody>
      </p:sp>
      <p:graphicFrame>
        <p:nvGraphicFramePr>
          <p:cNvPr id="23" name="Chart 22">
            <a:extLst>
              <a:ext uri="{FF2B5EF4-FFF2-40B4-BE49-F238E27FC236}">
                <a16:creationId xmlns:a16="http://schemas.microsoft.com/office/drawing/2014/main" id="{40F61C6A-F844-448B-9331-26BBB2D0FC32}"/>
              </a:ext>
            </a:extLst>
          </p:cNvPr>
          <p:cNvGraphicFramePr/>
          <p:nvPr>
            <p:extLst>
              <p:ext uri="{D42A27DB-BD31-4B8C-83A1-F6EECF244321}">
                <p14:modId xmlns:p14="http://schemas.microsoft.com/office/powerpoint/2010/main" val="3347786659"/>
              </p:ext>
            </p:extLst>
          </p:nvPr>
        </p:nvGraphicFramePr>
        <p:xfrm>
          <a:off x="228600" y="1276350"/>
          <a:ext cx="2895600" cy="2971800"/>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Straight Connector 23">
            <a:extLst>
              <a:ext uri="{FF2B5EF4-FFF2-40B4-BE49-F238E27FC236}">
                <a16:creationId xmlns:a16="http://schemas.microsoft.com/office/drawing/2014/main" id="{92E457E7-DB56-41C9-A456-9081516A72FE}"/>
              </a:ext>
            </a:extLst>
          </p:cNvPr>
          <p:cNvCxnSpPr>
            <a:cxnSpLocks/>
          </p:cNvCxnSpPr>
          <p:nvPr/>
        </p:nvCxnSpPr>
        <p:spPr>
          <a:xfrm>
            <a:off x="3124200" y="1428750"/>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4" descr="Briefcase">
            <a:extLst>
              <a:ext uri="{FF2B5EF4-FFF2-40B4-BE49-F238E27FC236}">
                <a16:creationId xmlns:a16="http://schemas.microsoft.com/office/drawing/2014/main" id="{3C261D24-E337-46D9-823B-2C44ED6EAD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82000" y="57150"/>
            <a:ext cx="559923" cy="559923"/>
          </a:xfrm>
          <a:prstGeom prst="rect">
            <a:avLst/>
          </a:prstGeom>
        </p:spPr>
      </p:pic>
      <p:sp>
        <p:nvSpPr>
          <p:cNvPr id="25" name="Rectangle: Rounded Corners 24">
            <a:extLst>
              <a:ext uri="{FF2B5EF4-FFF2-40B4-BE49-F238E27FC236}">
                <a16:creationId xmlns:a16="http://schemas.microsoft.com/office/drawing/2014/main" id="{65ED0FAA-07FF-47B5-9C07-E292275167AA}"/>
              </a:ext>
            </a:extLst>
          </p:cNvPr>
          <p:cNvSpPr/>
          <p:nvPr/>
        </p:nvSpPr>
        <p:spPr>
          <a:xfrm>
            <a:off x="5334000" y="3714750"/>
            <a:ext cx="762015" cy="304800"/>
          </a:xfrm>
          <a:prstGeom prst="roundRect">
            <a:avLst/>
          </a:prstGeom>
          <a:solidFill>
            <a:srgbClr val="418F47"/>
          </a:solidFill>
          <a:ln/>
        </p:spPr>
        <p:style>
          <a:lnRef idx="3">
            <a:schemeClr val="lt1"/>
          </a:lnRef>
          <a:fillRef idx="1">
            <a:schemeClr val="accent4"/>
          </a:fillRef>
          <a:effectRef idx="1">
            <a:schemeClr val="accent4"/>
          </a:effectRef>
          <a:fontRef idx="minor">
            <a:schemeClr val="lt1"/>
          </a:fontRef>
        </p:style>
        <p:txBody>
          <a:bodyPr lIns="0" tIns="0" rIns="0" bIns="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r-Latn-RS" sz="1200" b="1" dirty="0">
                <a:solidFill>
                  <a:schemeClr val="bg1"/>
                </a:solidFill>
              </a:rPr>
              <a:t>Prosek 15</a:t>
            </a:r>
            <a:endParaRPr lang="en-US" sz="1200" b="1" dirty="0">
              <a:solidFill>
                <a:schemeClr val="bg1"/>
              </a:solidFill>
            </a:endParaRPr>
          </a:p>
        </p:txBody>
      </p:sp>
    </p:spTree>
    <p:extLst>
      <p:ext uri="{BB962C8B-B14F-4D97-AF65-F5344CB8AC3E}">
        <p14:creationId xmlns:p14="http://schemas.microsoft.com/office/powerpoint/2010/main" val="7328856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C20AFC1-022A-4E4E-9404-7A2B32FB84F4}"/>
              </a:ext>
            </a:extLst>
          </p:cNvPr>
          <p:cNvGraphicFramePr/>
          <p:nvPr>
            <p:extLst>
              <p:ext uri="{D42A27DB-BD31-4B8C-83A1-F6EECF244321}">
                <p14:modId xmlns:p14="http://schemas.microsoft.com/office/powerpoint/2010/main" val="2069544206"/>
              </p:ext>
            </p:extLst>
          </p:nvPr>
        </p:nvGraphicFramePr>
        <p:xfrm>
          <a:off x="4572000" y="1809750"/>
          <a:ext cx="44958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0"/>
            <a:ext cx="5694689" cy="383794"/>
          </a:xfrm>
          <a:solidFill>
            <a:srgbClr val="418F47"/>
          </a:solidFill>
        </p:spPr>
        <p:txBody>
          <a:bodyPr wrap="none" lIns="56319" tIns="12241" rIns="56319" bIns="12241" rtlCol="0" anchor="ctr">
            <a:spAutoFit/>
          </a:bodyPr>
          <a:lstStyle/>
          <a:p>
            <a:r>
              <a:rPr lang="sr-Latn-RS" dirty="0"/>
              <a:t>Učestvovanje u procesu javnih nabavki</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152400" y="4492139"/>
            <a:ext cx="3048000" cy="246221"/>
          </a:xfrm>
          <a:noFill/>
        </p:spPr>
        <p:txBody>
          <a:bodyPr vert="horz" wrap="square" lIns="48965" tIns="0" rIns="48965" bIns="0" rtlCol="0" anchor="ctr">
            <a:spAutoFit/>
          </a:bodyPr>
          <a:lstStyle/>
          <a:p>
            <a:pPr marL="0" indent="0">
              <a:lnSpc>
                <a:spcPct val="100000"/>
              </a:lnSpc>
              <a:spcBef>
                <a:spcPts val="0"/>
              </a:spcBef>
              <a:spcAft>
                <a:spcPts val="0"/>
              </a:spcAft>
            </a:pPr>
            <a:r>
              <a:rPr lang="en-US" sz="800" b="0" i="1" dirty="0" err="1">
                <a:solidFill>
                  <a:schemeClr val="tx1"/>
                </a:solidFill>
              </a:rPr>
              <a:t>Šta</a:t>
            </a:r>
            <a:r>
              <a:rPr lang="en-US" sz="800" b="0" i="1" dirty="0">
                <a:solidFill>
                  <a:schemeClr val="tx1"/>
                </a:solidFill>
              </a:rPr>
              <a:t> je </a:t>
            </a:r>
            <a:r>
              <a:rPr lang="en-US" sz="800" b="0" i="1" dirty="0" err="1">
                <a:solidFill>
                  <a:schemeClr val="tx1"/>
                </a:solidFill>
              </a:rPr>
              <a:t>glavni</a:t>
            </a:r>
            <a:r>
              <a:rPr lang="en-US" sz="800" b="0" i="1" dirty="0">
                <a:solidFill>
                  <a:schemeClr val="tx1"/>
                </a:solidFill>
              </a:rPr>
              <a:t> </a:t>
            </a:r>
            <a:r>
              <a:rPr lang="en-US" sz="800" b="0" i="1" dirty="0" err="1">
                <a:solidFill>
                  <a:schemeClr val="tx1"/>
                </a:solidFill>
              </a:rPr>
              <a:t>razlog</a:t>
            </a:r>
            <a:r>
              <a:rPr lang="en-US" sz="800" b="0" i="1" dirty="0">
                <a:solidFill>
                  <a:schemeClr val="tx1"/>
                </a:solidFill>
              </a:rPr>
              <a:t> </a:t>
            </a:r>
            <a:r>
              <a:rPr lang="en-US" sz="800" b="0" i="1" dirty="0" err="1">
                <a:solidFill>
                  <a:schemeClr val="tx1"/>
                </a:solidFill>
              </a:rPr>
              <a:t>što</a:t>
            </a:r>
            <a:r>
              <a:rPr lang="en-US" sz="800" b="0" i="1" dirty="0">
                <a:solidFill>
                  <a:schemeClr val="tx1"/>
                </a:solidFill>
              </a:rPr>
              <a:t> </a:t>
            </a:r>
            <a:r>
              <a:rPr lang="en-US" sz="800" b="0" i="1" dirty="0" err="1">
                <a:solidFill>
                  <a:schemeClr val="tx1"/>
                </a:solidFill>
              </a:rPr>
              <a:t>nijednom</a:t>
            </a:r>
            <a:r>
              <a:rPr lang="en-US" sz="800" b="0" i="1" dirty="0">
                <a:solidFill>
                  <a:schemeClr val="tx1"/>
                </a:solidFill>
              </a:rPr>
              <a:t> </a:t>
            </a:r>
            <a:r>
              <a:rPr lang="en-US" sz="800" b="0" i="1" dirty="0" err="1">
                <a:solidFill>
                  <a:schemeClr val="tx1"/>
                </a:solidFill>
              </a:rPr>
              <a:t>niste</a:t>
            </a:r>
            <a:r>
              <a:rPr lang="en-US" sz="800" b="0" i="1" dirty="0">
                <a:solidFill>
                  <a:schemeClr val="tx1"/>
                </a:solidFill>
              </a:rPr>
              <a:t> </a:t>
            </a:r>
            <a:r>
              <a:rPr lang="en-US" sz="800" b="0" i="1" dirty="0" err="1">
                <a:solidFill>
                  <a:schemeClr val="tx1"/>
                </a:solidFill>
              </a:rPr>
              <a:t>učestovali</a:t>
            </a:r>
            <a:r>
              <a:rPr lang="en-US" sz="800" b="0" i="1" dirty="0">
                <a:solidFill>
                  <a:schemeClr val="tx1"/>
                </a:solidFill>
              </a:rPr>
              <a:t> u </a:t>
            </a:r>
            <a:r>
              <a:rPr lang="en-US" sz="800" b="0" i="1" dirty="0" err="1">
                <a:solidFill>
                  <a:schemeClr val="tx1"/>
                </a:solidFill>
              </a:rPr>
              <a:t>procesu</a:t>
            </a:r>
            <a:r>
              <a:rPr lang="en-US" sz="800" b="0" i="1" dirty="0">
                <a:solidFill>
                  <a:schemeClr val="tx1"/>
                </a:solidFill>
              </a:rPr>
              <a:t> </a:t>
            </a:r>
            <a:r>
              <a:rPr lang="en-US" sz="800" b="0" i="1" dirty="0" err="1">
                <a:solidFill>
                  <a:schemeClr val="tx1"/>
                </a:solidFill>
              </a:rPr>
              <a:t>javnih</a:t>
            </a:r>
            <a:r>
              <a:rPr lang="en-US" sz="800" b="0" i="1" dirty="0">
                <a:solidFill>
                  <a:schemeClr val="tx1"/>
                </a:solidFill>
              </a:rPr>
              <a:t> </a:t>
            </a:r>
            <a:r>
              <a:rPr lang="en-US" sz="800" b="0" i="1" dirty="0" err="1">
                <a:solidFill>
                  <a:schemeClr val="tx1"/>
                </a:solidFill>
              </a:rPr>
              <a:t>nabavki</a:t>
            </a:r>
            <a:r>
              <a:rPr lang="en-US" sz="800" b="0" i="1" dirty="0">
                <a:solidFill>
                  <a:schemeClr val="tx1"/>
                </a:solidFill>
              </a:rPr>
              <a:t> u </a:t>
            </a:r>
            <a:r>
              <a:rPr lang="en-US" sz="800" b="0" i="1" dirty="0" err="1">
                <a:solidFill>
                  <a:schemeClr val="tx1"/>
                </a:solidFill>
              </a:rPr>
              <a:t>poslednje</a:t>
            </a:r>
            <a:r>
              <a:rPr lang="en-US" sz="800" b="0" i="1" dirty="0">
                <a:solidFill>
                  <a:schemeClr val="tx1"/>
                </a:solidFill>
              </a:rPr>
              <a:t> tri </a:t>
            </a:r>
            <a:r>
              <a:rPr lang="en-US" sz="800" b="0" i="1" dirty="0" err="1">
                <a:solidFill>
                  <a:schemeClr val="tx1"/>
                </a:solidFill>
              </a:rPr>
              <a:t>godine</a:t>
            </a:r>
            <a:r>
              <a:rPr lang="en-US" sz="800" b="0" i="1" dirty="0">
                <a:solidFill>
                  <a:schemeClr val="tx1"/>
                </a:solidFill>
              </a:rPr>
              <a:t>?; Vi</a:t>
            </a:r>
            <a:r>
              <a:rPr lang="sr-Latn-RS" sz="800" b="0" i="1" dirty="0">
                <a:solidFill>
                  <a:schemeClr val="tx1"/>
                </a:solidFill>
              </a:rPr>
              <a:t>šestruki odgovori</a:t>
            </a:r>
            <a:endParaRPr lang="en-US" sz="8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lvl="0">
              <a:defRPr/>
            </a:pPr>
            <a:r>
              <a:rPr lang="sr-Latn-RS" sz="1200" dirty="0">
                <a:solidFill>
                  <a:srgbClr val="222223"/>
                </a:solidFill>
              </a:rPr>
              <a:t>Ponuđači najčešće nisu ni jednom u protekle tri godine učestvovali u javnim nabavkama, jer ne ispunjavaju tehničke i finansijske uslove za učešće. Kao najveći potencijali da se registruju i učestvuju kao ponuđači navode se povećanje broja zaposlenih ili tehničkih kapaciteta, kao i transparentniji i fer uslovi učešća objavljeni od strane naručilaca.</a:t>
            </a:r>
            <a:endParaRPr kumimoji="0" lang="en-US" sz="12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152400" y="4857750"/>
            <a:ext cx="3966408" cy="171356"/>
          </a:xfrm>
          <a:prstGeom prst="rect">
            <a:avLst/>
          </a:prstGeom>
          <a:noFill/>
        </p:spPr>
        <p:txBody>
          <a:bodyPr vert="horz" wrap="square" lIns="48921" tIns="0" rIns="48921" bIns="0" rtlCol="0" anchor="ctr">
            <a:noAutofit/>
          </a:bodyPr>
          <a:lstStyle/>
          <a:p>
            <a:pPr lvl="0" defTabSz="913269">
              <a:defRPr/>
            </a:pPr>
            <a:r>
              <a:rPr kumimoji="0" lang="sr-Latn-RS" sz="800" b="0" i="0" u="none" strike="noStrike" kern="1200" cap="none" spc="0" normalizeH="0" baseline="0" noProof="0" dirty="0">
                <a:ln>
                  <a:noFill/>
                </a:ln>
                <a:solidFill>
                  <a:srgbClr val="222223"/>
                </a:solidFill>
                <a:effectLst/>
                <a:uLnTx/>
                <a:uFillTx/>
                <a:latin typeface="Segoe UI"/>
                <a:ea typeface="+mn-ea"/>
                <a:cs typeface="+mn-cs"/>
              </a:rPr>
              <a:t>Baza: Ponuđači </a:t>
            </a:r>
            <a:r>
              <a:rPr lang="sr-Latn-RS" sz="800" dirty="0">
                <a:solidFill>
                  <a:srgbClr val="222223"/>
                </a:solidFill>
              </a:rPr>
              <a:t>koji nisu upisani u registar ponuđivača javne nabavke i nisu učestvovali u javnoj nabavci u poslednje tri godine (65% od ciljne populacije)</a:t>
            </a:r>
            <a:endParaRPr kumimoji="0" lang="en-US" sz="8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9" name="Text Placeholder 3">
            <a:extLst>
              <a:ext uri="{FF2B5EF4-FFF2-40B4-BE49-F238E27FC236}">
                <a16:creationId xmlns:a16="http://schemas.microsoft.com/office/drawing/2014/main" id="{B23E09E7-BE2D-4F9A-B085-BF504E05F180}"/>
              </a:ext>
            </a:extLst>
          </p:cNvPr>
          <p:cNvSpPr txBox="1">
            <a:spLocks/>
          </p:cNvSpPr>
          <p:nvPr/>
        </p:nvSpPr>
        <p:spPr bwMode="gray">
          <a:xfrm>
            <a:off x="5181600" y="4492139"/>
            <a:ext cx="3934097" cy="246221"/>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0" indent="0">
              <a:lnSpc>
                <a:spcPct val="100000"/>
              </a:lnSpc>
              <a:spcBef>
                <a:spcPts val="0"/>
              </a:spcBef>
              <a:spcAft>
                <a:spcPts val="0"/>
              </a:spcAft>
              <a:buClr>
                <a:srgbClr val="222223"/>
              </a:buClr>
              <a:defRPr/>
            </a:pPr>
            <a:r>
              <a:rPr lang="en-US" sz="800" b="0" i="1" dirty="0" err="1">
                <a:solidFill>
                  <a:srgbClr val="222223"/>
                </a:solidFill>
              </a:rPr>
              <a:t>Šta</a:t>
            </a:r>
            <a:r>
              <a:rPr lang="en-US" sz="800" b="0" i="1" dirty="0">
                <a:solidFill>
                  <a:srgbClr val="222223"/>
                </a:solidFill>
              </a:rPr>
              <a:t> bi vas </a:t>
            </a:r>
            <a:r>
              <a:rPr lang="en-US" sz="800" b="0" i="1" dirty="0" err="1">
                <a:solidFill>
                  <a:srgbClr val="222223"/>
                </a:solidFill>
              </a:rPr>
              <a:t>navelo</a:t>
            </a:r>
            <a:r>
              <a:rPr lang="en-US" sz="800" b="0" i="1" dirty="0">
                <a:solidFill>
                  <a:srgbClr val="222223"/>
                </a:solidFill>
              </a:rPr>
              <a:t> da se u </a:t>
            </a:r>
            <a:r>
              <a:rPr lang="en-US" sz="800" b="0" i="1" dirty="0" err="1">
                <a:solidFill>
                  <a:srgbClr val="222223"/>
                </a:solidFill>
              </a:rPr>
              <a:t>narednom</a:t>
            </a:r>
            <a:r>
              <a:rPr lang="en-US" sz="800" b="0" i="1" dirty="0">
                <a:solidFill>
                  <a:srgbClr val="222223"/>
                </a:solidFill>
              </a:rPr>
              <a:t> </a:t>
            </a:r>
            <a:r>
              <a:rPr lang="en-US" sz="800" b="0" i="1" dirty="0" err="1">
                <a:solidFill>
                  <a:srgbClr val="222223"/>
                </a:solidFill>
              </a:rPr>
              <a:t>periodu</a:t>
            </a:r>
            <a:r>
              <a:rPr lang="en-US" sz="800" b="0" i="1" dirty="0">
                <a:solidFill>
                  <a:srgbClr val="222223"/>
                </a:solidFill>
              </a:rPr>
              <a:t> </a:t>
            </a:r>
            <a:r>
              <a:rPr lang="en-US" sz="800" b="0" i="1" dirty="0" err="1">
                <a:solidFill>
                  <a:srgbClr val="222223"/>
                </a:solidFill>
              </a:rPr>
              <a:t>registrujete</a:t>
            </a:r>
            <a:r>
              <a:rPr lang="en-US" sz="800" b="0" i="1" dirty="0">
                <a:solidFill>
                  <a:srgbClr val="222223"/>
                </a:solidFill>
              </a:rPr>
              <a:t> </a:t>
            </a:r>
            <a:r>
              <a:rPr lang="en-US" sz="800" b="0" i="1" dirty="0" err="1">
                <a:solidFill>
                  <a:srgbClr val="222223"/>
                </a:solidFill>
              </a:rPr>
              <a:t>i</a:t>
            </a:r>
            <a:r>
              <a:rPr lang="en-US" sz="800" b="0" i="1" dirty="0">
                <a:solidFill>
                  <a:srgbClr val="222223"/>
                </a:solidFill>
              </a:rPr>
              <a:t> </a:t>
            </a:r>
            <a:r>
              <a:rPr lang="en-US" sz="800" b="0" i="1" dirty="0" err="1">
                <a:solidFill>
                  <a:srgbClr val="222223"/>
                </a:solidFill>
              </a:rPr>
              <a:t>učestvujete</a:t>
            </a:r>
            <a:r>
              <a:rPr lang="en-US" sz="800" b="0" i="1" dirty="0">
                <a:solidFill>
                  <a:srgbClr val="222223"/>
                </a:solidFill>
              </a:rPr>
              <a:t> </a:t>
            </a:r>
            <a:r>
              <a:rPr lang="en-US" sz="800" b="0" i="1" dirty="0" err="1">
                <a:solidFill>
                  <a:srgbClr val="222223"/>
                </a:solidFill>
              </a:rPr>
              <a:t>kao</a:t>
            </a:r>
            <a:r>
              <a:rPr lang="en-US" sz="800" b="0" i="1" dirty="0">
                <a:solidFill>
                  <a:srgbClr val="222223"/>
                </a:solidFill>
              </a:rPr>
              <a:t> </a:t>
            </a:r>
            <a:r>
              <a:rPr lang="en-US" sz="800" b="0" i="1" dirty="0" err="1">
                <a:solidFill>
                  <a:srgbClr val="222223"/>
                </a:solidFill>
              </a:rPr>
              <a:t>ponuđač</a:t>
            </a:r>
            <a:r>
              <a:rPr lang="en-US" sz="800" b="0" i="1" dirty="0">
                <a:solidFill>
                  <a:srgbClr val="222223"/>
                </a:solidFill>
              </a:rPr>
              <a:t> u </a:t>
            </a:r>
            <a:r>
              <a:rPr lang="en-US" sz="800" b="0" i="1" dirty="0" err="1">
                <a:solidFill>
                  <a:srgbClr val="222223"/>
                </a:solidFill>
              </a:rPr>
              <a:t>postupcima</a:t>
            </a:r>
            <a:r>
              <a:rPr lang="en-US" sz="800" b="0" i="1" dirty="0">
                <a:solidFill>
                  <a:srgbClr val="222223"/>
                </a:solidFill>
              </a:rPr>
              <a:t> </a:t>
            </a:r>
            <a:r>
              <a:rPr lang="en-US" sz="800" b="0" i="1" dirty="0" err="1">
                <a:solidFill>
                  <a:srgbClr val="222223"/>
                </a:solidFill>
              </a:rPr>
              <a:t>javnih</a:t>
            </a:r>
            <a:r>
              <a:rPr lang="en-US" sz="800" b="0" i="1" dirty="0">
                <a:solidFill>
                  <a:srgbClr val="222223"/>
                </a:solidFill>
              </a:rPr>
              <a:t> </a:t>
            </a:r>
            <a:r>
              <a:rPr lang="en-US" sz="800" b="0" i="1" dirty="0" err="1">
                <a:solidFill>
                  <a:srgbClr val="222223"/>
                </a:solidFill>
              </a:rPr>
              <a:t>nabavki</a:t>
            </a:r>
            <a:r>
              <a:rPr lang="en-US" sz="800" b="0" i="1" dirty="0">
                <a:solidFill>
                  <a:srgbClr val="222223"/>
                </a:solidFill>
              </a:rPr>
              <a:t>?; </a:t>
            </a:r>
            <a:r>
              <a:rPr lang="en-US" sz="800" b="0" i="1" dirty="0" err="1">
                <a:solidFill>
                  <a:srgbClr val="222223"/>
                </a:solidFill>
              </a:rPr>
              <a:t>Višestruki</a:t>
            </a:r>
            <a:r>
              <a:rPr lang="en-US" sz="800" b="0" i="1" dirty="0">
                <a:solidFill>
                  <a:srgbClr val="222223"/>
                </a:solidFill>
              </a:rPr>
              <a:t> </a:t>
            </a:r>
            <a:r>
              <a:rPr lang="en-US" sz="800" b="0" i="1" dirty="0" err="1">
                <a:solidFill>
                  <a:srgbClr val="222223"/>
                </a:solidFill>
              </a:rPr>
              <a:t>odgovori</a:t>
            </a:r>
            <a:endParaRPr kumimoji="0" lang="en-US" sz="800" b="0" i="1"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0" name="Chart 9">
            <a:extLst>
              <a:ext uri="{FF2B5EF4-FFF2-40B4-BE49-F238E27FC236}">
                <a16:creationId xmlns:a16="http://schemas.microsoft.com/office/drawing/2014/main" id="{FDFC9FE7-396D-44B8-B49D-76D2C61B066E}"/>
              </a:ext>
            </a:extLst>
          </p:cNvPr>
          <p:cNvGraphicFramePr/>
          <p:nvPr>
            <p:extLst>
              <p:ext uri="{D42A27DB-BD31-4B8C-83A1-F6EECF244321}">
                <p14:modId xmlns:p14="http://schemas.microsoft.com/office/powerpoint/2010/main" val="2113830513"/>
              </p:ext>
            </p:extLst>
          </p:nvPr>
        </p:nvGraphicFramePr>
        <p:xfrm>
          <a:off x="196517" y="1733550"/>
          <a:ext cx="4375483"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Rounded Corners 11">
            <a:extLst>
              <a:ext uri="{FF2B5EF4-FFF2-40B4-BE49-F238E27FC236}">
                <a16:creationId xmlns:a16="http://schemas.microsoft.com/office/drawing/2014/main" id="{0F917323-0F35-41BC-ACFE-57C4CB222446}"/>
              </a:ext>
            </a:extLst>
          </p:cNvPr>
          <p:cNvSpPr/>
          <p:nvPr/>
        </p:nvSpPr>
        <p:spPr bwMode="gray">
          <a:xfrm>
            <a:off x="762000" y="1428750"/>
            <a:ext cx="3455302" cy="2286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200" b="1" dirty="0">
                <a:solidFill>
                  <a:schemeClr val="bg1"/>
                </a:solidFill>
                <a:cs typeface="Calibri" panose="020F0502020204030204" pitchFamily="34" charset="0"/>
              </a:rPr>
              <a:t>Glavni razlog što nijednom nisu učestvovali</a:t>
            </a:r>
            <a:endParaRPr lang="en-US" sz="1200" b="1" dirty="0">
              <a:solidFill>
                <a:schemeClr val="bg1"/>
              </a:solidFill>
              <a:cs typeface="Calibri" panose="020F0502020204030204" pitchFamily="34" charset="0"/>
            </a:endParaRPr>
          </a:p>
        </p:txBody>
      </p:sp>
      <p:sp>
        <p:nvSpPr>
          <p:cNvPr id="13" name="Rectangle: Rounded Corners 12">
            <a:extLst>
              <a:ext uri="{FF2B5EF4-FFF2-40B4-BE49-F238E27FC236}">
                <a16:creationId xmlns:a16="http://schemas.microsoft.com/office/drawing/2014/main" id="{166148AF-36B4-46DA-958A-0F66BB06DB08}"/>
              </a:ext>
            </a:extLst>
          </p:cNvPr>
          <p:cNvSpPr/>
          <p:nvPr/>
        </p:nvSpPr>
        <p:spPr bwMode="gray">
          <a:xfrm>
            <a:off x="5105400" y="1428750"/>
            <a:ext cx="3429000" cy="2286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200" b="1" dirty="0">
                <a:solidFill>
                  <a:schemeClr val="bg1"/>
                </a:solidFill>
                <a:cs typeface="Calibri" panose="020F0502020204030204" pitchFamily="34" charset="0"/>
              </a:rPr>
              <a:t>Šta bi ih navelo da se registruju i učestvuju</a:t>
            </a:r>
            <a:endParaRPr lang="en-US" sz="1200" b="1" dirty="0">
              <a:solidFill>
                <a:schemeClr val="bg1"/>
              </a:solidFill>
              <a:cs typeface="Calibri" panose="020F0502020204030204" pitchFamily="34" charset="0"/>
            </a:endParaRPr>
          </a:p>
        </p:txBody>
      </p:sp>
      <p:sp>
        <p:nvSpPr>
          <p:cNvPr id="14" name="TextBox 13">
            <a:extLst>
              <a:ext uri="{FF2B5EF4-FFF2-40B4-BE49-F238E27FC236}">
                <a16:creationId xmlns:a16="http://schemas.microsoft.com/office/drawing/2014/main" id="{B44782D7-2881-4DE6-84B1-740556175B7B}"/>
              </a:ext>
            </a:extLst>
          </p:cNvPr>
          <p:cNvSpPr txBox="1"/>
          <p:nvPr/>
        </p:nvSpPr>
        <p:spPr bwMode="gray">
          <a:xfrm>
            <a:off x="5181600" y="4857750"/>
            <a:ext cx="3997234" cy="171356"/>
          </a:xfrm>
          <a:prstGeom prst="rect">
            <a:avLst/>
          </a:prstGeom>
          <a:noFill/>
        </p:spPr>
        <p:txBody>
          <a:bodyPr vert="horz" wrap="square" lIns="48921" tIns="0" rIns="48921" bIns="0" rtlCol="0" anchor="ctr">
            <a:noAutofit/>
          </a:bodyPr>
          <a:lstStyle/>
          <a:p>
            <a:pPr lvl="0" defTabSz="913269">
              <a:defRPr/>
            </a:pPr>
            <a:r>
              <a:rPr kumimoji="0" lang="en-US" sz="800" b="0" i="0" u="none" strike="noStrike" kern="1200" cap="none" spc="0" normalizeH="0" baseline="0" noProof="0" dirty="0">
                <a:ln>
                  <a:noFill/>
                </a:ln>
                <a:solidFill>
                  <a:srgbClr val="222223"/>
                </a:solidFill>
                <a:effectLst/>
                <a:uLnTx/>
                <a:uFillTx/>
                <a:latin typeface="Segoe UI"/>
                <a:ea typeface="+mn-ea"/>
                <a:cs typeface="+mn-cs"/>
              </a:rPr>
              <a:t>Ba</a:t>
            </a:r>
            <a:r>
              <a:rPr lang="sr-Latn-RS" sz="800" dirty="0">
                <a:solidFill>
                  <a:srgbClr val="222223"/>
                </a:solidFill>
                <a:latin typeface="Segoe UI"/>
              </a:rPr>
              <a:t>za</a:t>
            </a:r>
            <a:r>
              <a:rPr kumimoji="0" lang="en-US" sz="800" b="0" i="0" u="none" strike="noStrike" kern="1200" cap="none" spc="0" normalizeH="0" baseline="0" noProof="0" dirty="0">
                <a:ln>
                  <a:noFill/>
                </a:ln>
                <a:solidFill>
                  <a:srgbClr val="222223"/>
                </a:solidFill>
                <a:effectLst/>
                <a:uLnTx/>
                <a:uFillTx/>
                <a:latin typeface="Segoe UI"/>
                <a:ea typeface="+mn-ea"/>
                <a:cs typeface="+mn-cs"/>
              </a:rPr>
              <a:t>: </a:t>
            </a:r>
            <a:r>
              <a:rPr lang="sr-Latn-RS" sz="800" dirty="0">
                <a:solidFill>
                  <a:srgbClr val="222223"/>
                </a:solidFill>
              </a:rPr>
              <a:t>Ponuđači koji nisu upisani u registar ponuđivača javne nabavke i nisu učestvovali u javnoj nabavci u poslednje tri godine (65% od ciljne populacije)</a:t>
            </a:r>
            <a:endParaRPr kumimoji="0" lang="en-US" sz="800" b="0" i="0" u="none" strike="noStrike" kern="1200" cap="none" spc="0" normalizeH="0" baseline="0" noProof="0" dirty="0">
              <a:ln>
                <a:noFill/>
              </a:ln>
              <a:solidFill>
                <a:srgbClr val="222223"/>
              </a:solidFill>
              <a:effectLst/>
              <a:uLnTx/>
              <a:uFillTx/>
              <a:latin typeface="Segoe UI"/>
              <a:ea typeface="+mn-ea"/>
              <a:cs typeface="+mn-cs"/>
            </a:endParaRPr>
          </a:p>
        </p:txBody>
      </p:sp>
      <p:pic>
        <p:nvPicPr>
          <p:cNvPr id="17" name="Picture 14" descr="Briefcase">
            <a:extLst>
              <a:ext uri="{FF2B5EF4-FFF2-40B4-BE49-F238E27FC236}">
                <a16:creationId xmlns:a16="http://schemas.microsoft.com/office/drawing/2014/main" id="{88C043DC-F99A-40BB-8F31-DA2738EB67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20787563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6115830" cy="383794"/>
          </a:xfrm>
          <a:solidFill>
            <a:srgbClr val="418F47"/>
          </a:solidFill>
        </p:spPr>
        <p:txBody>
          <a:bodyPr wrap="none" lIns="56319" tIns="12241" rIns="56319" bIns="12241" rtlCol="0" anchor="ctr">
            <a:spAutoFit/>
          </a:bodyPr>
          <a:lstStyle/>
          <a:p>
            <a:r>
              <a:rPr lang="sr-Latn-RS" dirty="0"/>
              <a:t>Odlučivanje o učestvovanju u postupcima</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152400" y="4552950"/>
            <a:ext cx="2743199" cy="276999"/>
          </a:xfrm>
          <a:noFill/>
        </p:spPr>
        <p:txBody>
          <a:bodyPr vert="horz" wrap="square" lIns="48965" tIns="0" rIns="48965" bIns="0" rtlCol="0" anchor="ctr">
            <a:spAutoFit/>
          </a:bodyPr>
          <a:lstStyle/>
          <a:p>
            <a:pPr>
              <a:lnSpc>
                <a:spcPct val="100000"/>
              </a:lnSpc>
              <a:spcBef>
                <a:spcPts val="0"/>
              </a:spcBef>
              <a:spcAft>
                <a:spcPts val="0"/>
              </a:spcAft>
            </a:pPr>
            <a:r>
              <a:rPr lang="en-US" sz="900" b="0" i="1" dirty="0">
                <a:solidFill>
                  <a:schemeClr val="tx1"/>
                </a:solidFill>
              </a:rPr>
              <a:t>Ko u </a:t>
            </a:r>
            <a:r>
              <a:rPr lang="en-US" sz="900" b="0" i="1" dirty="0" err="1">
                <a:solidFill>
                  <a:schemeClr val="tx1"/>
                </a:solidFill>
              </a:rPr>
              <a:t>vašoj</a:t>
            </a:r>
            <a:r>
              <a:rPr lang="en-US" sz="900" b="0" i="1" dirty="0">
                <a:solidFill>
                  <a:schemeClr val="tx1"/>
                </a:solidFill>
              </a:rPr>
              <a:t> </a:t>
            </a:r>
            <a:r>
              <a:rPr lang="en-US" sz="900" b="0" i="1" dirty="0" err="1">
                <a:solidFill>
                  <a:schemeClr val="tx1"/>
                </a:solidFill>
              </a:rPr>
              <a:t>firmi</a:t>
            </a:r>
            <a:r>
              <a:rPr lang="en-US" sz="900" b="0" i="1" dirty="0">
                <a:solidFill>
                  <a:schemeClr val="tx1"/>
                </a:solidFill>
              </a:rPr>
              <a:t> </a:t>
            </a:r>
            <a:r>
              <a:rPr lang="en-US" sz="900" b="0" i="1" dirty="0" err="1">
                <a:solidFill>
                  <a:schemeClr val="tx1"/>
                </a:solidFill>
              </a:rPr>
              <a:t>odlučuje</a:t>
            </a:r>
            <a:r>
              <a:rPr lang="en-US" sz="900" b="0" i="1" dirty="0">
                <a:solidFill>
                  <a:schemeClr val="tx1"/>
                </a:solidFill>
              </a:rPr>
              <a:t> o </a:t>
            </a:r>
            <a:r>
              <a:rPr lang="en-US" sz="900" b="0" i="1" dirty="0" err="1">
                <a:solidFill>
                  <a:schemeClr val="tx1"/>
                </a:solidFill>
              </a:rPr>
              <a:t>učestvovanju</a:t>
            </a:r>
            <a:r>
              <a:rPr lang="en-US" sz="900" b="0" i="1" dirty="0">
                <a:solidFill>
                  <a:schemeClr val="tx1"/>
                </a:solidFill>
              </a:rPr>
              <a:t> u </a:t>
            </a:r>
            <a:r>
              <a:rPr lang="en-US" sz="900" b="0" i="1" dirty="0" err="1">
                <a:solidFill>
                  <a:schemeClr val="tx1"/>
                </a:solidFill>
              </a:rPr>
              <a:t>određenim</a:t>
            </a:r>
            <a:r>
              <a:rPr lang="en-US" sz="900" b="0" i="1" dirty="0">
                <a:solidFill>
                  <a:schemeClr val="tx1"/>
                </a:solidFill>
              </a:rPr>
              <a:t> </a:t>
            </a:r>
            <a:r>
              <a:rPr lang="en-US" sz="900" b="0" i="1" dirty="0" err="1">
                <a:solidFill>
                  <a:schemeClr val="tx1"/>
                </a:solidFill>
              </a:rPr>
              <a:t>postupcima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 Vi</a:t>
            </a:r>
            <a:r>
              <a:rPr lang="sr-Latn-RS" sz="900" b="0" i="1" dirty="0">
                <a:solidFill>
                  <a:schemeClr val="tx1"/>
                </a:solidFill>
              </a:rPr>
              <a:t>šestruki odgovori</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Kod većine ponuđača direktor ili zamenik odlučuju o učestvovanju u postupcima javnih nabavki, a kod tri petine ponuđača koji su učesvovali u postupcima odlučuje se na osnovu uslova učestvovanja, dok je vrednost nabavke znato ređe odlučujući faktor. </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096000" y="4822334"/>
            <a:ext cx="3012482" cy="321166"/>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sr-Latn-RS" sz="900" dirty="0">
                <a:solidFill>
                  <a:srgbClr val="222223"/>
                </a:solidFill>
              </a:rPr>
              <a:t>Ponuđači koji su učestvovali u postupcima javne nabavke u poslednje tri godine (35% od ciljne populacije)</a:t>
            </a:r>
            <a:endParaRPr lang="en-US" sz="900" dirty="0">
              <a:solidFill>
                <a:srgbClr val="222223"/>
              </a:solidFill>
              <a:latin typeface="Segoe UI"/>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749107869"/>
              </p:ext>
            </p:extLst>
          </p:nvPr>
        </p:nvGraphicFramePr>
        <p:xfrm>
          <a:off x="4572000" y="2038350"/>
          <a:ext cx="4343400" cy="2362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7A97976-28DC-47A3-88FA-2C4046597CEB}"/>
              </a:ext>
            </a:extLst>
          </p:cNvPr>
          <p:cNvSpPr txBox="1"/>
          <p:nvPr/>
        </p:nvSpPr>
        <p:spPr>
          <a:xfrm>
            <a:off x="5410200" y="1276350"/>
            <a:ext cx="2981305" cy="765072"/>
          </a:xfrm>
          <a:prstGeom prst="rect">
            <a:avLst/>
          </a:prstGeom>
          <a:noFill/>
        </p:spPr>
        <p:txBody>
          <a:bodyPr wrap="square" lIns="72000" tIns="36000" rIns="72000" bIns="36000" rtlCol="0">
            <a:spAutoFit/>
          </a:bodyPr>
          <a:lstStyle/>
          <a:p>
            <a:pPr lvl="0" algn="ctr" defTabSz="914400">
              <a:lnSpc>
                <a:spcPct val="110000"/>
              </a:lnSpc>
              <a:spcBef>
                <a:spcPts val="2400"/>
              </a:spcBef>
              <a:buClr>
                <a:srgbClr val="222223"/>
              </a:buClr>
              <a:defRPr/>
            </a:pPr>
            <a:r>
              <a:rPr lang="en-US" sz="1400" b="1" dirty="0" err="1"/>
              <a:t>Faktori</a:t>
            </a:r>
            <a:r>
              <a:rPr lang="en-US" sz="1400" b="1" dirty="0"/>
              <a:t> koji </a:t>
            </a:r>
            <a:r>
              <a:rPr lang="en-US" sz="1400" b="1" dirty="0" err="1"/>
              <a:t>uti</a:t>
            </a:r>
            <a:r>
              <a:rPr lang="sr-Latn-RS" sz="1400" b="1" dirty="0"/>
              <a:t>ču na prijavljivanje u određenom postupku javne nabavke</a:t>
            </a:r>
            <a:endParaRPr lang="en-US" sz="1400" b="1" dirty="0"/>
          </a:p>
        </p:txBody>
      </p:sp>
      <p:cxnSp>
        <p:nvCxnSpPr>
          <p:cNvPr id="14" name="Straight Connector 13">
            <a:extLst>
              <a:ext uri="{FF2B5EF4-FFF2-40B4-BE49-F238E27FC236}">
                <a16:creationId xmlns:a16="http://schemas.microsoft.com/office/drawing/2014/main" id="{3649D507-77B5-48F3-8654-7C46DC713A23}"/>
              </a:ext>
            </a:extLst>
          </p:cNvPr>
          <p:cNvCxnSpPr>
            <a:cxnSpLocks/>
          </p:cNvCxnSpPr>
          <p:nvPr/>
        </p:nvCxnSpPr>
        <p:spPr>
          <a:xfrm>
            <a:off x="4572000" y="1657350"/>
            <a:ext cx="0" cy="2523564"/>
          </a:xfrm>
          <a:prstGeom prst="line">
            <a:avLst/>
          </a:prstGeom>
          <a:ln w="9525">
            <a:solidFill>
              <a:schemeClr val="tx1">
                <a:lumMod val="25000"/>
                <a:lumOff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5943600" y="4552950"/>
            <a:ext cx="3124200"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0"/>
              </a:spcAft>
            </a:pPr>
            <a:r>
              <a:rPr lang="en-US" sz="900" b="0" i="1" dirty="0">
                <a:solidFill>
                  <a:schemeClr val="tx1"/>
                </a:solidFill>
              </a:rPr>
              <a:t>Na </a:t>
            </a:r>
            <a:r>
              <a:rPr lang="en-US" sz="900" b="0" i="1" dirty="0" err="1">
                <a:solidFill>
                  <a:schemeClr val="tx1"/>
                </a:solidFill>
              </a:rPr>
              <a:t>osnovu</a:t>
            </a:r>
            <a:r>
              <a:rPr lang="en-US" sz="900" b="0" i="1" dirty="0">
                <a:solidFill>
                  <a:schemeClr val="tx1"/>
                </a:solidFill>
              </a:rPr>
              <a:t> </a:t>
            </a:r>
            <a:r>
              <a:rPr lang="en-US" sz="900" b="0" i="1" dirty="0" err="1">
                <a:solidFill>
                  <a:schemeClr val="tx1"/>
                </a:solidFill>
              </a:rPr>
              <a:t>čega</a:t>
            </a:r>
            <a:r>
              <a:rPr lang="en-US" sz="900" b="0" i="1" dirty="0">
                <a:solidFill>
                  <a:schemeClr val="tx1"/>
                </a:solidFill>
              </a:rPr>
              <a:t> se u </a:t>
            </a:r>
            <a:r>
              <a:rPr lang="en-US" sz="900" b="0" i="1" dirty="0" err="1">
                <a:solidFill>
                  <a:schemeClr val="tx1"/>
                </a:solidFill>
              </a:rPr>
              <a:t>vašoj</a:t>
            </a:r>
            <a:r>
              <a:rPr lang="en-US" sz="900" b="0" i="1" dirty="0">
                <a:solidFill>
                  <a:schemeClr val="tx1"/>
                </a:solidFill>
              </a:rPr>
              <a:t> </a:t>
            </a:r>
            <a:r>
              <a:rPr lang="en-US" sz="900" b="0" i="1" dirty="0" err="1">
                <a:solidFill>
                  <a:schemeClr val="tx1"/>
                </a:solidFill>
              </a:rPr>
              <a:t>firmi</a:t>
            </a:r>
            <a:r>
              <a:rPr lang="en-US" sz="900" b="0" i="1" dirty="0">
                <a:solidFill>
                  <a:schemeClr val="tx1"/>
                </a:solidFill>
              </a:rPr>
              <a:t> </a:t>
            </a:r>
            <a:r>
              <a:rPr lang="en-US" sz="900" b="0" i="1" dirty="0" err="1">
                <a:solidFill>
                  <a:schemeClr val="tx1"/>
                </a:solidFill>
              </a:rPr>
              <a:t>odlučuje</a:t>
            </a:r>
            <a:r>
              <a:rPr lang="en-US" sz="900" b="0" i="1" dirty="0">
                <a:solidFill>
                  <a:schemeClr val="tx1"/>
                </a:solidFill>
              </a:rPr>
              <a:t> da li </a:t>
            </a:r>
            <a:r>
              <a:rPr lang="en-US" sz="900" b="0" i="1" dirty="0" err="1">
                <a:solidFill>
                  <a:schemeClr val="tx1"/>
                </a:solidFill>
              </a:rPr>
              <a:t>ćete</a:t>
            </a:r>
            <a:r>
              <a:rPr lang="en-US" sz="900" b="0" i="1" dirty="0">
                <a:solidFill>
                  <a:schemeClr val="tx1"/>
                </a:solidFill>
              </a:rPr>
              <a:t> se </a:t>
            </a:r>
            <a:r>
              <a:rPr lang="en-US" sz="900" b="0" i="1" dirty="0" err="1">
                <a:solidFill>
                  <a:schemeClr val="tx1"/>
                </a:solidFill>
              </a:rPr>
              <a:t>prijaviti</a:t>
            </a:r>
            <a:r>
              <a:rPr lang="en-US" sz="900" b="0" i="1" dirty="0">
                <a:solidFill>
                  <a:schemeClr val="tx1"/>
                </a:solidFill>
              </a:rPr>
              <a:t> </a:t>
            </a:r>
            <a:r>
              <a:rPr lang="en-US" sz="900" b="0" i="1" dirty="0" err="1">
                <a:solidFill>
                  <a:schemeClr val="tx1"/>
                </a:solidFill>
              </a:rPr>
              <a:t>kao</a:t>
            </a:r>
            <a:r>
              <a:rPr lang="en-US" sz="900" b="0" i="1" dirty="0">
                <a:solidFill>
                  <a:schemeClr val="tx1"/>
                </a:solidFill>
              </a:rPr>
              <a:t> </a:t>
            </a:r>
            <a:r>
              <a:rPr lang="en-US" sz="900" b="0" i="1" dirty="0" err="1">
                <a:solidFill>
                  <a:schemeClr val="tx1"/>
                </a:solidFill>
              </a:rPr>
              <a:t>ponuđač</a:t>
            </a:r>
            <a:r>
              <a:rPr lang="en-US" sz="900" b="0" i="1" dirty="0">
                <a:solidFill>
                  <a:schemeClr val="tx1"/>
                </a:solidFill>
              </a:rPr>
              <a:t> u </a:t>
            </a:r>
            <a:r>
              <a:rPr lang="en-US" sz="900" b="0" i="1" dirty="0" err="1">
                <a:solidFill>
                  <a:schemeClr val="tx1"/>
                </a:solidFill>
              </a:rPr>
              <a:t>određenom</a:t>
            </a:r>
            <a:r>
              <a:rPr lang="en-US" sz="900" b="0" i="1" dirty="0">
                <a:solidFill>
                  <a:schemeClr val="tx1"/>
                </a:solidFill>
              </a:rPr>
              <a:t> </a:t>
            </a:r>
            <a:r>
              <a:rPr lang="en-US" sz="900" b="0" i="1" dirty="0" err="1">
                <a:solidFill>
                  <a:schemeClr val="tx1"/>
                </a:solidFill>
              </a:rPr>
              <a:t>postupku</a:t>
            </a:r>
            <a:r>
              <a:rPr lang="en-US" sz="900" b="0" i="1" dirty="0">
                <a:solidFill>
                  <a:schemeClr val="tx1"/>
                </a:solidFill>
              </a:rPr>
              <a:t>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a:t>
            </a: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2092503718"/>
              </p:ext>
            </p:extLst>
          </p:nvPr>
        </p:nvGraphicFramePr>
        <p:xfrm>
          <a:off x="228600" y="1352550"/>
          <a:ext cx="4343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152401" y="4847224"/>
            <a:ext cx="3048000" cy="296276"/>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sr-Latn-RS" sz="900" dirty="0">
                <a:solidFill>
                  <a:srgbClr val="222223"/>
                </a:solidFill>
              </a:rPr>
              <a:t>Ponuđači koji su učestvovali u postupcima javne nabavke u poslednje tri godine (35% od ciljne populacije)</a:t>
            </a:r>
            <a:endParaRPr lang="en-US" sz="900" dirty="0">
              <a:solidFill>
                <a:srgbClr val="222223"/>
              </a:solidFill>
            </a:endParaRPr>
          </a:p>
        </p:txBody>
      </p:sp>
      <p:pic>
        <p:nvPicPr>
          <p:cNvPr id="17" name="Picture 14" descr="Briefcase">
            <a:extLst>
              <a:ext uri="{FF2B5EF4-FFF2-40B4-BE49-F238E27FC236}">
                <a16:creationId xmlns:a16="http://schemas.microsoft.com/office/drawing/2014/main" id="{18906F79-551F-4A1B-BB47-4D78E65266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31831179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381B789-2AB1-44FF-B548-610C76D36241}"/>
              </a:ext>
            </a:extLst>
          </p:cNvPr>
          <p:cNvGraphicFramePr>
            <a:graphicFrameLocks noGrp="1"/>
          </p:cNvGraphicFramePr>
          <p:nvPr>
            <p:extLst>
              <p:ext uri="{D42A27DB-BD31-4B8C-83A1-F6EECF244321}">
                <p14:modId xmlns:p14="http://schemas.microsoft.com/office/powerpoint/2010/main" val="1748711310"/>
              </p:ext>
            </p:extLst>
          </p:nvPr>
        </p:nvGraphicFramePr>
        <p:xfrm>
          <a:off x="145311" y="876649"/>
          <a:ext cx="8853378" cy="4067967"/>
        </p:xfrm>
        <a:graphic>
          <a:graphicData uri="http://schemas.openxmlformats.org/drawingml/2006/table">
            <a:tbl>
              <a:tblPr/>
              <a:tblGrid>
                <a:gridCol w="1447800">
                  <a:extLst>
                    <a:ext uri="{9D8B030D-6E8A-4147-A177-3AD203B41FA5}">
                      <a16:colId xmlns:a16="http://schemas.microsoft.com/office/drawing/2014/main" val="1472277998"/>
                    </a:ext>
                  </a:extLst>
                </a:gridCol>
                <a:gridCol w="2366926">
                  <a:extLst>
                    <a:ext uri="{9D8B030D-6E8A-4147-A177-3AD203B41FA5}">
                      <a16:colId xmlns:a16="http://schemas.microsoft.com/office/drawing/2014/main" val="201949261"/>
                    </a:ext>
                  </a:extLst>
                </a:gridCol>
                <a:gridCol w="2519326">
                  <a:extLst>
                    <a:ext uri="{9D8B030D-6E8A-4147-A177-3AD203B41FA5}">
                      <a16:colId xmlns:a16="http://schemas.microsoft.com/office/drawing/2014/main" val="2516270860"/>
                    </a:ext>
                  </a:extLst>
                </a:gridCol>
                <a:gridCol w="2519326">
                  <a:extLst>
                    <a:ext uri="{9D8B030D-6E8A-4147-A177-3AD203B41FA5}">
                      <a16:colId xmlns:a16="http://schemas.microsoft.com/office/drawing/2014/main" val="3694840290"/>
                    </a:ext>
                  </a:extLst>
                </a:gridCol>
              </a:tblGrid>
              <a:tr h="893878">
                <a:tc>
                  <a:txBody>
                    <a:bodyPr/>
                    <a:lstStyle/>
                    <a:p>
                      <a:pPr algn="l" rtl="0" fontAlgn="b"/>
                      <a:r>
                        <a:rPr lang="en-US" sz="1200" b="0" i="0" u="none" strike="noStrike" dirty="0">
                          <a:solidFill>
                            <a:srgbClr val="000000"/>
                          </a:solidFill>
                          <a:effectLst/>
                          <a:highlight>
                            <a:srgbClr val="FF0000"/>
                          </a:highlight>
                          <a:latin typeface="Segoe UI" panose="020B0502040204020203" pitchFamily="34" charset="0"/>
                        </a:rPr>
                        <a:t> </a:t>
                      </a:r>
                    </a:p>
                  </a:txBody>
                  <a:tcPr marL="6539" marR="6539" marT="653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rtl="0" fontAlgn="ctr">
                        <a:lnSpc>
                          <a:spcPct val="100000"/>
                        </a:lnSpc>
                        <a:spcBef>
                          <a:spcPts val="50"/>
                        </a:spcBef>
                      </a:pPr>
                      <a:r>
                        <a:rPr lang="sr-Latn-RS" sz="1200" b="1" i="0" u="none" strike="noStrike" dirty="0">
                          <a:solidFill>
                            <a:schemeClr val="bg1"/>
                          </a:solidFill>
                          <a:effectLst/>
                          <a:latin typeface="Segoe UI" panose="020B0502040204020203" pitchFamily="34" charset="0"/>
                        </a:rPr>
                        <a:t>Istraživanje sa građanima</a:t>
                      </a:r>
                      <a:endParaRPr lang="en-US" sz="1200" b="1" i="0" u="none" strike="noStrike" dirty="0">
                        <a:solidFill>
                          <a:schemeClr val="bg1"/>
                        </a:solidFill>
                        <a:effectLst/>
                        <a:latin typeface="Segoe UI" panose="020B0502040204020203" pitchFamily="34" charset="0"/>
                      </a:endParaRPr>
                    </a:p>
                  </a:txBody>
                  <a:tcPr marL="6539" marR="6539" marT="65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681"/>
                    </a:solidFill>
                  </a:tcPr>
                </a:tc>
                <a:tc>
                  <a:txBody>
                    <a:bodyPr/>
                    <a:lstStyle/>
                    <a:p>
                      <a:pPr algn="ctr" rtl="0" fontAlgn="ctr">
                        <a:lnSpc>
                          <a:spcPct val="100000"/>
                        </a:lnSpc>
                      </a:pPr>
                      <a:r>
                        <a:rPr lang="sr-Latn-RS" sz="1200" b="1" i="0" u="none" strike="noStrike" dirty="0">
                          <a:solidFill>
                            <a:schemeClr val="bg1"/>
                          </a:solidFill>
                          <a:effectLst/>
                          <a:latin typeface="Segoe UI" panose="020B0502040204020203" pitchFamily="34" charset="0"/>
                        </a:rPr>
                        <a:t>Istraživanje sa ponuđačima</a:t>
                      </a:r>
                    </a:p>
                    <a:p>
                      <a:pPr algn="ctr" rtl="0" fontAlgn="ctr">
                        <a:lnSpc>
                          <a:spcPct val="150000"/>
                        </a:lnSpc>
                      </a:pPr>
                      <a:endParaRPr lang="en-US" sz="1200" b="1" i="0" u="none" strike="noStrike" dirty="0">
                        <a:solidFill>
                          <a:schemeClr val="bg1"/>
                        </a:solidFill>
                        <a:effectLst/>
                        <a:latin typeface="Segoe UI" panose="020B0502040204020203" pitchFamily="34" charset="0"/>
                      </a:endParaRPr>
                    </a:p>
                  </a:txBody>
                  <a:tcPr marL="6539" marR="6539" marT="65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18F47"/>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200" b="1" i="0" u="none" strike="noStrike" dirty="0">
                          <a:solidFill>
                            <a:schemeClr val="bg1"/>
                          </a:solidFill>
                          <a:effectLst/>
                          <a:latin typeface="Segoe UI" panose="020B0502040204020203" pitchFamily="34" charset="0"/>
                        </a:rPr>
                        <a:t>Istraživanje sa naručiocima</a:t>
                      </a:r>
                      <a:endParaRPr lang="en-US" sz="1200" b="1" i="0" u="none" strike="noStrike" dirty="0">
                        <a:solidFill>
                          <a:schemeClr val="bg1"/>
                        </a:solidFill>
                        <a:effectLst/>
                        <a:latin typeface="Segoe UI" panose="020B0502040204020203" pitchFamily="34" charset="0"/>
                      </a:endParaRPr>
                    </a:p>
                  </a:txBody>
                  <a:tcPr marL="6539" marR="6539" marT="653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A9E11"/>
                    </a:solidFill>
                  </a:tcPr>
                </a:tc>
                <a:extLst>
                  <a:ext uri="{0D108BD9-81ED-4DB2-BD59-A6C34878D82A}">
                    <a16:rowId xmlns:a16="http://schemas.microsoft.com/office/drawing/2014/main" val="3357303621"/>
                  </a:ext>
                </a:extLst>
              </a:tr>
              <a:tr h="532846">
                <a:tc>
                  <a:txBody>
                    <a:bodyPr/>
                    <a:lstStyle/>
                    <a:p>
                      <a:pPr algn="ctr" rtl="0" fontAlgn="ctr"/>
                      <a:r>
                        <a:rPr lang="sr-Latn-RS" sz="1100" b="1" dirty="0">
                          <a:latin typeface="Segoe UI" panose="020B0502040204020203" pitchFamily="34" charset="0"/>
                          <a:cs typeface="Segoe UI" panose="020B0502040204020203" pitchFamily="34" charset="0"/>
                        </a:rPr>
                        <a:t>Trajanje prikupljanja podataka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200" b="0" i="0" u="none" strike="noStrike" kern="1200" dirty="0">
                          <a:solidFill>
                            <a:srgbClr val="222223"/>
                          </a:solidFill>
                          <a:effectLst/>
                          <a:latin typeface="Segoe UI" panose="020B0502040204020203" pitchFamily="34" charset="0"/>
                          <a:ea typeface="+mn-ea"/>
                          <a:cs typeface="+mn-cs"/>
                        </a:rPr>
                        <a:t>21.04.2021. – 26.04.2021.</a:t>
                      </a:r>
                      <a:endParaRPr lang="en-US" sz="12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3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200" b="0" i="0" u="none" strike="noStrike" kern="1200" dirty="0">
                          <a:solidFill>
                            <a:srgbClr val="222223"/>
                          </a:solidFill>
                          <a:effectLst/>
                          <a:latin typeface="Segoe UI" panose="020B0502040204020203" pitchFamily="34" charset="0"/>
                          <a:ea typeface="+mn-ea"/>
                          <a:cs typeface="+mn-cs"/>
                        </a:rPr>
                        <a:t>12.05.2021. – 01.06.2021.</a:t>
                      </a:r>
                      <a:endParaRPr lang="en-US" sz="12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E6C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200" b="0" i="0" u="none" strike="noStrike" kern="1200" dirty="0">
                          <a:solidFill>
                            <a:srgbClr val="222223"/>
                          </a:solidFill>
                          <a:effectLst/>
                          <a:latin typeface="Segoe UI" panose="020B0502040204020203" pitchFamily="34" charset="0"/>
                          <a:ea typeface="+mn-ea"/>
                          <a:cs typeface="+mn-cs"/>
                        </a:rPr>
                        <a:t>10.05.2021. – 31.05.2021.</a:t>
                      </a:r>
                      <a:endParaRPr lang="en-US" sz="12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2367171516"/>
                  </a:ext>
                </a:extLst>
              </a:tr>
              <a:tr h="603875">
                <a:tc>
                  <a:txBody>
                    <a:bodyPr/>
                    <a:lstStyle/>
                    <a:p>
                      <a:pPr algn="ctr" rtl="0" fontAlgn="ctr"/>
                      <a:r>
                        <a:rPr lang="sr-Latn-RS" sz="1100" b="1" dirty="0">
                          <a:latin typeface="Segoe UI" panose="020B0502040204020203" pitchFamily="34" charset="0"/>
                          <a:cs typeface="Segoe UI" panose="020B0502040204020203" pitchFamily="34" charset="0"/>
                        </a:rPr>
                        <a:t>Uzorački okvir:</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000" b="0" i="0" u="none" strike="noStrike" kern="1200" dirty="0" err="1">
                          <a:solidFill>
                            <a:srgbClr val="222223"/>
                          </a:solidFill>
                          <a:effectLst/>
                          <a:latin typeface="Segoe UI" panose="020B0502040204020203" pitchFamily="34" charset="0"/>
                          <a:ea typeface="+mn-ea"/>
                          <a:cs typeface="+mn-cs"/>
                        </a:rPr>
                        <a:t>Gra</a:t>
                      </a:r>
                      <a:r>
                        <a:rPr lang="sr-Latn-RS" sz="1000" b="0" i="0" u="none" strike="noStrike" kern="1200" dirty="0">
                          <a:solidFill>
                            <a:srgbClr val="222223"/>
                          </a:solidFill>
                          <a:effectLst/>
                          <a:latin typeface="Segoe UI" panose="020B0502040204020203" pitchFamily="34" charset="0"/>
                          <a:ea typeface="+mn-ea"/>
                          <a:cs typeface="+mn-cs"/>
                        </a:rPr>
                        <a:t>đ</a:t>
                      </a:r>
                      <a:r>
                        <a:rPr lang="en-US" sz="1000" b="0" i="0" u="none" strike="noStrike" kern="1200" dirty="0">
                          <a:solidFill>
                            <a:srgbClr val="222223"/>
                          </a:solidFill>
                          <a:effectLst/>
                          <a:latin typeface="Segoe UI" panose="020B0502040204020203" pitchFamily="34" charset="0"/>
                          <a:ea typeface="+mn-ea"/>
                          <a:cs typeface="+mn-cs"/>
                        </a:rPr>
                        <a:t>ani </a:t>
                      </a:r>
                      <a:r>
                        <a:rPr lang="en-US" sz="1000" b="0" i="0" u="none" strike="noStrike" kern="1200" dirty="0" err="1">
                          <a:solidFill>
                            <a:srgbClr val="222223"/>
                          </a:solidFill>
                          <a:effectLst/>
                          <a:latin typeface="Segoe UI" panose="020B0502040204020203" pitchFamily="34" charset="0"/>
                          <a:ea typeface="+mn-ea"/>
                          <a:cs typeface="+mn-cs"/>
                        </a:rPr>
                        <a:t>Srbije</a:t>
                      </a:r>
                      <a:r>
                        <a:rPr lang="en-US" sz="1000" b="0" i="0" u="none" strike="noStrike" kern="1200" dirty="0">
                          <a:solidFill>
                            <a:srgbClr val="222223"/>
                          </a:solidFill>
                          <a:effectLst/>
                          <a:latin typeface="Segoe UI" panose="020B0502040204020203" pitchFamily="34" charset="0"/>
                          <a:ea typeface="+mn-ea"/>
                          <a:cs typeface="+mn-cs"/>
                        </a:rPr>
                        <a:t> 18+</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3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Preduzeća koja su imala iskustva sa javnim nabavkama u poslednje tri godine / Sva preduzeća registrovana u APR-u</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E6C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Institucije iz javnog sektora koje su u poslednje tri godine učestvovale u javnim nabavkama</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3289683609"/>
                  </a:ext>
                </a:extLst>
              </a:tr>
              <a:tr h="328681">
                <a:tc>
                  <a:txBody>
                    <a:bodyPr/>
                    <a:lstStyle/>
                    <a:p>
                      <a:pPr algn="ctr" rtl="0" fontAlgn="ctr"/>
                      <a:r>
                        <a:rPr lang="sr-Latn-RS" sz="1100" b="1" dirty="0">
                          <a:latin typeface="Segoe UI" panose="020B0502040204020203" pitchFamily="34" charset="0"/>
                          <a:cs typeface="Segoe UI" panose="020B0502040204020203" pitchFamily="34" charset="0"/>
                        </a:rPr>
                        <a:t>Veličina uzorka: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200" b="0" i="0" u="none" strike="noStrike" kern="1200" dirty="0">
                          <a:solidFill>
                            <a:srgbClr val="222223"/>
                          </a:solidFill>
                          <a:effectLst/>
                          <a:latin typeface="Segoe UI" panose="020B0502040204020203" pitchFamily="34" charset="0"/>
                          <a:ea typeface="+mn-ea"/>
                          <a:cs typeface="+mn-cs"/>
                        </a:rPr>
                        <a:t>1025</a:t>
                      </a:r>
                      <a:endParaRPr lang="en-GB" sz="12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3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200" b="0" i="0" u="none" strike="noStrike" kern="1200" dirty="0">
                          <a:solidFill>
                            <a:srgbClr val="222223"/>
                          </a:solidFill>
                          <a:effectLst/>
                          <a:latin typeface="Segoe UI" panose="020B0502040204020203" pitchFamily="34" charset="0"/>
                          <a:ea typeface="+mn-ea"/>
                          <a:cs typeface="+mn-cs"/>
                        </a:rPr>
                        <a:t>250 (150+100)</a:t>
                      </a:r>
                      <a:endParaRPr lang="en-US" sz="12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E6C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200" b="0" i="0" u="none" strike="noStrike" kern="1200" dirty="0">
                          <a:solidFill>
                            <a:srgbClr val="222223"/>
                          </a:solidFill>
                          <a:effectLst/>
                          <a:latin typeface="Segoe UI" panose="020B0502040204020203" pitchFamily="34" charset="0"/>
                          <a:ea typeface="+mn-ea"/>
                          <a:cs typeface="+mn-cs"/>
                        </a:rPr>
                        <a:t>155</a:t>
                      </a:r>
                      <a:endParaRPr lang="en-US" sz="12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511590553"/>
                  </a:ext>
                </a:extLst>
              </a:tr>
              <a:tr h="667671">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100" b="1" i="0" u="none" strike="noStrike" dirty="0">
                          <a:solidFill>
                            <a:srgbClr val="222223"/>
                          </a:solidFill>
                          <a:effectLst/>
                          <a:latin typeface="Segoe UI" panose="020B0502040204020203" pitchFamily="34" charset="0"/>
                          <a:cs typeface="Segoe UI" panose="020B0502040204020203" pitchFamily="34" charset="0"/>
                        </a:rPr>
                        <a:t>Tip uzorka: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Dvo-etapni stratifikovani reprezentativni uzorak</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3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Jedno-etapni stratifikovani uzorak(opšta populacija preduzeća)/kvotni uzorak (preduzeća sa iskustvom sa javnim nabavkama)</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E6C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Jedno-etapni stratifikovani reprezentativni uzorak</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3366169541"/>
                  </a:ext>
                </a:extLst>
              </a:tr>
              <a:tr h="554417">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100" b="1" i="0" u="none" strike="noStrike" dirty="0">
                          <a:solidFill>
                            <a:srgbClr val="222223"/>
                          </a:solidFill>
                          <a:effectLst/>
                          <a:latin typeface="Segoe UI" panose="020B0502040204020203" pitchFamily="34" charset="0"/>
                          <a:cs typeface="Segoe UI" panose="020B0502040204020203" pitchFamily="34" charset="0"/>
                        </a:rPr>
                        <a:t>Stratifikacija uzorka:</a:t>
                      </a:r>
                      <a:endParaRPr lang="en-US" sz="1100" b="1" i="0" u="none" strike="noStrike" dirty="0">
                        <a:solidFill>
                          <a:srgbClr val="222223"/>
                        </a:solidFill>
                        <a:effectLst/>
                        <a:latin typeface="Segoe UI" panose="020B0502040204020203" pitchFamily="34" charset="0"/>
                        <a:cs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Po regionu i tipu naselja (kvote za izbor ispitanika u domaćinstvu po polu i godinama)</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3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Po regionu, delatnosti i veličini</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E6C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sr-Latn-RS" sz="1000" b="0" i="0" u="none" strike="noStrike" kern="1200" dirty="0">
                          <a:solidFill>
                            <a:srgbClr val="222223"/>
                          </a:solidFill>
                          <a:effectLst/>
                          <a:latin typeface="Segoe UI" panose="020B0502040204020203" pitchFamily="34" charset="0"/>
                          <a:ea typeface="+mn-ea"/>
                          <a:cs typeface="+mn-cs"/>
                        </a:rPr>
                        <a:t>Po tipu institucija</a:t>
                      </a:r>
                      <a:endParaRPr lang="en-US" sz="100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1664192743"/>
                  </a:ext>
                </a:extLst>
              </a:tr>
              <a:tr h="475934">
                <a:tc>
                  <a:txBody>
                    <a:bodyPr/>
                    <a:lstStyle/>
                    <a:p>
                      <a:pPr algn="ctr" rtl="0" fontAlgn="ctr"/>
                      <a:r>
                        <a:rPr lang="sr-Latn-RS" sz="1100" b="1" i="0" u="none" strike="noStrike" dirty="0">
                          <a:solidFill>
                            <a:srgbClr val="222223"/>
                          </a:solidFill>
                          <a:effectLst/>
                          <a:latin typeface="Segoe UI" panose="020B0502040204020203" pitchFamily="34" charset="0"/>
                        </a:rPr>
                        <a:t>Metod prikupljanja podataka</a:t>
                      </a:r>
                      <a:endParaRPr lang="en-US" sz="1100" b="1" i="0" u="none" strike="noStrike" dirty="0">
                        <a:solidFill>
                          <a:srgbClr val="222223"/>
                        </a:solidFill>
                        <a:effectLst/>
                        <a:latin typeface="Segoe UI" panose="020B0502040204020203" pitchFamily="34" charset="0"/>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DC09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222223"/>
                          </a:solidFill>
                          <a:effectLst/>
                          <a:uLnTx/>
                          <a:uFillTx/>
                          <a:latin typeface="Segoe UI" panose="020B0502040204020203" pitchFamily="34" charset="0"/>
                          <a:ea typeface="+mn-ea"/>
                          <a:cs typeface="+mn-cs"/>
                        </a:rPr>
                        <a:t>Mix mode (online</a:t>
                      </a:r>
                      <a:r>
                        <a:rPr kumimoji="0" lang="sr-Latn-RS" sz="1050" b="0" i="0" u="none" strike="noStrike" kern="1200" cap="none" spc="0" normalizeH="0" baseline="0" noProof="0" dirty="0">
                          <a:ln>
                            <a:noFill/>
                          </a:ln>
                          <a:solidFill>
                            <a:srgbClr val="222223"/>
                          </a:solidFill>
                          <a:effectLst/>
                          <a:uLnTx/>
                          <a:uFillTx/>
                          <a:latin typeface="Segoe UI" panose="020B0502040204020203" pitchFamily="34" charset="0"/>
                          <a:ea typeface="+mn-ea"/>
                          <a:cs typeface="+mn-cs"/>
                        </a:rPr>
                        <a:t> + face-to-face</a:t>
                      </a:r>
                      <a:r>
                        <a:rPr kumimoji="0" lang="en-US" sz="1050" b="0" i="0" u="none" strike="noStrike" kern="1200" cap="none" spc="0" normalizeH="0" baseline="0" noProof="0" dirty="0">
                          <a:ln>
                            <a:noFill/>
                          </a:ln>
                          <a:solidFill>
                            <a:srgbClr val="222223"/>
                          </a:solidFill>
                          <a:effectLst/>
                          <a:uLnTx/>
                          <a:uFillTx/>
                          <a:latin typeface="Segoe UI" panose="020B0502040204020203" pitchFamily="34" charset="0"/>
                          <a:ea typeface="+mn-ea"/>
                          <a:cs typeface="+mn-cs"/>
                        </a:rPr>
                        <a:t>)</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3FF"/>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50" b="0" i="0" u="none" strike="noStrike" kern="1200" dirty="0">
                        <a:solidFill>
                          <a:srgbClr val="222223"/>
                        </a:solidFill>
                        <a:effectLst/>
                        <a:latin typeface="Segoe UI" panose="020B0502040204020203" pitchFamily="34" charset="0"/>
                        <a:ea typeface="+mn-ea"/>
                        <a:cs typeface="+mn-cs"/>
                      </a:endParaRPr>
                    </a:p>
                    <a:p>
                      <a:pPr marL="0" marR="0" lvl="0" indent="0" algn="ctr" defTabSz="924282" rtl="0" eaLnBrk="1" fontAlgn="ctr" latinLnBrk="0" hangingPunct="1">
                        <a:lnSpc>
                          <a:spcPct val="100000"/>
                        </a:lnSpc>
                        <a:spcBef>
                          <a:spcPts val="0"/>
                        </a:spcBef>
                        <a:spcAft>
                          <a:spcPts val="0"/>
                        </a:spcAft>
                        <a:buClrTx/>
                        <a:buSzTx/>
                        <a:buFontTx/>
                        <a:buNone/>
                        <a:tabLst/>
                        <a:defRPr/>
                      </a:pPr>
                      <a:r>
                        <a:rPr lang="en-US" sz="1050" b="0" i="0" u="none" strike="noStrike" kern="1200" dirty="0">
                          <a:solidFill>
                            <a:srgbClr val="222223"/>
                          </a:solidFill>
                          <a:effectLst/>
                          <a:latin typeface="Segoe UI" panose="020B0502040204020203" pitchFamily="34" charset="0"/>
                          <a:ea typeface="+mn-ea"/>
                          <a:cs typeface="+mn-cs"/>
                        </a:rPr>
                        <a:t>Mix mode (</a:t>
                      </a:r>
                      <a:r>
                        <a:rPr lang="sr-Latn-RS" sz="1050" b="0" i="0" u="none" strike="noStrike" kern="1200" dirty="0">
                          <a:solidFill>
                            <a:srgbClr val="222223"/>
                          </a:solidFill>
                          <a:effectLst/>
                          <a:latin typeface="Segoe UI" panose="020B0502040204020203" pitchFamily="34" charset="0"/>
                          <a:ea typeface="+mn-ea"/>
                          <a:cs typeface="+mn-cs"/>
                        </a:rPr>
                        <a:t>CAPI+CATI)/CAWI</a:t>
                      </a:r>
                      <a:endParaRPr lang="en-US" sz="1050" b="0" i="0" u="none" strike="noStrike" kern="1200" dirty="0">
                        <a:solidFill>
                          <a:srgbClr val="222223"/>
                        </a:solidFill>
                        <a:effectLst/>
                        <a:latin typeface="Segoe UI" panose="020B0502040204020203" pitchFamily="34" charset="0"/>
                        <a:ea typeface="+mn-ea"/>
                        <a:cs typeface="+mn-cs"/>
                      </a:endParaRPr>
                    </a:p>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50" b="0" i="0" u="none" strike="noStrike" kern="1200" dirty="0">
                        <a:solidFill>
                          <a:srgbClr val="222223"/>
                        </a:solidFill>
                        <a:effectLst/>
                        <a:latin typeface="Segoe UI" panose="020B0502040204020203" pitchFamily="34" charset="0"/>
                        <a:ea typeface="+mn-ea"/>
                        <a:cs typeface="+mn-cs"/>
                      </a:endParaRP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8E6CA"/>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1050" b="0" i="0" u="none" strike="noStrike" kern="1200" dirty="0">
                          <a:solidFill>
                            <a:srgbClr val="222223"/>
                          </a:solidFill>
                          <a:effectLst/>
                          <a:latin typeface="Segoe UI" panose="020B0502040204020203" pitchFamily="34" charset="0"/>
                          <a:ea typeface="+mn-ea"/>
                          <a:cs typeface="+mn-cs"/>
                        </a:rPr>
                        <a:t>Mix mode (</a:t>
                      </a:r>
                      <a:r>
                        <a:rPr lang="sr-Latn-RS" sz="1050" b="0" i="0" u="none" strike="noStrike" kern="1200" dirty="0">
                          <a:solidFill>
                            <a:srgbClr val="222223"/>
                          </a:solidFill>
                          <a:effectLst/>
                          <a:latin typeface="Segoe UI" panose="020B0502040204020203" pitchFamily="34" charset="0"/>
                          <a:ea typeface="+mn-ea"/>
                          <a:cs typeface="+mn-cs"/>
                        </a:rPr>
                        <a:t>CATI + online</a:t>
                      </a:r>
                      <a:r>
                        <a:rPr lang="en-US" sz="1050" b="0" i="0" u="none" strike="noStrike" kern="1200" dirty="0">
                          <a:solidFill>
                            <a:srgbClr val="222223"/>
                          </a:solidFill>
                          <a:effectLst/>
                          <a:latin typeface="Segoe UI" panose="020B0502040204020203" pitchFamily="34" charset="0"/>
                          <a:ea typeface="+mn-ea"/>
                          <a:cs typeface="+mn-cs"/>
                        </a:rPr>
                        <a:t>)</a:t>
                      </a:r>
                    </a:p>
                  </a:txBody>
                  <a:tcPr marL="6539" marR="6539" marT="653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DB9B"/>
                    </a:solidFill>
                  </a:tcPr>
                </a:tc>
                <a:extLst>
                  <a:ext uri="{0D108BD9-81ED-4DB2-BD59-A6C34878D82A}">
                    <a16:rowId xmlns:a16="http://schemas.microsoft.com/office/drawing/2014/main" val="15401465"/>
                  </a:ext>
                </a:extLst>
              </a:tr>
            </a:tbl>
          </a:graphicData>
        </a:graphic>
      </p:graphicFrame>
      <p:sp>
        <p:nvSpPr>
          <p:cNvPr id="45" name="Title 3">
            <a:extLst>
              <a:ext uri="{FF2B5EF4-FFF2-40B4-BE49-F238E27FC236}">
                <a16:creationId xmlns:a16="http://schemas.microsoft.com/office/drawing/2014/main" id="{94A0C425-767A-41AC-8521-9AFD3EE9B064}"/>
              </a:ext>
            </a:extLst>
          </p:cNvPr>
          <p:cNvSpPr txBox="1">
            <a:spLocks/>
          </p:cNvSpPr>
          <p:nvPr/>
        </p:nvSpPr>
        <p:spPr bwMode="gray">
          <a:xfrm>
            <a:off x="178981" y="107696"/>
            <a:ext cx="8077200" cy="383794"/>
          </a:xfrm>
          <a:prstGeom prst="rect">
            <a:avLst/>
          </a:prstGeom>
          <a:solidFill>
            <a:srgbClr val="EB5A3D"/>
          </a:solidFill>
        </p:spPr>
        <p:txBody>
          <a:bodyPr wrap="square" lIns="56319" tIns="12241" rIns="56319" bIns="12241" rtlCol="0" anchor="ctr">
            <a:spAutoFit/>
          </a:bodyPr>
          <a:lstStyle>
            <a:lvl1pPr algn="l" defTabSz="715269" rtl="0" eaLnBrk="1" latinLnBrk="0" hangingPunct="1">
              <a:lnSpc>
                <a:spcPts val="2789"/>
              </a:lnSpc>
              <a:spcBef>
                <a:spcPts val="0"/>
              </a:spcBef>
              <a:buNone/>
              <a:defRPr lang="en-GB" sz="2400" b="1" kern="1200">
                <a:solidFill>
                  <a:schemeClr val="bg1"/>
                </a:solidFill>
                <a:latin typeface="+mj-lt"/>
                <a:ea typeface="+mn-ea"/>
                <a:cs typeface="+mn-cs"/>
              </a:defRPr>
            </a:lvl1pPr>
          </a:lstStyle>
          <a:p>
            <a:pPr marL="0" marR="0" lvl="0" indent="0" algn="l" defTabSz="715269" rtl="0" eaLnBrk="1" fontAlgn="auto" latinLnBrk="0" hangingPunct="1">
              <a:lnSpc>
                <a:spcPts val="2789"/>
              </a:lnSpc>
              <a:spcBef>
                <a:spcPts val="0"/>
              </a:spcBef>
              <a:spcAft>
                <a:spcPts val="0"/>
              </a:spcAft>
              <a:buClrTx/>
              <a:buSzTx/>
              <a:buFontTx/>
              <a:buNone/>
              <a:tabLst/>
              <a:defRPr/>
            </a:pPr>
            <a:r>
              <a:rPr kumimoji="0" lang="sr-Latn-RS" sz="2400" b="1" i="0" u="none" strike="noStrike" kern="1200" cap="none" spc="0" normalizeH="0" baseline="0" noProof="0" dirty="0">
                <a:ln>
                  <a:noFill/>
                </a:ln>
                <a:solidFill>
                  <a:sysClr val="window" lastClr="FFFFFF"/>
                </a:solidFill>
                <a:effectLst/>
                <a:uLnTx/>
                <a:uFillTx/>
                <a:latin typeface="Segoe UI"/>
                <a:ea typeface="+mn-ea"/>
                <a:cs typeface="+mn-cs"/>
              </a:rPr>
              <a:t>METODOLOGIJA</a:t>
            </a:r>
            <a:endParaRPr kumimoji="0" lang="en-US" sz="2400" b="1" i="0" u="none" strike="noStrike" kern="1200" cap="none" spc="0" normalizeH="0" baseline="0" noProof="0" dirty="0">
              <a:ln>
                <a:noFill/>
              </a:ln>
              <a:solidFill>
                <a:sysClr val="window" lastClr="FFFFFF"/>
              </a:solidFill>
              <a:effectLst/>
              <a:uLnTx/>
              <a:uFillTx/>
              <a:latin typeface="Segoe UI"/>
              <a:ea typeface="+mn-ea"/>
              <a:cs typeface="+mn-cs"/>
            </a:endParaRPr>
          </a:p>
        </p:txBody>
      </p:sp>
      <p:pic>
        <p:nvPicPr>
          <p:cNvPr id="8" name="Picture 7" descr="Office worker">
            <a:extLst>
              <a:ext uri="{FF2B5EF4-FFF2-40B4-BE49-F238E27FC236}">
                <a16:creationId xmlns:a16="http://schemas.microsoft.com/office/drawing/2014/main" id="{453BF19F-5874-4377-B8CA-702B00CC62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43800" y="1123950"/>
            <a:ext cx="533400" cy="533400"/>
          </a:xfrm>
          <a:prstGeom prst="rect">
            <a:avLst/>
          </a:prstGeom>
        </p:spPr>
      </p:pic>
      <p:pic>
        <p:nvPicPr>
          <p:cNvPr id="10" name="Picture 9" descr="Man and woman">
            <a:extLst>
              <a:ext uri="{FF2B5EF4-FFF2-40B4-BE49-F238E27FC236}">
                <a16:creationId xmlns:a16="http://schemas.microsoft.com/office/drawing/2014/main" id="{6F7CA633-5DC7-434B-873C-9EFFF3C0A5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514600" y="1123950"/>
            <a:ext cx="533400" cy="533400"/>
          </a:xfrm>
          <a:prstGeom prst="rect">
            <a:avLst/>
          </a:prstGeom>
        </p:spPr>
      </p:pic>
      <p:pic>
        <p:nvPicPr>
          <p:cNvPr id="12" name="Picture 11" descr="Briefcase">
            <a:extLst>
              <a:ext uri="{FF2B5EF4-FFF2-40B4-BE49-F238E27FC236}">
                <a16:creationId xmlns:a16="http://schemas.microsoft.com/office/drawing/2014/main" id="{B144B31B-56DA-48B1-8196-0580123229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883889" y="1123950"/>
            <a:ext cx="533400" cy="533400"/>
          </a:xfrm>
          <a:prstGeom prst="rect">
            <a:avLst/>
          </a:prstGeom>
        </p:spPr>
      </p:pic>
    </p:spTree>
    <p:extLst>
      <p:ext uri="{BB962C8B-B14F-4D97-AF65-F5344CB8AC3E}">
        <p14:creationId xmlns:p14="http://schemas.microsoft.com/office/powerpoint/2010/main" val="307258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28602" y="4876266"/>
            <a:ext cx="5587042" cy="1384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Molimo </a:t>
            </a:r>
            <a:r>
              <a:rPr lang="en-US" sz="900" b="0" i="1" dirty="0" err="1">
                <a:solidFill>
                  <a:schemeClr val="tx1"/>
                </a:solidFill>
              </a:rPr>
              <a:t>označite</a:t>
            </a:r>
            <a:r>
              <a:rPr lang="en-US" sz="900" b="0" i="1" dirty="0">
                <a:solidFill>
                  <a:schemeClr val="tx1"/>
                </a:solidFill>
              </a:rPr>
              <a:t> </a:t>
            </a:r>
            <a:r>
              <a:rPr lang="en-US" sz="900" b="0" i="1" dirty="0" err="1">
                <a:solidFill>
                  <a:schemeClr val="tx1"/>
                </a:solidFill>
              </a:rPr>
              <a:t>tvrdnju</a:t>
            </a:r>
            <a:r>
              <a:rPr lang="en-US" sz="900" b="0" i="1" dirty="0">
                <a:solidFill>
                  <a:schemeClr val="tx1"/>
                </a:solidFill>
              </a:rPr>
              <a:t> </a:t>
            </a:r>
            <a:r>
              <a:rPr lang="en-US" sz="900" b="0" i="1" dirty="0" err="1">
                <a:solidFill>
                  <a:schemeClr val="tx1"/>
                </a:solidFill>
              </a:rPr>
              <a:t>sa</a:t>
            </a:r>
            <a:r>
              <a:rPr lang="en-US" sz="900" b="0" i="1" dirty="0">
                <a:solidFill>
                  <a:schemeClr val="tx1"/>
                </a:solidFill>
              </a:rPr>
              <a:t> </a:t>
            </a:r>
            <a:r>
              <a:rPr lang="en-US" sz="900" b="0" i="1" dirty="0" err="1">
                <a:solidFill>
                  <a:schemeClr val="tx1"/>
                </a:solidFill>
              </a:rPr>
              <a:t>kojom</a:t>
            </a:r>
            <a:r>
              <a:rPr lang="en-US" sz="900" b="0" i="1" dirty="0">
                <a:solidFill>
                  <a:schemeClr val="tx1"/>
                </a:solidFill>
              </a:rPr>
              <a:t> se </a:t>
            </a:r>
            <a:r>
              <a:rPr lang="en-US" sz="900" b="0" i="1" dirty="0" err="1">
                <a:solidFill>
                  <a:schemeClr val="tx1"/>
                </a:solidFill>
              </a:rPr>
              <a:t>više</a:t>
            </a:r>
            <a:r>
              <a:rPr lang="en-US" sz="900" b="0" i="1" dirty="0">
                <a:solidFill>
                  <a:schemeClr val="tx1"/>
                </a:solidFill>
              </a:rPr>
              <a:t> </a:t>
            </a:r>
            <a:r>
              <a:rPr lang="en-US" sz="900" b="0" i="1" dirty="0" err="1">
                <a:solidFill>
                  <a:schemeClr val="tx1"/>
                </a:solidFill>
              </a:rPr>
              <a:t>slažete</a:t>
            </a:r>
            <a:r>
              <a:rPr lang="en-US" sz="900" b="0" i="1" dirty="0">
                <a:solidFill>
                  <a:schemeClr val="tx1"/>
                </a:solidFill>
              </a:rPr>
              <a:t>.</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Građani i ponuđači se u podjednakoj meri slažu da javne nabavke treba sprovoditi po kriterijumu kvaliteta. Nešto više od četiri petine građana i ponuđača se slaže sa pomenutim stavom.</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705601" y="4847224"/>
            <a:ext cx="2438400" cy="296276"/>
          </a:xfrm>
          <a:prstGeom prst="rect">
            <a:avLst/>
          </a:prstGeom>
          <a:noFill/>
        </p:spPr>
        <p:txBody>
          <a:bodyPr vert="horz" wrap="square" lIns="48921" tIns="0" rIns="48921" bIns="0" rtlCol="0" anchor="ctr">
            <a:noAutofit/>
          </a:bodyPr>
          <a:lstStyle/>
          <a:p>
            <a:pPr defTabSz="913269">
              <a:defRPr/>
            </a:pPr>
            <a:r>
              <a:rPr lang="en-US" sz="900" dirty="0">
                <a:solidFill>
                  <a:srgbClr val="222223"/>
                </a:solidFill>
                <a:latin typeface="Segoe UI"/>
              </a:rPr>
              <a:t>Ba</a:t>
            </a:r>
            <a:r>
              <a:rPr lang="sr-Latn-RS" sz="900" dirty="0">
                <a:solidFill>
                  <a:srgbClr val="222223"/>
                </a:solidFill>
                <a:latin typeface="Segoe UI"/>
              </a:rPr>
              <a:t>za</a:t>
            </a:r>
            <a:r>
              <a:rPr lang="en-US" sz="900" dirty="0">
                <a:solidFill>
                  <a:srgbClr val="222223"/>
                </a:solidFill>
                <a:latin typeface="Segoe UI"/>
              </a:rPr>
              <a:t>: </a:t>
            </a:r>
            <a:r>
              <a:rPr lang="sr-Latn-RS" sz="900" dirty="0">
                <a:solidFill>
                  <a:srgbClr val="222223"/>
                </a:solidFill>
                <a:latin typeface="Segoe UI"/>
              </a:rPr>
              <a:t>Ukupna populacija građana i ponuđača</a:t>
            </a:r>
            <a:endParaRPr lang="en-US" sz="900" dirty="0">
              <a:solidFill>
                <a:srgbClr val="222223"/>
              </a:solidFill>
              <a:latin typeface="Segoe UI"/>
            </a:endParaRP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3" y="221912"/>
            <a:ext cx="7619998" cy="383794"/>
          </a:xfrm>
          <a:solidFill>
            <a:srgbClr val="EB5A3D"/>
          </a:solidFill>
        </p:spPr>
        <p:txBody>
          <a:bodyPr wrap="square" lIns="56319" tIns="12241" rIns="56319" bIns="12241" rtlCol="0" anchor="ctr">
            <a:spAutoFit/>
          </a:bodyPr>
          <a:lstStyle/>
          <a:p>
            <a:r>
              <a:rPr lang="en-US" dirty="0" err="1"/>
              <a:t>Kriterijum</a:t>
            </a:r>
            <a:r>
              <a:rPr lang="en-US" dirty="0"/>
              <a:t> </a:t>
            </a:r>
            <a:r>
              <a:rPr lang="en-US" dirty="0" err="1"/>
              <a:t>najni</a:t>
            </a:r>
            <a:r>
              <a:rPr lang="sr-Latn-RS" dirty="0"/>
              <a:t>že cene vs. kriterijum kvaliteta</a:t>
            </a:r>
            <a:endParaRPr lang="en-US" dirty="0"/>
          </a:p>
        </p:txBody>
      </p:sp>
      <p:graphicFrame>
        <p:nvGraphicFramePr>
          <p:cNvPr id="9" name="Content Placeholder 6">
            <a:extLst>
              <a:ext uri="{FF2B5EF4-FFF2-40B4-BE49-F238E27FC236}">
                <a16:creationId xmlns:a16="http://schemas.microsoft.com/office/drawing/2014/main" id="{74CF173A-01D3-4475-8B1F-40FE7C0EE747}"/>
              </a:ext>
            </a:extLst>
          </p:cNvPr>
          <p:cNvGraphicFramePr>
            <a:graphicFrameLocks/>
          </p:cNvGraphicFramePr>
          <p:nvPr>
            <p:extLst>
              <p:ext uri="{D42A27DB-BD31-4B8C-83A1-F6EECF244321}">
                <p14:modId xmlns:p14="http://schemas.microsoft.com/office/powerpoint/2010/main" val="3428643635"/>
              </p:ext>
            </p:extLst>
          </p:nvPr>
        </p:nvGraphicFramePr>
        <p:xfrm>
          <a:off x="210881" y="1581150"/>
          <a:ext cx="8553601" cy="3066706"/>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4" descr="Man and woman">
            <a:extLst>
              <a:ext uri="{FF2B5EF4-FFF2-40B4-BE49-F238E27FC236}">
                <a16:creationId xmlns:a16="http://schemas.microsoft.com/office/drawing/2014/main" id="{ED623505-0250-4CEF-BA3D-DC7459F6F4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924800" y="57150"/>
            <a:ext cx="559923" cy="559923"/>
          </a:xfrm>
          <a:prstGeom prst="rect">
            <a:avLst/>
          </a:prstGeom>
        </p:spPr>
      </p:pic>
      <p:pic>
        <p:nvPicPr>
          <p:cNvPr id="13" name="Picture 14" descr="Briefcase">
            <a:extLst>
              <a:ext uri="{FF2B5EF4-FFF2-40B4-BE49-F238E27FC236}">
                <a16:creationId xmlns:a16="http://schemas.microsoft.com/office/drawing/2014/main" id="{88ABD5FA-9CC7-4F43-8AB4-A56B04B574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458200" y="57150"/>
            <a:ext cx="559923" cy="559923"/>
          </a:xfrm>
          <a:prstGeom prst="rect">
            <a:avLst/>
          </a:prstGeom>
        </p:spPr>
      </p:pic>
    </p:spTree>
    <p:extLst>
      <p:ext uri="{BB962C8B-B14F-4D97-AF65-F5344CB8AC3E}">
        <p14:creationId xmlns:p14="http://schemas.microsoft.com/office/powerpoint/2010/main" val="36414122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37748"/>
            <a:ext cx="7875286" cy="352118"/>
          </a:xfrm>
          <a:solidFill>
            <a:srgbClr val="007681"/>
          </a:solidFill>
        </p:spPr>
        <p:txBody>
          <a:bodyPr wrap="none" lIns="56319" tIns="12241" rIns="56319" bIns="12241" rtlCol="0" anchor="ctr">
            <a:spAutoFit/>
          </a:bodyPr>
          <a:lstStyle/>
          <a:p>
            <a:r>
              <a:rPr lang="sr-Latn-RS" sz="2000" dirty="0"/>
              <a:t>Prioriteti građana u javnim nabavkama iz oblasti javnog prevoza</a:t>
            </a:r>
            <a:endParaRPr lang="en-US" sz="20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01338" y="4825884"/>
            <a:ext cx="3813462" cy="2769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Molimo da za </a:t>
            </a:r>
            <a:r>
              <a:rPr lang="en-US" sz="900" b="0" i="1" dirty="0" err="1">
                <a:solidFill>
                  <a:schemeClr val="tx1"/>
                </a:solidFill>
              </a:rPr>
              <a:t>svaki</a:t>
            </a:r>
            <a:r>
              <a:rPr lang="en-US" sz="900" b="0" i="1" dirty="0">
                <a:solidFill>
                  <a:schemeClr val="tx1"/>
                </a:solidFill>
              </a:rPr>
              <a:t> </a:t>
            </a:r>
            <a:r>
              <a:rPr lang="en-US" sz="900" b="0" i="1" dirty="0" err="1">
                <a:solidFill>
                  <a:schemeClr val="tx1"/>
                </a:solidFill>
              </a:rPr>
              <a:t>ponuđeni</a:t>
            </a:r>
            <a:r>
              <a:rPr lang="en-US" sz="900" b="0" i="1" dirty="0">
                <a:solidFill>
                  <a:schemeClr val="tx1"/>
                </a:solidFill>
              </a:rPr>
              <a:t> set </a:t>
            </a:r>
            <a:r>
              <a:rPr lang="en-US" sz="900" b="0" i="1" dirty="0" err="1">
                <a:solidFill>
                  <a:schemeClr val="tx1"/>
                </a:solidFill>
              </a:rPr>
              <a:t>tvrdnji</a:t>
            </a:r>
            <a:r>
              <a:rPr lang="en-US" sz="900" b="0" i="1" dirty="0">
                <a:solidFill>
                  <a:schemeClr val="tx1"/>
                </a:solidFill>
              </a:rPr>
              <a:t> </a:t>
            </a:r>
            <a:r>
              <a:rPr lang="en-US" sz="900" b="0" i="1" dirty="0" err="1">
                <a:solidFill>
                  <a:schemeClr val="tx1"/>
                </a:solidFill>
              </a:rPr>
              <a:t>odaberete</a:t>
            </a:r>
            <a:r>
              <a:rPr lang="en-US" sz="900" b="0" i="1" dirty="0">
                <a:solidFill>
                  <a:schemeClr val="tx1"/>
                </a:solidFill>
              </a:rPr>
              <a:t> </a:t>
            </a:r>
            <a:r>
              <a:rPr lang="en-US" sz="900" b="0" i="1" dirty="0" err="1">
                <a:solidFill>
                  <a:schemeClr val="tx1"/>
                </a:solidFill>
              </a:rPr>
              <a:t>onu</a:t>
            </a:r>
            <a:r>
              <a:rPr lang="en-US" sz="900" b="0" i="1" dirty="0">
                <a:solidFill>
                  <a:schemeClr val="tx1"/>
                </a:solidFill>
              </a:rPr>
              <a:t> za </a:t>
            </a:r>
            <a:r>
              <a:rPr lang="en-US" sz="900" b="0" i="1" dirty="0" err="1">
                <a:solidFill>
                  <a:schemeClr val="tx1"/>
                </a:solidFill>
              </a:rPr>
              <a:t>koju</a:t>
            </a:r>
            <a:r>
              <a:rPr lang="en-US" sz="900" b="0" i="1" dirty="0">
                <a:solidFill>
                  <a:schemeClr val="tx1"/>
                </a:solidFill>
              </a:rPr>
              <a:t> </a:t>
            </a:r>
            <a:r>
              <a:rPr lang="en-US" sz="900" b="0" i="1" dirty="0" err="1">
                <a:solidFill>
                  <a:schemeClr val="tx1"/>
                </a:solidFill>
              </a:rPr>
              <a:t>biste</a:t>
            </a:r>
            <a:r>
              <a:rPr lang="en-US" sz="900" b="0" i="1" dirty="0">
                <a:solidFill>
                  <a:schemeClr val="tx1"/>
                </a:solidFill>
              </a:rPr>
              <a:t> se Vi </a:t>
            </a:r>
            <a:r>
              <a:rPr lang="en-US" sz="900" b="0" i="1" dirty="0" err="1">
                <a:solidFill>
                  <a:schemeClr val="tx1"/>
                </a:solidFill>
              </a:rPr>
              <a:t>odlučili</a:t>
            </a:r>
            <a:r>
              <a:rPr lang="en-US" sz="900" b="0" i="1" dirty="0">
                <a:solidFill>
                  <a:schemeClr val="tx1"/>
                </a:solidFill>
              </a:rPr>
              <a:t> </a:t>
            </a:r>
            <a:r>
              <a:rPr lang="en-US" sz="900" b="0" i="1" dirty="0" err="1">
                <a:solidFill>
                  <a:schemeClr val="tx1"/>
                </a:solidFill>
              </a:rPr>
              <a:t>ukoliko</a:t>
            </a:r>
            <a:r>
              <a:rPr lang="en-US" sz="900" b="0" i="1" dirty="0">
                <a:solidFill>
                  <a:schemeClr val="tx1"/>
                </a:solidFill>
              </a:rPr>
              <a:t> </a:t>
            </a:r>
            <a:r>
              <a:rPr lang="en-US" sz="900" b="0" i="1" dirty="0" err="1">
                <a:solidFill>
                  <a:schemeClr val="tx1"/>
                </a:solidFill>
              </a:rPr>
              <a:t>biste</a:t>
            </a:r>
            <a:r>
              <a:rPr lang="en-US" sz="900" b="0" i="1" dirty="0">
                <a:solidFill>
                  <a:schemeClr val="tx1"/>
                </a:solidFill>
              </a:rPr>
              <a:t> </a:t>
            </a:r>
            <a:r>
              <a:rPr lang="en-US" sz="900" b="0" i="1" dirty="0" err="1">
                <a:solidFill>
                  <a:schemeClr val="tx1"/>
                </a:solidFill>
              </a:rPr>
              <a:t>bili</a:t>
            </a:r>
            <a:r>
              <a:rPr lang="en-US" sz="900" b="0" i="1" dirty="0">
                <a:solidFill>
                  <a:schemeClr val="tx1"/>
                </a:solidFill>
              </a:rPr>
              <a:t> u </a:t>
            </a:r>
            <a:r>
              <a:rPr lang="en-US" sz="900" b="0" i="1" dirty="0" err="1">
                <a:solidFill>
                  <a:schemeClr val="tx1"/>
                </a:solidFill>
              </a:rPr>
              <a:t>prilici</a:t>
            </a:r>
            <a:r>
              <a:rPr lang="en-US" sz="900" b="0" i="1" dirty="0">
                <a:solidFill>
                  <a:schemeClr val="tx1"/>
                </a:solidFill>
              </a:rPr>
              <a:t> da </a:t>
            </a:r>
            <a:r>
              <a:rPr lang="en-US" sz="900" b="0" i="1" dirty="0" err="1">
                <a:solidFill>
                  <a:schemeClr val="tx1"/>
                </a:solidFill>
              </a:rPr>
              <a:t>donosite</a:t>
            </a:r>
            <a:r>
              <a:rPr lang="en-US" sz="900" b="0" i="1" dirty="0">
                <a:solidFill>
                  <a:schemeClr val="tx1"/>
                </a:solidFill>
              </a:rPr>
              <a:t> </a:t>
            </a:r>
            <a:r>
              <a:rPr lang="en-US" sz="900" b="0" i="1" dirty="0" err="1">
                <a:solidFill>
                  <a:schemeClr val="tx1"/>
                </a:solidFill>
              </a:rPr>
              <a:t>odluke</a:t>
            </a:r>
            <a:r>
              <a:rPr lang="en-US" sz="900" b="0" i="1" dirty="0">
                <a:solidFill>
                  <a:schemeClr val="tx1"/>
                </a:solidFill>
              </a:rPr>
              <a:t> o </a:t>
            </a:r>
            <a:r>
              <a:rPr lang="en-US" sz="900" b="0" i="1" dirty="0" err="1">
                <a:solidFill>
                  <a:schemeClr val="tx1"/>
                </a:solidFill>
              </a:rPr>
              <a:t>javnim</a:t>
            </a:r>
            <a:r>
              <a:rPr lang="en-US" sz="900" b="0" i="1" dirty="0">
                <a:solidFill>
                  <a:schemeClr val="tx1"/>
                </a:solidFill>
              </a:rPr>
              <a:t> </a:t>
            </a:r>
            <a:r>
              <a:rPr lang="en-US" sz="900" b="0" i="1" dirty="0" err="1">
                <a:solidFill>
                  <a:schemeClr val="tx1"/>
                </a:solidFill>
              </a:rPr>
              <a:t>nabavkama</a:t>
            </a:r>
            <a:r>
              <a:rPr lang="en-US" sz="900" b="0" i="1" dirty="0">
                <a:solidFill>
                  <a:schemeClr val="tx1"/>
                </a:solidFill>
              </a:rPr>
              <a:t>?</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Više od četiri petine građana smatra da je pri nabavci vozila javnog prevoza neophodno voditi se kriterijumom zaštite životne sredine, pa makar to značilo i manji broj vozila. </a:t>
            </a:r>
            <a:endParaRPr lang="en-US" sz="1300" dirty="0"/>
          </a:p>
        </p:txBody>
      </p:sp>
      <p:graphicFrame>
        <p:nvGraphicFramePr>
          <p:cNvPr id="22" name="Content Placeholder 11">
            <a:extLst>
              <a:ext uri="{FF2B5EF4-FFF2-40B4-BE49-F238E27FC236}">
                <a16:creationId xmlns:a16="http://schemas.microsoft.com/office/drawing/2014/main" id="{FB5823AB-8EA3-4E9F-9D3A-ACC7518B652E}"/>
              </a:ext>
            </a:extLst>
          </p:cNvPr>
          <p:cNvGraphicFramePr>
            <a:graphicFrameLocks/>
          </p:cNvGraphicFramePr>
          <p:nvPr>
            <p:extLst>
              <p:ext uri="{D42A27DB-BD31-4B8C-83A1-F6EECF244321}">
                <p14:modId xmlns:p14="http://schemas.microsoft.com/office/powerpoint/2010/main" val="3608756418"/>
              </p:ext>
            </p:extLst>
          </p:nvPr>
        </p:nvGraphicFramePr>
        <p:xfrm>
          <a:off x="228600" y="1276350"/>
          <a:ext cx="86868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5D1AFF0-7DCD-413F-8464-8862B3000A1D}"/>
              </a:ext>
            </a:extLst>
          </p:cNvPr>
          <p:cNvSpPr txBox="1"/>
          <p:nvPr/>
        </p:nvSpPr>
        <p:spPr bwMode="gray">
          <a:xfrm>
            <a:off x="6781799" y="4847224"/>
            <a:ext cx="2362201" cy="296276"/>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en-US" sz="900" dirty="0" err="1">
                <a:solidFill>
                  <a:srgbClr val="222223"/>
                </a:solidFill>
              </a:rPr>
              <a:t>Ukupna</a:t>
            </a:r>
            <a:r>
              <a:rPr lang="en-US" sz="900" dirty="0">
                <a:solidFill>
                  <a:srgbClr val="222223"/>
                </a:solidFill>
              </a:rPr>
              <a:t> </a:t>
            </a:r>
            <a:r>
              <a:rPr lang="en-US" sz="900" dirty="0" err="1">
                <a:solidFill>
                  <a:srgbClr val="222223"/>
                </a:solidFill>
              </a:rPr>
              <a:t>populacija</a:t>
            </a:r>
            <a:r>
              <a:rPr lang="sr-Latn-RS" sz="900" dirty="0">
                <a:solidFill>
                  <a:srgbClr val="222223"/>
                </a:solidFill>
              </a:rPr>
              <a:t> građana</a:t>
            </a:r>
            <a:endParaRPr lang="en-US" sz="900" dirty="0">
              <a:solidFill>
                <a:srgbClr val="222223"/>
              </a:solidFill>
            </a:endParaRPr>
          </a:p>
        </p:txBody>
      </p:sp>
      <p:pic>
        <p:nvPicPr>
          <p:cNvPr id="10" name="Picture 14" descr="Man and woman">
            <a:extLst>
              <a:ext uri="{FF2B5EF4-FFF2-40B4-BE49-F238E27FC236}">
                <a16:creationId xmlns:a16="http://schemas.microsoft.com/office/drawing/2014/main" id="{A0FC732B-689B-4676-883B-11E6B17997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34304188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0" y="337443"/>
            <a:ext cx="8000998" cy="334678"/>
          </a:xfrm>
          <a:solidFill>
            <a:srgbClr val="DA9E11"/>
          </a:solidFill>
        </p:spPr>
        <p:txBody>
          <a:bodyPr wrap="square" lIns="56319" tIns="12241" rIns="56319" bIns="12241" rtlCol="0" anchor="ctr">
            <a:spAutoFit/>
          </a:bodyPr>
          <a:lstStyle/>
          <a:p>
            <a:r>
              <a:rPr lang="sr-Latn-RS" sz="1400" dirty="0"/>
              <a:t>Načini donošenja odluka i spremnost ponuđača da odgovore na zahteve javnih nabavki</a:t>
            </a:r>
            <a:endParaRPr lang="en-US" sz="14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93643" y="4663065"/>
            <a:ext cx="3934399" cy="2769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Na </a:t>
            </a:r>
            <a:r>
              <a:rPr lang="en-US" sz="900" b="0" i="1" dirty="0" err="1">
                <a:solidFill>
                  <a:schemeClr val="tx1"/>
                </a:solidFill>
              </a:rPr>
              <a:t>osnovu</a:t>
            </a:r>
            <a:r>
              <a:rPr lang="en-US" sz="900" b="0" i="1" dirty="0">
                <a:solidFill>
                  <a:schemeClr val="tx1"/>
                </a:solidFill>
              </a:rPr>
              <a:t> </a:t>
            </a:r>
            <a:r>
              <a:rPr lang="en-US" sz="900" b="0" i="1" dirty="0" err="1">
                <a:solidFill>
                  <a:schemeClr val="tx1"/>
                </a:solidFill>
              </a:rPr>
              <a:t>čega</a:t>
            </a:r>
            <a:r>
              <a:rPr lang="en-US" sz="900" b="0" i="1" dirty="0">
                <a:solidFill>
                  <a:schemeClr val="tx1"/>
                </a:solidFill>
              </a:rPr>
              <a:t> se </a:t>
            </a:r>
            <a:r>
              <a:rPr lang="en-US" sz="900" b="0" i="1" dirty="0" err="1">
                <a:solidFill>
                  <a:schemeClr val="tx1"/>
                </a:solidFill>
              </a:rPr>
              <a:t>donose</a:t>
            </a:r>
            <a:r>
              <a:rPr lang="en-US" sz="900" b="0" i="1" dirty="0">
                <a:solidFill>
                  <a:schemeClr val="tx1"/>
                </a:solidFill>
              </a:rPr>
              <a:t> </a:t>
            </a:r>
            <a:r>
              <a:rPr lang="en-US" sz="900" b="0" i="1" dirty="0" err="1">
                <a:solidFill>
                  <a:schemeClr val="tx1"/>
                </a:solidFill>
              </a:rPr>
              <a:t>odluke</a:t>
            </a:r>
            <a:r>
              <a:rPr lang="en-US" sz="900" b="0" i="1" dirty="0">
                <a:solidFill>
                  <a:schemeClr val="tx1"/>
                </a:solidFill>
              </a:rPr>
              <a:t> o </a:t>
            </a:r>
            <a:r>
              <a:rPr lang="en-US" sz="900" b="0" i="1" dirty="0" err="1">
                <a:solidFill>
                  <a:schemeClr val="tx1"/>
                </a:solidFill>
              </a:rPr>
              <a:t>vrsti</a:t>
            </a:r>
            <a:r>
              <a:rPr lang="en-US" sz="900" b="0" i="1" dirty="0">
                <a:solidFill>
                  <a:schemeClr val="tx1"/>
                </a:solidFill>
              </a:rPr>
              <a:t> </a:t>
            </a:r>
            <a:r>
              <a:rPr lang="en-US" sz="900" b="0" i="1" dirty="0" err="1">
                <a:solidFill>
                  <a:schemeClr val="tx1"/>
                </a:solidFill>
              </a:rPr>
              <a:t>postupka</a:t>
            </a:r>
            <a:r>
              <a:rPr lang="en-US" sz="900" b="0" i="1" dirty="0">
                <a:solidFill>
                  <a:schemeClr val="tx1"/>
                </a:solidFill>
              </a:rPr>
              <a:t> i </a:t>
            </a:r>
            <a:r>
              <a:rPr lang="en-US" sz="900" b="0" i="1" dirty="0" err="1">
                <a:solidFill>
                  <a:schemeClr val="tx1"/>
                </a:solidFill>
              </a:rPr>
              <a:t>kriterijuma</a:t>
            </a:r>
            <a:r>
              <a:rPr lang="en-US" sz="900" b="0" i="1" dirty="0">
                <a:solidFill>
                  <a:schemeClr val="tx1"/>
                </a:solidFill>
              </a:rPr>
              <a:t> za </a:t>
            </a:r>
            <a:r>
              <a:rPr lang="en-US" sz="900" b="0" i="1" dirty="0" err="1">
                <a:solidFill>
                  <a:schemeClr val="tx1"/>
                </a:solidFill>
              </a:rPr>
              <a:t>odabir</a:t>
            </a:r>
            <a:r>
              <a:rPr lang="sr-Latn-RS" sz="900" b="0" i="1" dirty="0">
                <a:solidFill>
                  <a:schemeClr val="tx1"/>
                </a:solidFill>
              </a:rPr>
              <a:t> </a:t>
            </a:r>
            <a:r>
              <a:rPr lang="en-US" sz="900" b="0" i="1" dirty="0" err="1">
                <a:solidFill>
                  <a:schemeClr val="tx1"/>
                </a:solidFill>
              </a:rPr>
              <a:t>ponude</a:t>
            </a:r>
            <a:r>
              <a:rPr lang="en-US" sz="900" b="0" i="1" dirty="0">
                <a:solidFill>
                  <a:schemeClr val="tx1"/>
                </a:solidFill>
              </a:rPr>
              <a:t>?; Vi</a:t>
            </a:r>
            <a:r>
              <a:rPr lang="sr-Latn-RS" sz="900" b="0" i="1" dirty="0">
                <a:solidFill>
                  <a:schemeClr val="tx1"/>
                </a:solidFill>
              </a:rPr>
              <a:t>šestruki odgovori</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0" y="971550"/>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Predmet javne nabavke je najčešći faktor na osnovu kog naručioci najčešće donose odluke o vrsti postupka i kriterijuma za odabir ponude. Preko dve trećine naručilaca smatra da su ponuđači uglavnom spremni da adekvatno odgovore na zahteve javnih nabavki.</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789145" y="4859146"/>
            <a:ext cx="2286000" cy="228600"/>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sr-Latn-RS" sz="900" dirty="0">
                <a:solidFill>
                  <a:srgbClr val="222223"/>
                </a:solidFill>
              </a:rPr>
              <a:t>Ukupna populacija naručilaca</a:t>
            </a:r>
            <a:endParaRPr lang="en-US" sz="900" dirty="0">
              <a:solidFill>
                <a:srgbClr val="222223"/>
              </a:solidFill>
              <a:latin typeface="Segoe UI"/>
            </a:endParaRPr>
          </a:p>
        </p:txBody>
      </p:sp>
      <p:graphicFrame>
        <p:nvGraphicFramePr>
          <p:cNvPr id="10" name="Chart 9">
            <a:extLst>
              <a:ext uri="{FF2B5EF4-FFF2-40B4-BE49-F238E27FC236}">
                <a16:creationId xmlns:a16="http://schemas.microsoft.com/office/drawing/2014/main" id="{BABC4791-F4E0-4016-BB92-311DBF871BEF}"/>
              </a:ext>
            </a:extLst>
          </p:cNvPr>
          <p:cNvGraphicFramePr/>
          <p:nvPr>
            <p:extLst>
              <p:ext uri="{D42A27DB-BD31-4B8C-83A1-F6EECF244321}">
                <p14:modId xmlns:p14="http://schemas.microsoft.com/office/powerpoint/2010/main" val="4147439070"/>
              </p:ext>
            </p:extLst>
          </p:nvPr>
        </p:nvGraphicFramePr>
        <p:xfrm>
          <a:off x="4572000" y="2266950"/>
          <a:ext cx="4343400"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7A97976-28DC-47A3-88FA-2C4046597CEB}"/>
              </a:ext>
            </a:extLst>
          </p:cNvPr>
          <p:cNvSpPr txBox="1"/>
          <p:nvPr/>
        </p:nvSpPr>
        <p:spPr>
          <a:xfrm>
            <a:off x="5410200" y="1581150"/>
            <a:ext cx="2981305" cy="463003"/>
          </a:xfrm>
          <a:prstGeom prst="rect">
            <a:avLst/>
          </a:prstGeom>
          <a:noFill/>
        </p:spPr>
        <p:txBody>
          <a:bodyPr wrap="square" lIns="72000" tIns="36000" rIns="72000" bIns="36000" rtlCol="0">
            <a:spAutoFit/>
          </a:bodyPr>
          <a:lstStyle/>
          <a:p>
            <a:pPr lvl="0" algn="ctr" defTabSz="914400">
              <a:lnSpc>
                <a:spcPct val="110000"/>
              </a:lnSpc>
              <a:spcBef>
                <a:spcPts val="2400"/>
              </a:spcBef>
              <a:buClr>
                <a:srgbClr val="222223"/>
              </a:buClr>
              <a:defRPr/>
            </a:pPr>
            <a:r>
              <a:rPr lang="sr-Latn-RS" sz="1200" b="1" dirty="0"/>
              <a:t>Spremnost ponuđača da adekvatno odgovori na zahteve javnih nabavki</a:t>
            </a:r>
            <a:endParaRPr lang="en-US" sz="1200" b="1" dirty="0"/>
          </a:p>
        </p:txBody>
      </p:sp>
      <p:cxnSp>
        <p:nvCxnSpPr>
          <p:cNvPr id="14" name="Straight Connector 13">
            <a:extLst>
              <a:ext uri="{FF2B5EF4-FFF2-40B4-BE49-F238E27FC236}">
                <a16:creationId xmlns:a16="http://schemas.microsoft.com/office/drawing/2014/main" id="{3649D507-77B5-48F3-8654-7C46DC713A23}"/>
              </a:ext>
            </a:extLst>
          </p:cNvPr>
          <p:cNvCxnSpPr>
            <a:cxnSpLocks/>
          </p:cNvCxnSpPr>
          <p:nvPr/>
        </p:nvCxnSpPr>
        <p:spPr>
          <a:xfrm>
            <a:off x="4724400" y="1876986"/>
            <a:ext cx="0" cy="2523564"/>
          </a:xfrm>
          <a:prstGeom prst="line">
            <a:avLst/>
          </a:prstGeom>
          <a:ln w="9525">
            <a:solidFill>
              <a:schemeClr val="tx1">
                <a:lumMod val="25000"/>
                <a:lumOff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4419600" y="4716275"/>
            <a:ext cx="4648200"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0"/>
              </a:spcAft>
            </a:pPr>
            <a:r>
              <a:rPr lang="en-US" sz="900" b="0" i="1" dirty="0" err="1">
                <a:solidFill>
                  <a:schemeClr val="tx1"/>
                </a:solidFill>
              </a:rPr>
              <a:t>Kako</a:t>
            </a:r>
            <a:r>
              <a:rPr lang="en-US" sz="900" b="0" i="1" dirty="0">
                <a:solidFill>
                  <a:schemeClr val="tx1"/>
                </a:solidFill>
              </a:rPr>
              <a:t> </a:t>
            </a:r>
            <a:r>
              <a:rPr lang="en-US" sz="900" b="0" i="1" dirty="0" err="1">
                <a:solidFill>
                  <a:schemeClr val="tx1"/>
                </a:solidFill>
              </a:rPr>
              <a:t>biste</a:t>
            </a:r>
            <a:r>
              <a:rPr lang="en-US" sz="900" b="0" i="1" dirty="0">
                <a:solidFill>
                  <a:schemeClr val="tx1"/>
                </a:solidFill>
              </a:rPr>
              <a:t> </a:t>
            </a:r>
            <a:r>
              <a:rPr lang="en-US" sz="900" b="0" i="1" dirty="0" err="1">
                <a:solidFill>
                  <a:schemeClr val="tx1"/>
                </a:solidFill>
              </a:rPr>
              <a:t>ocenili</a:t>
            </a:r>
            <a:r>
              <a:rPr lang="en-US" sz="900" b="0" i="1" dirty="0">
                <a:solidFill>
                  <a:schemeClr val="tx1"/>
                </a:solidFill>
              </a:rPr>
              <a:t> </a:t>
            </a:r>
            <a:r>
              <a:rPr lang="en-US" sz="900" b="0" i="1" dirty="0" err="1">
                <a:solidFill>
                  <a:schemeClr val="tx1"/>
                </a:solidFill>
              </a:rPr>
              <a:t>spremnost</a:t>
            </a:r>
            <a:r>
              <a:rPr lang="en-US" sz="900" b="0" i="1" dirty="0">
                <a:solidFill>
                  <a:schemeClr val="tx1"/>
                </a:solidFill>
              </a:rPr>
              <a:t> </a:t>
            </a:r>
            <a:r>
              <a:rPr lang="en-US" sz="900" b="0" i="1" dirty="0" err="1">
                <a:solidFill>
                  <a:schemeClr val="tx1"/>
                </a:solidFill>
              </a:rPr>
              <a:t>ponuđača</a:t>
            </a:r>
            <a:r>
              <a:rPr lang="en-US" sz="900" b="0" i="1" dirty="0">
                <a:solidFill>
                  <a:schemeClr val="tx1"/>
                </a:solidFill>
              </a:rPr>
              <a:t> da </a:t>
            </a:r>
            <a:r>
              <a:rPr lang="en-US" sz="900" b="0" i="1" dirty="0" err="1">
                <a:solidFill>
                  <a:schemeClr val="tx1"/>
                </a:solidFill>
              </a:rPr>
              <a:t>adekvatno</a:t>
            </a:r>
            <a:r>
              <a:rPr lang="en-US" sz="900" b="0" i="1" dirty="0">
                <a:solidFill>
                  <a:schemeClr val="tx1"/>
                </a:solidFill>
              </a:rPr>
              <a:t> </a:t>
            </a:r>
            <a:r>
              <a:rPr lang="en-US" sz="900" b="0" i="1" dirty="0" err="1">
                <a:solidFill>
                  <a:schemeClr val="tx1"/>
                </a:solidFill>
              </a:rPr>
              <a:t>odgovore</a:t>
            </a:r>
            <a:r>
              <a:rPr lang="en-US" sz="900" b="0" i="1" dirty="0">
                <a:solidFill>
                  <a:schemeClr val="tx1"/>
                </a:solidFill>
              </a:rPr>
              <a:t> </a:t>
            </a:r>
            <a:r>
              <a:rPr lang="en-US" sz="900" b="0" i="1" dirty="0" err="1">
                <a:solidFill>
                  <a:schemeClr val="tx1"/>
                </a:solidFill>
              </a:rPr>
              <a:t>na</a:t>
            </a:r>
            <a:r>
              <a:rPr lang="en-US" sz="900" b="0" i="1" dirty="0">
                <a:solidFill>
                  <a:schemeClr val="tx1"/>
                </a:solidFill>
              </a:rPr>
              <a:t> </a:t>
            </a:r>
            <a:r>
              <a:rPr lang="en-US" sz="900" b="0" i="1" dirty="0" err="1">
                <a:solidFill>
                  <a:schemeClr val="tx1"/>
                </a:solidFill>
              </a:rPr>
              <a:t>zahteve</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a:t>
            </a: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3576212718"/>
              </p:ext>
            </p:extLst>
          </p:nvPr>
        </p:nvGraphicFramePr>
        <p:xfrm>
          <a:off x="228600" y="1581150"/>
          <a:ext cx="4343400"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152400" y="4914900"/>
            <a:ext cx="4400105" cy="228600"/>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sr-Latn-RS" sz="900" dirty="0">
                <a:solidFill>
                  <a:srgbClr val="222223"/>
                </a:solidFill>
              </a:rPr>
              <a:t>Ukupna populacija naručilaca</a:t>
            </a:r>
            <a:endParaRPr lang="en-US" sz="900" dirty="0">
              <a:solidFill>
                <a:srgbClr val="222223"/>
              </a:solidFill>
            </a:endParaRPr>
          </a:p>
        </p:txBody>
      </p:sp>
      <p:pic>
        <p:nvPicPr>
          <p:cNvPr id="17" name="Picture 14" descr="Office worker">
            <a:extLst>
              <a:ext uri="{FF2B5EF4-FFF2-40B4-BE49-F238E27FC236}">
                <a16:creationId xmlns:a16="http://schemas.microsoft.com/office/drawing/2014/main" id="{2CDCD57C-FABB-46DA-AD66-63F5566F82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19486140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5655896" cy="383794"/>
          </a:xfrm>
          <a:solidFill>
            <a:srgbClr val="DA9E11"/>
          </a:solidFill>
        </p:spPr>
        <p:txBody>
          <a:bodyPr wrap="none" lIns="56319" tIns="12241" rIns="56319" bIns="12241" rtlCol="0" anchor="ctr">
            <a:spAutoFit/>
          </a:bodyPr>
          <a:lstStyle/>
          <a:p>
            <a:r>
              <a:rPr lang="sr-Latn-RS" dirty="0"/>
              <a:t>Problemi u postupcima javnih nabavki</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Kao prvi spomenuti problem sa organizovanjem i sprovođenjem postupka javne nabavke naručioci navode nedovoljan broj ponuđača i neadekvatno istraživanje tržišta. Kada se uzmu u obzir sva tri odgovora, odsustvo javno dostupnog spiska negativnih referenci se nalazi na drugom mestu. </a:t>
            </a:r>
            <a:endParaRPr lang="en-US" sz="13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228602" y="4816410"/>
            <a:ext cx="3657598"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err="1">
                <a:solidFill>
                  <a:schemeClr val="tx1"/>
                </a:solidFill>
              </a:rPr>
              <a:t>Šta</a:t>
            </a:r>
            <a:r>
              <a:rPr lang="en-US" sz="900" b="0" i="1" dirty="0">
                <a:solidFill>
                  <a:schemeClr val="tx1"/>
                </a:solidFill>
              </a:rPr>
              <a:t> je po </a:t>
            </a:r>
            <a:r>
              <a:rPr lang="en-US" sz="900" b="0" i="1" dirty="0" err="1">
                <a:solidFill>
                  <a:schemeClr val="tx1"/>
                </a:solidFill>
              </a:rPr>
              <a:t>Vašem</a:t>
            </a:r>
            <a:r>
              <a:rPr lang="en-US" sz="900" b="0" i="1" dirty="0">
                <a:solidFill>
                  <a:schemeClr val="tx1"/>
                </a:solidFill>
              </a:rPr>
              <a:t> </a:t>
            </a:r>
            <a:r>
              <a:rPr lang="en-US" sz="900" b="0" i="1" dirty="0" err="1">
                <a:solidFill>
                  <a:schemeClr val="tx1"/>
                </a:solidFill>
              </a:rPr>
              <a:t>mišljenju</a:t>
            </a:r>
            <a:r>
              <a:rPr lang="en-US" sz="900" b="0" i="1" dirty="0">
                <a:solidFill>
                  <a:schemeClr val="tx1"/>
                </a:solidFill>
              </a:rPr>
              <a:t> </a:t>
            </a:r>
            <a:r>
              <a:rPr lang="en-US" sz="900" b="0" i="1" dirty="0" err="1">
                <a:solidFill>
                  <a:schemeClr val="tx1"/>
                </a:solidFill>
              </a:rPr>
              <a:t>trenutno</a:t>
            </a:r>
            <a:r>
              <a:rPr lang="en-US" sz="900" b="0" i="1" dirty="0">
                <a:solidFill>
                  <a:schemeClr val="tx1"/>
                </a:solidFill>
              </a:rPr>
              <a:t> </a:t>
            </a:r>
            <a:r>
              <a:rPr lang="en-US" sz="900" b="0" i="1" dirty="0" err="1">
                <a:solidFill>
                  <a:schemeClr val="tx1"/>
                </a:solidFill>
              </a:rPr>
              <a:t>najveći</a:t>
            </a:r>
            <a:r>
              <a:rPr lang="en-US" sz="900" b="0" i="1" dirty="0">
                <a:solidFill>
                  <a:schemeClr val="tx1"/>
                </a:solidFill>
              </a:rPr>
              <a:t> problem </a:t>
            </a:r>
            <a:r>
              <a:rPr lang="en-US" sz="900" b="0" i="1" dirty="0" err="1">
                <a:solidFill>
                  <a:schemeClr val="tx1"/>
                </a:solidFill>
              </a:rPr>
              <a:t>sa</a:t>
            </a:r>
            <a:r>
              <a:rPr lang="en-US" sz="900" b="0" i="1" dirty="0">
                <a:solidFill>
                  <a:schemeClr val="tx1"/>
                </a:solidFill>
              </a:rPr>
              <a:t> </a:t>
            </a:r>
            <a:r>
              <a:rPr lang="en-US" sz="900" b="0" i="1" dirty="0" err="1">
                <a:solidFill>
                  <a:schemeClr val="tx1"/>
                </a:solidFill>
              </a:rPr>
              <a:t>organizovanjem</a:t>
            </a:r>
            <a:r>
              <a:rPr lang="en-US" sz="900" b="0" i="1" dirty="0">
                <a:solidFill>
                  <a:schemeClr val="tx1"/>
                </a:solidFill>
              </a:rPr>
              <a:t> </a:t>
            </a:r>
            <a:r>
              <a:rPr lang="en-US" sz="900" b="0" i="1" dirty="0" err="1">
                <a:solidFill>
                  <a:schemeClr val="tx1"/>
                </a:solidFill>
              </a:rPr>
              <a:t>i</a:t>
            </a:r>
            <a:r>
              <a:rPr lang="en-US" sz="900" b="0" i="1" dirty="0">
                <a:solidFill>
                  <a:schemeClr val="tx1"/>
                </a:solidFill>
              </a:rPr>
              <a:t> </a:t>
            </a:r>
            <a:r>
              <a:rPr lang="en-US" sz="900" b="0" i="1" dirty="0" err="1">
                <a:solidFill>
                  <a:schemeClr val="tx1"/>
                </a:solidFill>
              </a:rPr>
              <a:t>sprovođenjem</a:t>
            </a:r>
            <a:r>
              <a:rPr lang="en-US" sz="900" b="0" i="1" dirty="0">
                <a:solidFill>
                  <a:schemeClr val="tx1"/>
                </a:solidFill>
              </a:rPr>
              <a:t> </a:t>
            </a:r>
            <a:r>
              <a:rPr lang="en-US" sz="900" b="0" i="1" dirty="0" err="1">
                <a:solidFill>
                  <a:schemeClr val="tx1"/>
                </a:solidFill>
              </a:rPr>
              <a:t>postupka</a:t>
            </a:r>
            <a:r>
              <a:rPr lang="en-US" sz="900" b="0" i="1" dirty="0">
                <a:solidFill>
                  <a:schemeClr val="tx1"/>
                </a:solidFill>
              </a:rPr>
              <a:t>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a:t>
            </a:r>
            <a:r>
              <a:rPr lang="sr-Latn-RS" sz="900" b="0" i="1" dirty="0">
                <a:solidFill>
                  <a:schemeClr val="tx1"/>
                </a:solidFill>
              </a:rPr>
              <a:t>Višestruki odgovori</a:t>
            </a:r>
            <a:endParaRPr lang="en-US" sz="900" b="0" i="1" dirty="0">
              <a:solidFill>
                <a:schemeClr val="tx1"/>
              </a:solidFill>
            </a:endParaRPr>
          </a:p>
        </p:txBody>
      </p:sp>
      <p:sp>
        <p:nvSpPr>
          <p:cNvPr id="10" name="TextBox 9">
            <a:extLst>
              <a:ext uri="{FF2B5EF4-FFF2-40B4-BE49-F238E27FC236}">
                <a16:creationId xmlns:a16="http://schemas.microsoft.com/office/drawing/2014/main" id="{F5BCBBA9-A6FE-48A1-8C87-3BE46D32D9AE}"/>
              </a:ext>
            </a:extLst>
          </p:cNvPr>
          <p:cNvSpPr txBox="1"/>
          <p:nvPr/>
        </p:nvSpPr>
        <p:spPr bwMode="gray">
          <a:xfrm>
            <a:off x="7162800" y="4781550"/>
            <a:ext cx="2362201" cy="29627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Ukupna populacija naručilaca</a:t>
            </a:r>
            <a:endParaRPr lang="en-US" sz="900" dirty="0">
              <a:solidFill>
                <a:srgbClr val="222223"/>
              </a:solidFill>
              <a:latin typeface="Segoe UI"/>
            </a:endParaRPr>
          </a:p>
        </p:txBody>
      </p:sp>
      <p:pic>
        <p:nvPicPr>
          <p:cNvPr id="9" name="Picture 14" descr="Office worker">
            <a:extLst>
              <a:ext uri="{FF2B5EF4-FFF2-40B4-BE49-F238E27FC236}">
                <a16:creationId xmlns:a16="http://schemas.microsoft.com/office/drawing/2014/main" id="{F929290F-3D2D-4869-95ED-08AAB9834F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80775" y="64246"/>
            <a:ext cx="559923" cy="559923"/>
          </a:xfrm>
          <a:prstGeom prst="rect">
            <a:avLst/>
          </a:prstGeom>
        </p:spPr>
      </p:pic>
      <p:graphicFrame>
        <p:nvGraphicFramePr>
          <p:cNvPr id="12" name="Object 1">
            <a:extLst>
              <a:ext uri="{FF2B5EF4-FFF2-40B4-BE49-F238E27FC236}">
                <a16:creationId xmlns:a16="http://schemas.microsoft.com/office/drawing/2014/main" id="{8290BB25-B9CD-418B-872F-99A2413F5553}"/>
              </a:ext>
            </a:extLst>
          </p:cNvPr>
          <p:cNvGraphicFramePr>
            <a:graphicFrameLocks/>
          </p:cNvGraphicFramePr>
          <p:nvPr>
            <p:extLst>
              <p:ext uri="{D42A27DB-BD31-4B8C-83A1-F6EECF244321}">
                <p14:modId xmlns:p14="http://schemas.microsoft.com/office/powerpoint/2010/main" val="713612264"/>
              </p:ext>
            </p:extLst>
          </p:nvPr>
        </p:nvGraphicFramePr>
        <p:xfrm>
          <a:off x="228602" y="1389558"/>
          <a:ext cx="8610598" cy="34060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62712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1CBF6-6820-400F-99FB-CB85350AC6B8}"/>
              </a:ext>
            </a:extLst>
          </p:cNvPr>
          <p:cNvSpPr>
            <a:spLocks noGrp="1"/>
          </p:cNvSpPr>
          <p:nvPr>
            <p:ph type="title"/>
          </p:nvPr>
        </p:nvSpPr>
        <p:spPr>
          <a:xfrm>
            <a:off x="570100" y="1047750"/>
            <a:ext cx="8003800" cy="913770"/>
          </a:xfrm>
        </p:spPr>
        <p:txBody>
          <a:bodyPr wrap="square" anchor="ctr">
            <a:normAutofit/>
          </a:bodyPr>
          <a:lstStyle/>
          <a:p>
            <a:pPr algn="l"/>
            <a:r>
              <a:rPr lang="sr-Latn-RS" sz="2900" dirty="0"/>
              <a:t>ISKUSTVA</a:t>
            </a:r>
            <a:endParaRPr lang="en-US" sz="2900" dirty="0"/>
          </a:p>
        </p:txBody>
      </p:sp>
      <p:pic>
        <p:nvPicPr>
          <p:cNvPr id="5" name="Picture Placeholder 4" descr="A picture containing person, computer, computer, using&#10;&#10;Description automatically generated">
            <a:extLst>
              <a:ext uri="{FF2B5EF4-FFF2-40B4-BE49-F238E27FC236}">
                <a16:creationId xmlns:a16="http://schemas.microsoft.com/office/drawing/2014/main" id="{F1FBD513-2D35-4487-991B-1596A6F619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210" b="32210"/>
          <a:stretch>
            <a:fillRect/>
          </a:stretch>
        </p:blipFill>
        <p:spPr/>
      </p:pic>
    </p:spTree>
    <p:extLst>
      <p:ext uri="{BB962C8B-B14F-4D97-AF65-F5344CB8AC3E}">
        <p14:creationId xmlns:p14="http://schemas.microsoft.com/office/powerpoint/2010/main" val="341468832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Od prosečno 68 javnih nabavki u kojima su ponuđači učestvovali u prethodne tri godine, prosečno 47 je bilo uspešno, a devet od deset ponuđača koji su učestvovali u postupcima javnih nabavki u poslednje tri godine ima pozitivna iskustva. </a:t>
            </a:r>
            <a:endParaRPr lang="en-US" sz="13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76200" y="4559566"/>
            <a:ext cx="4247606" cy="5539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a:solidFill>
                  <a:schemeClr val="tx1"/>
                </a:solidFill>
              </a:rPr>
              <a:t>Od </a:t>
            </a:r>
            <a:r>
              <a:rPr lang="en-US" sz="900" b="0" i="1" dirty="0" err="1">
                <a:solidFill>
                  <a:schemeClr val="tx1"/>
                </a:solidFill>
              </a:rPr>
              <a:t>ukupnog</a:t>
            </a:r>
            <a:r>
              <a:rPr lang="en-US" sz="900" b="0" i="1" dirty="0">
                <a:solidFill>
                  <a:schemeClr val="tx1"/>
                </a:solidFill>
              </a:rPr>
              <a:t> </a:t>
            </a:r>
            <a:r>
              <a:rPr lang="en-US" sz="900" b="0" i="1" dirty="0" err="1">
                <a:solidFill>
                  <a:schemeClr val="tx1"/>
                </a:solidFill>
              </a:rPr>
              <a:t>broja</a:t>
            </a:r>
            <a:r>
              <a:rPr lang="en-US" sz="900" b="0" i="1" dirty="0">
                <a:solidFill>
                  <a:schemeClr val="tx1"/>
                </a:solidFill>
              </a:rPr>
              <a:t> </a:t>
            </a:r>
            <a:r>
              <a:rPr lang="en-US" sz="900" b="0" i="1" dirty="0" err="1">
                <a:solidFill>
                  <a:schemeClr val="tx1"/>
                </a:solidFill>
              </a:rPr>
              <a:t>postupaka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 u </a:t>
            </a:r>
            <a:r>
              <a:rPr lang="en-US" sz="900" b="0" i="1" dirty="0" err="1">
                <a:solidFill>
                  <a:schemeClr val="tx1"/>
                </a:solidFill>
              </a:rPr>
              <a:t>kojima</a:t>
            </a:r>
            <a:r>
              <a:rPr lang="en-US" sz="900" b="0" i="1" dirty="0">
                <a:solidFill>
                  <a:schemeClr val="tx1"/>
                </a:solidFill>
              </a:rPr>
              <a:t> </a:t>
            </a:r>
            <a:r>
              <a:rPr lang="en-US" sz="900" b="0" i="1" dirty="0" err="1">
                <a:solidFill>
                  <a:schemeClr val="tx1"/>
                </a:solidFill>
              </a:rPr>
              <a:t>ste</a:t>
            </a:r>
            <a:r>
              <a:rPr lang="en-US" sz="900" b="0" i="1" dirty="0">
                <a:solidFill>
                  <a:schemeClr val="tx1"/>
                </a:solidFill>
              </a:rPr>
              <a:t> </a:t>
            </a:r>
            <a:r>
              <a:rPr lang="en-US" sz="900" b="0" i="1" dirty="0" err="1">
                <a:solidFill>
                  <a:schemeClr val="tx1"/>
                </a:solidFill>
              </a:rPr>
              <a:t>učestvovali</a:t>
            </a:r>
            <a:r>
              <a:rPr lang="en-US" sz="900" b="0" i="1" dirty="0">
                <a:solidFill>
                  <a:schemeClr val="tx1"/>
                </a:solidFill>
              </a:rPr>
              <a:t> u </a:t>
            </a:r>
            <a:r>
              <a:rPr lang="en-US" sz="900" b="0" i="1" dirty="0" err="1">
                <a:solidFill>
                  <a:schemeClr val="tx1"/>
                </a:solidFill>
              </a:rPr>
              <a:t>prethodne</a:t>
            </a:r>
            <a:r>
              <a:rPr lang="en-US" sz="900" b="0" i="1" dirty="0">
                <a:solidFill>
                  <a:schemeClr val="tx1"/>
                </a:solidFill>
              </a:rPr>
              <a:t> tri </a:t>
            </a:r>
            <a:r>
              <a:rPr lang="en-US" sz="900" b="0" i="1" dirty="0" err="1">
                <a:solidFill>
                  <a:schemeClr val="tx1"/>
                </a:solidFill>
              </a:rPr>
              <a:t>godine</a:t>
            </a:r>
            <a:r>
              <a:rPr lang="en-US" sz="900" b="0" i="1" dirty="0">
                <a:solidFill>
                  <a:schemeClr val="tx1"/>
                </a:solidFill>
              </a:rPr>
              <a:t>, </a:t>
            </a:r>
            <a:r>
              <a:rPr lang="en-US" sz="900" b="0" i="1" dirty="0" err="1">
                <a:solidFill>
                  <a:schemeClr val="tx1"/>
                </a:solidFill>
              </a:rPr>
              <a:t>koliko</a:t>
            </a:r>
            <a:r>
              <a:rPr lang="en-US" sz="900" b="0" i="1" dirty="0">
                <a:solidFill>
                  <a:schemeClr val="tx1"/>
                </a:solidFill>
              </a:rPr>
              <a:t> je </a:t>
            </a:r>
            <a:r>
              <a:rPr lang="en-US" sz="900" b="0" i="1" dirty="0" err="1">
                <a:solidFill>
                  <a:schemeClr val="tx1"/>
                </a:solidFill>
              </a:rPr>
              <a:t>bilo</a:t>
            </a:r>
            <a:r>
              <a:rPr lang="en-US" sz="900" b="0" i="1" dirty="0">
                <a:solidFill>
                  <a:schemeClr val="tx1"/>
                </a:solidFill>
              </a:rPr>
              <a:t> </a:t>
            </a:r>
            <a:r>
              <a:rPr lang="en-US" sz="900" b="0" i="1" dirty="0" err="1">
                <a:solidFill>
                  <a:schemeClr val="tx1"/>
                </a:solidFill>
              </a:rPr>
              <a:t>uspešno</a:t>
            </a:r>
            <a:r>
              <a:rPr lang="en-US" sz="900" b="0" i="1" dirty="0">
                <a:solidFill>
                  <a:schemeClr val="tx1"/>
                </a:solidFill>
              </a:rPr>
              <a:t>?</a:t>
            </a:r>
          </a:p>
          <a:p>
            <a:pPr marL="0" indent="0">
              <a:lnSpc>
                <a:spcPct val="100000"/>
              </a:lnSpc>
              <a:spcBef>
                <a:spcPts val="0"/>
              </a:spcBef>
              <a:spcAft>
                <a:spcPts val="0"/>
              </a:spcAft>
            </a:pPr>
            <a:r>
              <a:rPr lang="en-US" sz="900" b="0" dirty="0" err="1">
                <a:solidFill>
                  <a:schemeClr val="tx1"/>
                </a:solidFill>
              </a:rPr>
              <a:t>Baza</a:t>
            </a:r>
            <a:r>
              <a:rPr lang="en-US" sz="900" b="0" dirty="0">
                <a:solidFill>
                  <a:schemeClr val="tx1"/>
                </a:solidFill>
              </a:rPr>
              <a:t>: </a:t>
            </a:r>
            <a:r>
              <a:rPr lang="sr-Latn-RS" sz="900" b="0" dirty="0">
                <a:solidFill>
                  <a:schemeClr val="tx1"/>
                </a:solidFill>
              </a:rPr>
              <a:t>Ponuđači koji su učestvovali u postupcima javne nabavke u poslednje tri godine  (35% od ciljne populacije)</a:t>
            </a:r>
            <a:endParaRPr lang="en-US" sz="900" b="0" dirty="0">
              <a:solidFill>
                <a:schemeClr val="tx1"/>
              </a:solidFill>
            </a:endParaRPr>
          </a:p>
        </p:txBody>
      </p:sp>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37749"/>
            <a:ext cx="6324598" cy="352118"/>
          </a:xfrm>
          <a:solidFill>
            <a:srgbClr val="418F47"/>
          </a:solidFill>
        </p:spPr>
        <p:txBody>
          <a:bodyPr wrap="square" lIns="56319" tIns="12241" rIns="56319" bIns="12241" rtlCol="0" anchor="ctr">
            <a:spAutoFit/>
          </a:bodyPr>
          <a:lstStyle/>
          <a:p>
            <a:r>
              <a:rPr lang="sr-Latn-RS" sz="2000" dirty="0"/>
              <a:t>Uspešnost i zadovoljstvo postupcima javnih nabavki</a:t>
            </a:r>
            <a:endParaRPr lang="en-US" sz="2000" dirty="0"/>
          </a:p>
        </p:txBody>
      </p:sp>
      <p:sp>
        <p:nvSpPr>
          <p:cNvPr id="9" name="TextBox 8">
            <a:extLst>
              <a:ext uri="{FF2B5EF4-FFF2-40B4-BE49-F238E27FC236}">
                <a16:creationId xmlns:a16="http://schemas.microsoft.com/office/drawing/2014/main" id="{3146118F-7A5B-4498-A637-3572DF4D33B3}"/>
              </a:ext>
            </a:extLst>
          </p:cNvPr>
          <p:cNvSpPr txBox="1"/>
          <p:nvPr/>
        </p:nvSpPr>
        <p:spPr bwMode="gray">
          <a:xfrm>
            <a:off x="4876801" y="4705350"/>
            <a:ext cx="4247606" cy="296276"/>
          </a:xfrm>
          <a:prstGeom prst="rect">
            <a:avLst/>
          </a:prstGeom>
          <a:noFill/>
        </p:spPr>
        <p:txBody>
          <a:bodyPr vert="horz" wrap="square" lIns="48921" tIns="0" rIns="48921" bIns="0" rtlCol="0" anchor="ctr">
            <a:noAutofit/>
          </a:bodyPr>
          <a:lstStyle/>
          <a:p>
            <a:pPr defTabSz="913269">
              <a:defRPr/>
            </a:pPr>
            <a:r>
              <a:rPr lang="sr-Latn-RS" sz="900" i="1" dirty="0">
                <a:solidFill>
                  <a:srgbClr val="222223"/>
                </a:solidFill>
              </a:rPr>
              <a:t>Generalno, kako biste ocenili vaša iskustva sa postupcima  javnih nabavki u poslednje tri godine?</a:t>
            </a:r>
          </a:p>
          <a:p>
            <a:pPr defTabSz="913269">
              <a:defRPr/>
            </a:pPr>
            <a:r>
              <a:rPr lang="en-US" sz="900" dirty="0" err="1">
                <a:solidFill>
                  <a:srgbClr val="222223"/>
                </a:solidFill>
              </a:rPr>
              <a:t>Baza</a:t>
            </a:r>
            <a:r>
              <a:rPr lang="en-US" sz="900" dirty="0">
                <a:solidFill>
                  <a:srgbClr val="222223"/>
                </a:solidFill>
              </a:rPr>
              <a:t>: </a:t>
            </a:r>
            <a:r>
              <a:rPr lang="en-US" sz="900" dirty="0" err="1">
                <a:solidFill>
                  <a:srgbClr val="222223"/>
                </a:solidFill>
              </a:rPr>
              <a:t>Ponuđači</a:t>
            </a:r>
            <a:r>
              <a:rPr lang="en-US" sz="900" dirty="0">
                <a:solidFill>
                  <a:srgbClr val="222223"/>
                </a:solidFill>
              </a:rPr>
              <a:t> koji </a:t>
            </a:r>
            <a:r>
              <a:rPr lang="en-US" sz="900" dirty="0" err="1">
                <a:solidFill>
                  <a:srgbClr val="222223"/>
                </a:solidFill>
              </a:rPr>
              <a:t>su</a:t>
            </a:r>
            <a:r>
              <a:rPr lang="en-US" sz="900" dirty="0">
                <a:solidFill>
                  <a:srgbClr val="222223"/>
                </a:solidFill>
              </a:rPr>
              <a:t> </a:t>
            </a:r>
            <a:r>
              <a:rPr lang="en-US" sz="900" dirty="0" err="1">
                <a:solidFill>
                  <a:srgbClr val="222223"/>
                </a:solidFill>
              </a:rPr>
              <a:t>učestvovali</a:t>
            </a:r>
            <a:r>
              <a:rPr lang="en-US" sz="900" dirty="0">
                <a:solidFill>
                  <a:srgbClr val="222223"/>
                </a:solidFill>
              </a:rPr>
              <a:t> u </a:t>
            </a:r>
            <a:r>
              <a:rPr lang="en-US" sz="900" dirty="0" err="1">
                <a:solidFill>
                  <a:srgbClr val="222223"/>
                </a:solidFill>
              </a:rPr>
              <a:t>postupcima</a:t>
            </a:r>
            <a:r>
              <a:rPr lang="en-US" sz="900" dirty="0">
                <a:solidFill>
                  <a:srgbClr val="222223"/>
                </a:solidFill>
              </a:rPr>
              <a:t> </a:t>
            </a:r>
            <a:r>
              <a:rPr lang="en-US" sz="900" dirty="0" err="1">
                <a:solidFill>
                  <a:srgbClr val="222223"/>
                </a:solidFill>
              </a:rPr>
              <a:t>javne</a:t>
            </a:r>
            <a:r>
              <a:rPr lang="en-US" sz="900" dirty="0">
                <a:solidFill>
                  <a:srgbClr val="222223"/>
                </a:solidFill>
              </a:rPr>
              <a:t> </a:t>
            </a:r>
            <a:r>
              <a:rPr lang="en-US" sz="900" dirty="0" err="1">
                <a:solidFill>
                  <a:srgbClr val="222223"/>
                </a:solidFill>
              </a:rPr>
              <a:t>nabavke</a:t>
            </a:r>
            <a:r>
              <a:rPr lang="en-US" sz="900" dirty="0">
                <a:solidFill>
                  <a:srgbClr val="222223"/>
                </a:solidFill>
              </a:rPr>
              <a:t> u </a:t>
            </a:r>
            <a:r>
              <a:rPr lang="en-US" sz="900" dirty="0" err="1">
                <a:solidFill>
                  <a:srgbClr val="222223"/>
                </a:solidFill>
              </a:rPr>
              <a:t>poslednje</a:t>
            </a:r>
            <a:r>
              <a:rPr lang="en-US" sz="900" dirty="0">
                <a:solidFill>
                  <a:srgbClr val="222223"/>
                </a:solidFill>
              </a:rPr>
              <a:t> tri </a:t>
            </a:r>
            <a:r>
              <a:rPr lang="en-US" sz="900" dirty="0" err="1">
                <a:solidFill>
                  <a:srgbClr val="222223"/>
                </a:solidFill>
              </a:rPr>
              <a:t>godine</a:t>
            </a:r>
            <a:r>
              <a:rPr lang="en-US" sz="900" dirty="0">
                <a:solidFill>
                  <a:srgbClr val="222223"/>
                </a:solidFill>
              </a:rPr>
              <a:t>  (35% od </a:t>
            </a:r>
            <a:r>
              <a:rPr lang="en-US" sz="900" dirty="0" err="1">
                <a:solidFill>
                  <a:srgbClr val="222223"/>
                </a:solidFill>
              </a:rPr>
              <a:t>ciljne</a:t>
            </a:r>
            <a:r>
              <a:rPr lang="en-US" sz="900" dirty="0">
                <a:solidFill>
                  <a:srgbClr val="222223"/>
                </a:solidFill>
              </a:rPr>
              <a:t> </a:t>
            </a:r>
            <a:r>
              <a:rPr lang="en-US" sz="900" dirty="0" err="1">
                <a:solidFill>
                  <a:srgbClr val="222223"/>
                </a:solidFill>
              </a:rPr>
              <a:t>populacije</a:t>
            </a:r>
            <a:r>
              <a:rPr lang="en-US" sz="900" dirty="0">
                <a:solidFill>
                  <a:srgbClr val="222223"/>
                </a:solidFill>
              </a:rPr>
              <a:t>)</a:t>
            </a:r>
          </a:p>
        </p:txBody>
      </p:sp>
      <p:graphicFrame>
        <p:nvGraphicFramePr>
          <p:cNvPr id="23" name="Chart 22">
            <a:extLst>
              <a:ext uri="{FF2B5EF4-FFF2-40B4-BE49-F238E27FC236}">
                <a16:creationId xmlns:a16="http://schemas.microsoft.com/office/drawing/2014/main" id="{75B27CA5-4A4C-409B-BEB9-26EA62517C05}"/>
              </a:ext>
            </a:extLst>
          </p:cNvPr>
          <p:cNvGraphicFramePr/>
          <p:nvPr>
            <p:extLst>
              <p:ext uri="{D42A27DB-BD31-4B8C-83A1-F6EECF244321}">
                <p14:modId xmlns:p14="http://schemas.microsoft.com/office/powerpoint/2010/main" val="2402184532"/>
              </p:ext>
            </p:extLst>
          </p:nvPr>
        </p:nvGraphicFramePr>
        <p:xfrm>
          <a:off x="147952" y="1389558"/>
          <a:ext cx="4385948" cy="3130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8C4C915-BC0C-47C3-AA89-6247E8AA9450}"/>
              </a:ext>
            </a:extLst>
          </p:cNvPr>
          <p:cNvGraphicFramePr/>
          <p:nvPr>
            <p:extLst>
              <p:ext uri="{D42A27DB-BD31-4B8C-83A1-F6EECF244321}">
                <p14:modId xmlns:p14="http://schemas.microsoft.com/office/powerpoint/2010/main" val="905915050"/>
              </p:ext>
            </p:extLst>
          </p:nvPr>
        </p:nvGraphicFramePr>
        <p:xfrm>
          <a:off x="4610102" y="1388990"/>
          <a:ext cx="4385948" cy="313058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14" descr="Briefcase">
            <a:extLst>
              <a:ext uri="{FF2B5EF4-FFF2-40B4-BE49-F238E27FC236}">
                <a16:creationId xmlns:a16="http://schemas.microsoft.com/office/drawing/2014/main" id="{53E32476-1984-4974-B3C4-3F98D43D32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280775" y="64246"/>
            <a:ext cx="559923" cy="559923"/>
          </a:xfrm>
          <a:prstGeom prst="rect">
            <a:avLst/>
          </a:prstGeom>
        </p:spPr>
      </p:pic>
      <p:sp>
        <p:nvSpPr>
          <p:cNvPr id="12" name="Rectangle: Rounded Corners 11">
            <a:extLst>
              <a:ext uri="{FF2B5EF4-FFF2-40B4-BE49-F238E27FC236}">
                <a16:creationId xmlns:a16="http://schemas.microsoft.com/office/drawing/2014/main" id="{E2BDE878-6E03-423C-B56B-440C2BEE2E26}"/>
              </a:ext>
            </a:extLst>
          </p:cNvPr>
          <p:cNvSpPr/>
          <p:nvPr/>
        </p:nvSpPr>
        <p:spPr>
          <a:xfrm>
            <a:off x="381000" y="2068101"/>
            <a:ext cx="914400" cy="414083"/>
          </a:xfrm>
          <a:prstGeom prst="roundRect">
            <a:avLst/>
          </a:prstGeom>
          <a:solidFill>
            <a:srgbClr val="418F47"/>
          </a:solidFill>
          <a:ln/>
        </p:spPr>
        <p:style>
          <a:lnRef idx="3">
            <a:schemeClr val="lt1"/>
          </a:lnRef>
          <a:fillRef idx="1">
            <a:schemeClr val="accent4"/>
          </a:fillRef>
          <a:effectRef idx="1">
            <a:schemeClr val="accent4"/>
          </a:effectRef>
          <a:fontRef idx="minor">
            <a:schemeClr val="lt1"/>
          </a:fontRef>
        </p:style>
        <p:txBody>
          <a:bodyPr lIns="0" tIns="0" rIns="0" bIns="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r-Latn-RS" sz="1400" b="1" dirty="0">
                <a:solidFill>
                  <a:schemeClr val="bg1"/>
                </a:solidFill>
              </a:rPr>
              <a:t>Prosek 47</a:t>
            </a:r>
            <a:endParaRPr lang="en-US" sz="1400" b="1" dirty="0">
              <a:solidFill>
                <a:schemeClr val="bg1"/>
              </a:solidFill>
            </a:endParaRPr>
          </a:p>
        </p:txBody>
      </p:sp>
    </p:spTree>
    <p:extLst>
      <p:ext uri="{BB962C8B-B14F-4D97-AF65-F5344CB8AC3E}">
        <p14:creationId xmlns:p14="http://schemas.microsoft.com/office/powerpoint/2010/main" val="214241167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8C928322-46A2-4367-9B9F-25966FC45122}"/>
              </a:ext>
            </a:extLst>
          </p:cNvPr>
          <p:cNvGraphicFramePr/>
          <p:nvPr>
            <p:extLst>
              <p:ext uri="{D42A27DB-BD31-4B8C-83A1-F6EECF244321}">
                <p14:modId xmlns:p14="http://schemas.microsoft.com/office/powerpoint/2010/main" val="2731759232"/>
              </p:ext>
            </p:extLst>
          </p:nvPr>
        </p:nvGraphicFramePr>
        <p:xfrm>
          <a:off x="3200400" y="1276350"/>
          <a:ext cx="29718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43551"/>
            <a:ext cx="8077198" cy="340513"/>
          </a:xfrm>
          <a:solidFill>
            <a:srgbClr val="DA9E11"/>
          </a:solidFill>
        </p:spPr>
        <p:txBody>
          <a:bodyPr wrap="square" lIns="56319" tIns="12241" rIns="56319" bIns="12241" rtlCol="0" anchor="ctr">
            <a:spAutoFit/>
          </a:bodyPr>
          <a:lstStyle/>
          <a:p>
            <a:r>
              <a:rPr lang="sr-Latn-RS" sz="1600" dirty="0"/>
              <a:t>Učestvovanje u postupcima javnih nabavki i korišćenje kriterijuma kvaliteta</a:t>
            </a:r>
            <a:endParaRPr lang="en-US" sz="16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0" y="4476750"/>
            <a:ext cx="3352800" cy="123111"/>
          </a:xfrm>
          <a:noFill/>
        </p:spPr>
        <p:txBody>
          <a:bodyPr vert="horz" wrap="square" lIns="48965" tIns="0" rIns="48965" bIns="0" rtlCol="0" anchor="ctr">
            <a:spAutoFit/>
          </a:bodyPr>
          <a:lstStyle/>
          <a:p>
            <a:pPr>
              <a:lnSpc>
                <a:spcPct val="100000"/>
              </a:lnSpc>
              <a:spcBef>
                <a:spcPts val="0"/>
              </a:spcBef>
              <a:spcAft>
                <a:spcPts val="0"/>
              </a:spcAft>
            </a:pPr>
            <a:r>
              <a:rPr lang="it-IT" sz="800" b="0" i="1" dirty="0">
                <a:solidFill>
                  <a:schemeClr val="tx1"/>
                </a:solidFill>
              </a:rPr>
              <a:t>Koliko puta ste u poslednje tri godine sprovodili postupke javnih nabavki?</a:t>
            </a:r>
            <a:endParaRPr lang="en-US" sz="8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200" dirty="0"/>
              <a:t>Naručioci su u proseku 68 puta sprovodili postupak javnih nabavki u poslednje tri godine, a u proseku je u 11 postupaka korišćen neki drugi kriterijum u odnosu na najnižu cenu. Najčešći razlog zbog čega se kriterijum kvaliteta ne koristi češće je nepostojanje modela na osnovu kog je moguće utvrditi kriterijume. </a:t>
            </a:r>
            <a:endParaRPr lang="en-US" sz="12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934200" y="4781550"/>
            <a:ext cx="2209800" cy="361950"/>
          </a:xfrm>
          <a:prstGeom prst="rect">
            <a:avLst/>
          </a:prstGeom>
          <a:noFill/>
        </p:spPr>
        <p:txBody>
          <a:bodyPr vert="horz" wrap="square" lIns="48921" tIns="0" rIns="48921" bIns="0" rtlCol="0" anchor="ctr">
            <a:noAutofit/>
          </a:bodyPr>
          <a:lstStyle/>
          <a:p>
            <a:pPr defTabSz="913269">
              <a:defRPr/>
            </a:pPr>
            <a:r>
              <a:rPr lang="sr-Latn-RS" sz="800" dirty="0">
                <a:solidFill>
                  <a:srgbClr val="222223"/>
                </a:solidFill>
                <a:latin typeface="Segoe UI"/>
              </a:rPr>
              <a:t>Baza: Naručioci</a:t>
            </a:r>
            <a:r>
              <a:rPr lang="sr-Latn-RS" sz="800" dirty="0">
                <a:solidFill>
                  <a:srgbClr val="222223"/>
                </a:solidFill>
              </a:rPr>
              <a:t> koji nisu koristili kriterijum u odnosu na najnižu cenu za sve javne nabavke koje su sprovodili (57% od ciljne populacije)</a:t>
            </a:r>
            <a:endParaRPr lang="en-US" sz="800" dirty="0">
              <a:solidFill>
                <a:srgbClr val="222223"/>
              </a:solidFill>
              <a:latin typeface="Segoe UI"/>
            </a:endParaRPr>
          </a:p>
        </p:txBody>
      </p: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6781800" y="4476750"/>
            <a:ext cx="2362200" cy="246221"/>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0"/>
              </a:spcAft>
            </a:pPr>
            <a:r>
              <a:rPr lang="it-IT" sz="800" b="0" i="1" dirty="0">
                <a:solidFill>
                  <a:schemeClr val="tx1"/>
                </a:solidFill>
              </a:rPr>
              <a:t>Zašto se</a:t>
            </a:r>
            <a:r>
              <a:rPr lang="sr-Latn-RS" sz="800" b="0" i="1" dirty="0">
                <a:solidFill>
                  <a:schemeClr val="tx1"/>
                </a:solidFill>
              </a:rPr>
              <a:t> </a:t>
            </a:r>
            <a:r>
              <a:rPr lang="it-IT" sz="800" b="0" i="1" dirty="0">
                <a:solidFill>
                  <a:schemeClr val="tx1"/>
                </a:solidFill>
              </a:rPr>
              <a:t>ne koristi češće kriterijum kvaliteta u odnosu na najnižu cenu?</a:t>
            </a:r>
            <a:r>
              <a:rPr lang="en-US" sz="800" b="0" i="1" dirty="0">
                <a:solidFill>
                  <a:schemeClr val="tx1"/>
                </a:solidFill>
              </a:rPr>
              <a:t>; </a:t>
            </a:r>
            <a:r>
              <a:rPr lang="sr-Latn-RS" sz="800" b="0" i="1" dirty="0">
                <a:solidFill>
                  <a:schemeClr val="tx1"/>
                </a:solidFill>
              </a:rPr>
              <a:t>Višestruki odgovori</a:t>
            </a:r>
            <a:endParaRPr lang="en-US" sz="800" b="0" i="1" dirty="0">
              <a:solidFill>
                <a:schemeClr val="tx1"/>
              </a:solidFill>
            </a:endParaRP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3006810546"/>
              </p:ext>
            </p:extLst>
          </p:nvPr>
        </p:nvGraphicFramePr>
        <p:xfrm>
          <a:off x="5943600" y="1200150"/>
          <a:ext cx="29718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0" y="4857750"/>
            <a:ext cx="3048000" cy="133350"/>
          </a:xfrm>
          <a:prstGeom prst="rect">
            <a:avLst/>
          </a:prstGeom>
          <a:noFill/>
        </p:spPr>
        <p:txBody>
          <a:bodyPr vert="horz" wrap="square" lIns="48921" tIns="0" rIns="48921" bIns="0" rtlCol="0" anchor="ctr">
            <a:noAutofit/>
          </a:bodyPr>
          <a:lstStyle/>
          <a:p>
            <a:pPr defTabSz="913269">
              <a:defRPr/>
            </a:pPr>
            <a:r>
              <a:rPr lang="en-US" sz="800" dirty="0">
                <a:solidFill>
                  <a:srgbClr val="222223"/>
                </a:solidFill>
                <a:latin typeface="Segoe UI"/>
              </a:rPr>
              <a:t>Ba</a:t>
            </a:r>
            <a:r>
              <a:rPr lang="sr-Latn-RS" sz="800" dirty="0">
                <a:solidFill>
                  <a:srgbClr val="222223"/>
                </a:solidFill>
                <a:latin typeface="Segoe UI"/>
              </a:rPr>
              <a:t>za</a:t>
            </a:r>
            <a:r>
              <a:rPr lang="en-US" sz="800" dirty="0">
                <a:solidFill>
                  <a:srgbClr val="222223"/>
                </a:solidFill>
                <a:latin typeface="Segoe UI"/>
              </a:rPr>
              <a:t>: </a:t>
            </a:r>
            <a:r>
              <a:rPr lang="sr-Latn-RS" sz="800" dirty="0">
                <a:solidFill>
                  <a:srgbClr val="222223"/>
                </a:solidFill>
                <a:latin typeface="Segoe UI"/>
              </a:rPr>
              <a:t>Ukupna populacija naručilaca</a:t>
            </a:r>
            <a:endParaRPr lang="en-US" sz="800" dirty="0">
              <a:solidFill>
                <a:srgbClr val="222223"/>
              </a:solidFill>
              <a:latin typeface="Segoe UI"/>
            </a:endParaRPr>
          </a:p>
        </p:txBody>
      </p:sp>
      <p:cxnSp>
        <p:nvCxnSpPr>
          <p:cNvPr id="18" name="Straight Connector 17">
            <a:extLst>
              <a:ext uri="{FF2B5EF4-FFF2-40B4-BE49-F238E27FC236}">
                <a16:creationId xmlns:a16="http://schemas.microsoft.com/office/drawing/2014/main" id="{5F9DA4BE-C0BC-4A08-909A-E2FA4FC2D655}"/>
              </a:ext>
            </a:extLst>
          </p:cNvPr>
          <p:cNvCxnSpPr>
            <a:cxnSpLocks/>
          </p:cNvCxnSpPr>
          <p:nvPr/>
        </p:nvCxnSpPr>
        <p:spPr>
          <a:xfrm>
            <a:off x="6248400" y="1428750"/>
            <a:ext cx="0" cy="2980764"/>
          </a:xfrm>
          <a:prstGeom prst="line">
            <a:avLst/>
          </a:prstGeom>
          <a:ln w="9525">
            <a:solidFill>
              <a:srgbClr val="DA9E11"/>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0DBE74C9-2F71-48D5-ACE6-012D56D54F96}"/>
              </a:ext>
            </a:extLst>
          </p:cNvPr>
          <p:cNvSpPr txBox="1">
            <a:spLocks/>
          </p:cNvSpPr>
          <p:nvPr/>
        </p:nvSpPr>
        <p:spPr bwMode="gray">
          <a:xfrm>
            <a:off x="3429000" y="4476750"/>
            <a:ext cx="1981200" cy="246221"/>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0"/>
              </a:spcAft>
            </a:pPr>
            <a:r>
              <a:rPr lang="pl-PL" sz="800" b="0" i="1" dirty="0">
                <a:solidFill>
                  <a:schemeClr val="tx1"/>
                </a:solidFill>
              </a:rPr>
              <a:t>U koliko postupaka je korišćen neki drugi kriterijum u odnosu na najnižu cenu?</a:t>
            </a:r>
            <a:endParaRPr lang="it-IT" sz="800" b="0" i="1" dirty="0">
              <a:solidFill>
                <a:schemeClr val="tx1"/>
              </a:solidFill>
            </a:endParaRPr>
          </a:p>
        </p:txBody>
      </p:sp>
      <p:sp>
        <p:nvSpPr>
          <p:cNvPr id="22" name="TextBox 21">
            <a:extLst>
              <a:ext uri="{FF2B5EF4-FFF2-40B4-BE49-F238E27FC236}">
                <a16:creationId xmlns:a16="http://schemas.microsoft.com/office/drawing/2014/main" id="{F952F449-273D-4C07-BE17-0E60A33B1728}"/>
              </a:ext>
            </a:extLst>
          </p:cNvPr>
          <p:cNvSpPr txBox="1"/>
          <p:nvPr/>
        </p:nvSpPr>
        <p:spPr bwMode="gray">
          <a:xfrm>
            <a:off x="3352800" y="4781550"/>
            <a:ext cx="2667000" cy="296276"/>
          </a:xfrm>
          <a:prstGeom prst="rect">
            <a:avLst/>
          </a:prstGeom>
          <a:noFill/>
        </p:spPr>
        <p:txBody>
          <a:bodyPr vert="horz" wrap="square" lIns="48921" tIns="0" rIns="48921" bIns="0" rtlCol="0" anchor="ctr">
            <a:noAutofit/>
          </a:bodyPr>
          <a:lstStyle/>
          <a:p>
            <a:pPr defTabSz="913269">
              <a:defRPr/>
            </a:pPr>
            <a:r>
              <a:rPr lang="en-US" sz="800" dirty="0">
                <a:solidFill>
                  <a:srgbClr val="222223"/>
                </a:solidFill>
                <a:latin typeface="Segoe UI"/>
              </a:rPr>
              <a:t>Ba</a:t>
            </a:r>
            <a:r>
              <a:rPr lang="sr-Latn-RS" sz="800" dirty="0">
                <a:solidFill>
                  <a:srgbClr val="222223"/>
                </a:solidFill>
                <a:latin typeface="Segoe UI"/>
              </a:rPr>
              <a:t>za</a:t>
            </a:r>
            <a:r>
              <a:rPr lang="en-US" sz="800" dirty="0">
                <a:solidFill>
                  <a:srgbClr val="222223"/>
                </a:solidFill>
                <a:latin typeface="Segoe UI"/>
              </a:rPr>
              <a:t>: </a:t>
            </a:r>
            <a:r>
              <a:rPr lang="sr-Latn-RS" sz="800" dirty="0">
                <a:solidFill>
                  <a:srgbClr val="222223"/>
                </a:solidFill>
                <a:latin typeface="Segoe UI"/>
              </a:rPr>
              <a:t>Naručioci</a:t>
            </a:r>
            <a:r>
              <a:rPr lang="sr-Latn-RS" sz="800" dirty="0">
                <a:solidFill>
                  <a:srgbClr val="222223"/>
                </a:solidFill>
              </a:rPr>
              <a:t> koji su sprovodili postupke javne nabavke u poslednje 3 godine (99% od ciljne populacije)</a:t>
            </a:r>
            <a:endParaRPr lang="en-US" sz="800" dirty="0">
              <a:solidFill>
                <a:srgbClr val="222223"/>
              </a:solidFill>
              <a:latin typeface="Segoe UI"/>
            </a:endParaRPr>
          </a:p>
        </p:txBody>
      </p:sp>
      <p:graphicFrame>
        <p:nvGraphicFramePr>
          <p:cNvPr id="23" name="Chart 22">
            <a:extLst>
              <a:ext uri="{FF2B5EF4-FFF2-40B4-BE49-F238E27FC236}">
                <a16:creationId xmlns:a16="http://schemas.microsoft.com/office/drawing/2014/main" id="{40F61C6A-F844-448B-9331-26BBB2D0FC32}"/>
              </a:ext>
            </a:extLst>
          </p:cNvPr>
          <p:cNvGraphicFramePr/>
          <p:nvPr>
            <p:extLst>
              <p:ext uri="{D42A27DB-BD31-4B8C-83A1-F6EECF244321}">
                <p14:modId xmlns:p14="http://schemas.microsoft.com/office/powerpoint/2010/main" val="1406815263"/>
              </p:ext>
            </p:extLst>
          </p:nvPr>
        </p:nvGraphicFramePr>
        <p:xfrm>
          <a:off x="228600" y="1276350"/>
          <a:ext cx="2971800" cy="304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Straight Connector 23">
            <a:extLst>
              <a:ext uri="{FF2B5EF4-FFF2-40B4-BE49-F238E27FC236}">
                <a16:creationId xmlns:a16="http://schemas.microsoft.com/office/drawing/2014/main" id="{92E457E7-DB56-41C9-A456-9081516A72FE}"/>
              </a:ext>
            </a:extLst>
          </p:cNvPr>
          <p:cNvCxnSpPr>
            <a:cxnSpLocks/>
          </p:cNvCxnSpPr>
          <p:nvPr/>
        </p:nvCxnSpPr>
        <p:spPr>
          <a:xfrm>
            <a:off x="3235842" y="1428750"/>
            <a:ext cx="0" cy="2980764"/>
          </a:xfrm>
          <a:prstGeom prst="line">
            <a:avLst/>
          </a:prstGeom>
          <a:ln w="9525">
            <a:solidFill>
              <a:srgbClr val="DA9E11"/>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4" descr="Office worker">
            <a:extLst>
              <a:ext uri="{FF2B5EF4-FFF2-40B4-BE49-F238E27FC236}">
                <a16:creationId xmlns:a16="http://schemas.microsoft.com/office/drawing/2014/main" id="{A431CA97-47DC-4A32-BA49-90A4FFA855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458200" y="57150"/>
            <a:ext cx="559923" cy="559923"/>
          </a:xfrm>
          <a:prstGeom prst="rect">
            <a:avLst/>
          </a:prstGeom>
        </p:spPr>
      </p:pic>
    </p:spTree>
    <p:extLst>
      <p:ext uri="{BB962C8B-B14F-4D97-AF65-F5344CB8AC3E}">
        <p14:creationId xmlns:p14="http://schemas.microsoft.com/office/powerpoint/2010/main" val="17072736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069E8D7F-0012-4715-B3B0-AB02CCE9424B}"/>
              </a:ext>
            </a:extLst>
          </p:cNvPr>
          <p:cNvGraphicFramePr/>
          <p:nvPr>
            <p:extLst>
              <p:ext uri="{D42A27DB-BD31-4B8C-83A1-F6EECF244321}">
                <p14:modId xmlns:p14="http://schemas.microsoft.com/office/powerpoint/2010/main" val="4289796414"/>
              </p:ext>
            </p:extLst>
          </p:nvPr>
        </p:nvGraphicFramePr>
        <p:xfrm>
          <a:off x="228600" y="2114550"/>
          <a:ext cx="3048000"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37749"/>
            <a:ext cx="8077198" cy="352118"/>
          </a:xfrm>
          <a:solidFill>
            <a:srgbClr val="DA9E11"/>
          </a:solidFill>
        </p:spPr>
        <p:txBody>
          <a:bodyPr wrap="square" lIns="56319" tIns="12241" rIns="56319" bIns="12241" rtlCol="0" anchor="ctr">
            <a:spAutoFit/>
          </a:bodyPr>
          <a:lstStyle/>
          <a:p>
            <a:r>
              <a:rPr lang="sr-Latn-RS" sz="2000" dirty="0"/>
              <a:t>Povećanje broja ponuda od početka primene novog Zakona</a:t>
            </a:r>
            <a:endParaRPr lang="en-US" sz="2000"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0" y="4400550"/>
            <a:ext cx="2895600" cy="246221"/>
          </a:xfrm>
          <a:noFill/>
        </p:spPr>
        <p:txBody>
          <a:bodyPr vert="horz" wrap="square" lIns="48965" tIns="0" rIns="48965" bIns="0" rtlCol="0" anchor="ctr">
            <a:spAutoFit/>
          </a:bodyPr>
          <a:lstStyle/>
          <a:p>
            <a:pPr>
              <a:lnSpc>
                <a:spcPct val="100000"/>
              </a:lnSpc>
              <a:spcBef>
                <a:spcPts val="0"/>
              </a:spcBef>
              <a:spcAft>
                <a:spcPts val="0"/>
              </a:spcAft>
            </a:pPr>
            <a:r>
              <a:rPr lang="it-IT" sz="800" b="0" i="1" dirty="0">
                <a:solidFill>
                  <a:schemeClr val="tx1"/>
                </a:solidFill>
              </a:rPr>
              <a:t>Da li je u Vašoj organizaciji došlo do povećanja broja ponuda od početka primene novog Zakona o javnim nabavkama?</a:t>
            </a:r>
            <a:endParaRPr lang="en-US" sz="8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fontScale="925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Kod najvećeg broja naručilaca nije došlo do povećanja broja ponuda od početka primene novog Zakona, dok je kod 13% došlo do smanjenja, a kod 14% do povećanja. Naručioci kod kojih je došlo do povećanja su prosečno imali 17 ponuda u toku 2019. godine, a od početka primene novog Zakona su imali prosečno 29 ponuda. Prosečno, broj ponuda se uvećao za 27%. </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781800" y="4705350"/>
            <a:ext cx="2198914" cy="438150"/>
          </a:xfrm>
          <a:prstGeom prst="rect">
            <a:avLst/>
          </a:prstGeom>
          <a:noFill/>
        </p:spPr>
        <p:txBody>
          <a:bodyPr vert="horz" wrap="square" lIns="48921" tIns="0" rIns="48921" bIns="0" rtlCol="0" anchor="ctr">
            <a:noAutofit/>
          </a:bodyPr>
          <a:lstStyle/>
          <a:p>
            <a:pPr defTabSz="913269">
              <a:defRPr/>
            </a:pPr>
            <a:r>
              <a:rPr lang="sr-Latn-RS" sz="800" dirty="0">
                <a:solidFill>
                  <a:srgbClr val="222223"/>
                </a:solidFill>
                <a:latin typeface="Segoe UI"/>
              </a:rPr>
              <a:t>Baza: </a:t>
            </a:r>
            <a:r>
              <a:rPr lang="sr-Latn-RS" sz="800" dirty="0">
                <a:solidFill>
                  <a:srgbClr val="222223"/>
                </a:solidFill>
              </a:rPr>
              <a:t>Naručioci koji su rekli da je povećan broj ponuda od početka primene novog Zakona o javnim nabavkama (14% od ciljne populacije)</a:t>
            </a:r>
            <a:endParaRPr lang="en-US" sz="800" dirty="0">
              <a:solidFill>
                <a:srgbClr val="222223"/>
              </a:solidFill>
              <a:latin typeface="Segoe UI"/>
            </a:endParaRPr>
          </a:p>
        </p:txBody>
      </p:sp>
      <p:sp>
        <p:nvSpPr>
          <p:cNvPr id="11" name="TextBox 10">
            <a:extLst>
              <a:ext uri="{FF2B5EF4-FFF2-40B4-BE49-F238E27FC236}">
                <a16:creationId xmlns:a16="http://schemas.microsoft.com/office/drawing/2014/main" id="{77A97976-28DC-47A3-88FA-2C4046597CEB}"/>
              </a:ext>
            </a:extLst>
          </p:cNvPr>
          <p:cNvSpPr txBox="1"/>
          <p:nvPr/>
        </p:nvSpPr>
        <p:spPr>
          <a:xfrm>
            <a:off x="228600" y="1581150"/>
            <a:ext cx="2981305" cy="528084"/>
          </a:xfrm>
          <a:prstGeom prst="rect">
            <a:avLst/>
          </a:prstGeom>
          <a:noFill/>
        </p:spPr>
        <p:txBody>
          <a:bodyPr wrap="square" lIns="72000" tIns="36000" rIns="72000" bIns="36000" rtlCol="0">
            <a:spAutoFit/>
          </a:bodyPr>
          <a:lstStyle/>
          <a:p>
            <a:pPr lvl="0" algn="ctr" defTabSz="914400">
              <a:lnSpc>
                <a:spcPct val="110000"/>
              </a:lnSpc>
              <a:spcBef>
                <a:spcPts val="2400"/>
              </a:spcBef>
              <a:buClr>
                <a:srgbClr val="222223"/>
              </a:buClr>
              <a:defRPr/>
            </a:pPr>
            <a:r>
              <a:rPr lang="sr-Latn-RS" sz="1400" b="1" dirty="0"/>
              <a:t>Naručioci kod kojih je došlo do povećanja broja ponuda</a:t>
            </a:r>
            <a:endParaRPr lang="en-US" sz="1400" b="1" dirty="0"/>
          </a:p>
        </p:txBody>
      </p:sp>
      <p:sp>
        <p:nvSpPr>
          <p:cNvPr id="16" name="Text Placeholder 3">
            <a:extLst>
              <a:ext uri="{FF2B5EF4-FFF2-40B4-BE49-F238E27FC236}">
                <a16:creationId xmlns:a16="http://schemas.microsoft.com/office/drawing/2014/main" id="{A745918E-865A-4C2F-A3FF-96DEE73AFFF1}"/>
              </a:ext>
            </a:extLst>
          </p:cNvPr>
          <p:cNvSpPr txBox="1">
            <a:spLocks/>
          </p:cNvSpPr>
          <p:nvPr/>
        </p:nvSpPr>
        <p:spPr bwMode="gray">
          <a:xfrm>
            <a:off x="6705600" y="4400550"/>
            <a:ext cx="2286000" cy="246221"/>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0"/>
              </a:spcBef>
              <a:spcAft>
                <a:spcPts val="0"/>
              </a:spcAft>
            </a:pPr>
            <a:r>
              <a:rPr lang="pl-PL" sz="800" b="0" i="1" dirty="0">
                <a:solidFill>
                  <a:schemeClr val="tx1"/>
                </a:solidFill>
              </a:rPr>
              <a:t>Po Vašoj proceni, za koliko se uvećao broj ponuda od početka primene novog zakona.</a:t>
            </a:r>
            <a:endParaRPr lang="en-US" sz="800" b="0" i="1" dirty="0">
              <a:solidFill>
                <a:schemeClr val="tx1"/>
              </a:solidFill>
            </a:endParaRPr>
          </a:p>
        </p:txBody>
      </p:sp>
      <p:graphicFrame>
        <p:nvGraphicFramePr>
          <p:cNvPr id="6" name="Chart 5">
            <a:extLst>
              <a:ext uri="{FF2B5EF4-FFF2-40B4-BE49-F238E27FC236}">
                <a16:creationId xmlns:a16="http://schemas.microsoft.com/office/drawing/2014/main" id="{810B4A4B-22E8-422C-9D0D-3AF5DC831491}"/>
              </a:ext>
            </a:extLst>
          </p:cNvPr>
          <p:cNvGraphicFramePr/>
          <p:nvPr>
            <p:extLst>
              <p:ext uri="{D42A27DB-BD31-4B8C-83A1-F6EECF244321}">
                <p14:modId xmlns:p14="http://schemas.microsoft.com/office/powerpoint/2010/main" val="3713283376"/>
              </p:ext>
            </p:extLst>
          </p:nvPr>
        </p:nvGraphicFramePr>
        <p:xfrm>
          <a:off x="5943600" y="1276350"/>
          <a:ext cx="2819397"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DAF0690-E613-4704-A996-0ED7AF7C9842}"/>
              </a:ext>
            </a:extLst>
          </p:cNvPr>
          <p:cNvSpPr txBox="1"/>
          <p:nvPr/>
        </p:nvSpPr>
        <p:spPr bwMode="gray">
          <a:xfrm>
            <a:off x="0" y="4705350"/>
            <a:ext cx="2664219" cy="361950"/>
          </a:xfrm>
          <a:prstGeom prst="rect">
            <a:avLst/>
          </a:prstGeom>
          <a:noFill/>
        </p:spPr>
        <p:txBody>
          <a:bodyPr vert="horz" wrap="square" lIns="48921" tIns="0" rIns="48921" bIns="0" rtlCol="0" anchor="ctr">
            <a:noAutofit/>
          </a:bodyPr>
          <a:lstStyle/>
          <a:p>
            <a:pPr defTabSz="913269">
              <a:defRPr/>
            </a:pPr>
            <a:r>
              <a:rPr lang="en-US" sz="800" dirty="0">
                <a:solidFill>
                  <a:srgbClr val="222223"/>
                </a:solidFill>
                <a:latin typeface="Segoe UI"/>
              </a:rPr>
              <a:t>Ba</a:t>
            </a:r>
            <a:r>
              <a:rPr lang="sr-Latn-RS" sz="800" dirty="0">
                <a:solidFill>
                  <a:srgbClr val="222223"/>
                </a:solidFill>
                <a:latin typeface="Segoe UI"/>
              </a:rPr>
              <a:t>za</a:t>
            </a:r>
            <a:r>
              <a:rPr lang="en-US" sz="800" dirty="0">
                <a:solidFill>
                  <a:srgbClr val="222223"/>
                </a:solidFill>
                <a:latin typeface="Segoe UI"/>
              </a:rPr>
              <a:t>: </a:t>
            </a:r>
            <a:r>
              <a:rPr lang="sr-Latn-RS" sz="800" dirty="0">
                <a:solidFill>
                  <a:srgbClr val="222223"/>
                </a:solidFill>
                <a:latin typeface="Segoe UI"/>
              </a:rPr>
              <a:t>Naručioci </a:t>
            </a:r>
            <a:r>
              <a:rPr lang="sr-Latn-RS" sz="800" dirty="0">
                <a:solidFill>
                  <a:srgbClr val="222223"/>
                </a:solidFill>
              </a:rPr>
              <a:t>koji su sprovodili postupke javne nabavke u poslednje 3 godine (99% od ciljne populacije)</a:t>
            </a:r>
            <a:endParaRPr lang="en-US" sz="800" dirty="0">
              <a:solidFill>
                <a:srgbClr val="222223"/>
              </a:solidFill>
              <a:latin typeface="Segoe UI"/>
            </a:endParaRPr>
          </a:p>
        </p:txBody>
      </p:sp>
      <p:sp>
        <p:nvSpPr>
          <p:cNvPr id="17" name="Arrow: Right 16">
            <a:extLst>
              <a:ext uri="{FF2B5EF4-FFF2-40B4-BE49-F238E27FC236}">
                <a16:creationId xmlns:a16="http://schemas.microsoft.com/office/drawing/2014/main" id="{6CA24BAF-F079-4C26-803D-E0454D81483A}"/>
              </a:ext>
            </a:extLst>
          </p:cNvPr>
          <p:cNvSpPr/>
          <p:nvPr/>
        </p:nvSpPr>
        <p:spPr bwMode="gray">
          <a:xfrm>
            <a:off x="3371408" y="2109234"/>
            <a:ext cx="762000" cy="533400"/>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72000" rIns="144000" bIns="72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cxnSp>
        <p:nvCxnSpPr>
          <p:cNvPr id="18" name="Straight Connector 17">
            <a:extLst>
              <a:ext uri="{FF2B5EF4-FFF2-40B4-BE49-F238E27FC236}">
                <a16:creationId xmlns:a16="http://schemas.microsoft.com/office/drawing/2014/main" id="{5F9DA4BE-C0BC-4A08-909A-E2FA4FC2D655}"/>
              </a:ext>
            </a:extLst>
          </p:cNvPr>
          <p:cNvCxnSpPr>
            <a:cxnSpLocks/>
          </p:cNvCxnSpPr>
          <p:nvPr/>
        </p:nvCxnSpPr>
        <p:spPr>
          <a:xfrm>
            <a:off x="5822213" y="1462943"/>
            <a:ext cx="0" cy="2980764"/>
          </a:xfrm>
          <a:prstGeom prst="line">
            <a:avLst/>
          </a:prstGeom>
          <a:ln w="9525">
            <a:solidFill>
              <a:srgbClr val="418F47"/>
            </a:solidFill>
            <a:prstDash val="sysDot"/>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0DBE74C9-2F71-48D5-ACE6-012D56D54F96}"/>
              </a:ext>
            </a:extLst>
          </p:cNvPr>
          <p:cNvSpPr txBox="1">
            <a:spLocks/>
          </p:cNvSpPr>
          <p:nvPr/>
        </p:nvSpPr>
        <p:spPr bwMode="gray">
          <a:xfrm>
            <a:off x="2819399" y="4400550"/>
            <a:ext cx="2990407" cy="369332"/>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lnSpc>
                <a:spcPct val="100000"/>
              </a:lnSpc>
              <a:spcBef>
                <a:spcPts val="0"/>
              </a:spcBef>
              <a:spcAft>
                <a:spcPts val="0"/>
              </a:spcAft>
            </a:pPr>
            <a:r>
              <a:rPr lang="sr-Latn-RS" sz="800" b="0" i="1" dirty="0">
                <a:solidFill>
                  <a:schemeClr val="tx1"/>
                </a:solidFill>
              </a:rPr>
              <a:t>Naveli ste da je došlo do povećanja broj ponuda. Koliko ste ponuda okvirno imali od početka primene novog zakona, a koliko ste okvirno ponuda imali u toku 2019. godine?</a:t>
            </a:r>
            <a:endParaRPr lang="it-IT" sz="800" b="0" i="1" dirty="0">
              <a:solidFill>
                <a:schemeClr val="tx1"/>
              </a:solidFill>
            </a:endParaRPr>
          </a:p>
        </p:txBody>
      </p:sp>
      <p:sp>
        <p:nvSpPr>
          <p:cNvPr id="22" name="TextBox 21">
            <a:extLst>
              <a:ext uri="{FF2B5EF4-FFF2-40B4-BE49-F238E27FC236}">
                <a16:creationId xmlns:a16="http://schemas.microsoft.com/office/drawing/2014/main" id="{F952F449-273D-4C07-BE17-0E60A33B1728}"/>
              </a:ext>
            </a:extLst>
          </p:cNvPr>
          <p:cNvSpPr txBox="1"/>
          <p:nvPr/>
        </p:nvSpPr>
        <p:spPr bwMode="gray">
          <a:xfrm>
            <a:off x="2819400" y="4781550"/>
            <a:ext cx="2895600" cy="296276"/>
          </a:xfrm>
          <a:prstGeom prst="rect">
            <a:avLst/>
          </a:prstGeom>
          <a:noFill/>
        </p:spPr>
        <p:txBody>
          <a:bodyPr vert="horz" wrap="square" lIns="48921" tIns="0" rIns="48921" bIns="0" rtlCol="0" anchor="ctr">
            <a:noAutofit/>
          </a:bodyPr>
          <a:lstStyle/>
          <a:p>
            <a:pPr defTabSz="913269">
              <a:defRPr/>
            </a:pPr>
            <a:r>
              <a:rPr lang="en-US" sz="800" dirty="0">
                <a:solidFill>
                  <a:srgbClr val="222223"/>
                </a:solidFill>
                <a:latin typeface="Segoe UI"/>
              </a:rPr>
              <a:t>Ba</a:t>
            </a:r>
            <a:r>
              <a:rPr lang="sr-Latn-RS" sz="800" dirty="0">
                <a:solidFill>
                  <a:srgbClr val="222223"/>
                </a:solidFill>
                <a:latin typeface="Segoe UI"/>
              </a:rPr>
              <a:t>za</a:t>
            </a:r>
            <a:r>
              <a:rPr lang="en-US" sz="800" dirty="0">
                <a:solidFill>
                  <a:srgbClr val="222223"/>
                </a:solidFill>
                <a:latin typeface="Segoe UI"/>
              </a:rPr>
              <a:t>: </a:t>
            </a:r>
            <a:r>
              <a:rPr lang="sr-Latn-RS" sz="800" dirty="0">
                <a:solidFill>
                  <a:srgbClr val="222223"/>
                </a:solidFill>
                <a:latin typeface="Segoe UI"/>
              </a:rPr>
              <a:t>Naručioci kog kojih je došlo do povećanja broja ponuda</a:t>
            </a:r>
            <a:r>
              <a:rPr lang="en-US" sz="800" dirty="0">
                <a:solidFill>
                  <a:srgbClr val="222223"/>
                </a:solidFill>
                <a:latin typeface="Segoe UI"/>
              </a:rPr>
              <a:t> (14% od </a:t>
            </a:r>
            <a:r>
              <a:rPr lang="en-US" sz="800" dirty="0" err="1">
                <a:solidFill>
                  <a:srgbClr val="222223"/>
                </a:solidFill>
                <a:latin typeface="Segoe UI"/>
              </a:rPr>
              <a:t>ciljne</a:t>
            </a:r>
            <a:r>
              <a:rPr lang="en-US" sz="800" dirty="0">
                <a:solidFill>
                  <a:srgbClr val="222223"/>
                </a:solidFill>
                <a:latin typeface="Segoe UI"/>
              </a:rPr>
              <a:t> </a:t>
            </a:r>
            <a:r>
              <a:rPr lang="en-US" sz="800" dirty="0" err="1">
                <a:solidFill>
                  <a:srgbClr val="222223"/>
                </a:solidFill>
                <a:latin typeface="Segoe UI"/>
              </a:rPr>
              <a:t>populacije</a:t>
            </a:r>
            <a:r>
              <a:rPr lang="en-US" sz="800" dirty="0">
                <a:solidFill>
                  <a:srgbClr val="222223"/>
                </a:solidFill>
                <a:latin typeface="Segoe UI"/>
              </a:rPr>
              <a:t>)</a:t>
            </a:r>
          </a:p>
        </p:txBody>
      </p:sp>
      <p:sp>
        <p:nvSpPr>
          <p:cNvPr id="26" name="Rectangle: Rounded Corners 25">
            <a:extLst>
              <a:ext uri="{FF2B5EF4-FFF2-40B4-BE49-F238E27FC236}">
                <a16:creationId xmlns:a16="http://schemas.microsoft.com/office/drawing/2014/main" id="{44E7FF53-2557-48E6-AF20-92BA1D7EBDCB}"/>
              </a:ext>
            </a:extLst>
          </p:cNvPr>
          <p:cNvSpPr/>
          <p:nvPr/>
        </p:nvSpPr>
        <p:spPr bwMode="gray">
          <a:xfrm>
            <a:off x="8153400" y="3714750"/>
            <a:ext cx="914400" cy="381000"/>
          </a:xfrm>
          <a:prstGeom prst="roundRect">
            <a:avLst/>
          </a:prstGeom>
          <a:solidFill>
            <a:srgbClr val="001C54"/>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200" b="1" dirty="0">
                <a:solidFill>
                  <a:schemeClr val="bg1"/>
                </a:solidFill>
              </a:rPr>
              <a:t>Prosek 27%</a:t>
            </a:r>
            <a:endParaRPr lang="en-US" sz="1200" b="1" dirty="0">
              <a:solidFill>
                <a:schemeClr val="bg1"/>
              </a:solidFill>
            </a:endParaRPr>
          </a:p>
        </p:txBody>
      </p:sp>
      <p:pic>
        <p:nvPicPr>
          <p:cNvPr id="27" name="Picture 14" descr="Office worker">
            <a:extLst>
              <a:ext uri="{FF2B5EF4-FFF2-40B4-BE49-F238E27FC236}">
                <a16:creationId xmlns:a16="http://schemas.microsoft.com/office/drawing/2014/main" id="{09C91D7D-B43C-4BBF-87F5-B5B8E23CA1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80775" y="64246"/>
            <a:ext cx="559923" cy="559923"/>
          </a:xfrm>
          <a:prstGeom prst="rect">
            <a:avLst/>
          </a:prstGeom>
        </p:spPr>
      </p:pic>
      <p:graphicFrame>
        <p:nvGraphicFramePr>
          <p:cNvPr id="28" name="Chart 27">
            <a:extLst>
              <a:ext uri="{FF2B5EF4-FFF2-40B4-BE49-F238E27FC236}">
                <a16:creationId xmlns:a16="http://schemas.microsoft.com/office/drawing/2014/main" id="{3A88B44D-AF4D-48D5-94C2-EE2925EFC59D}"/>
              </a:ext>
            </a:extLst>
          </p:cNvPr>
          <p:cNvGraphicFramePr/>
          <p:nvPr>
            <p:extLst>
              <p:ext uri="{D42A27DB-BD31-4B8C-83A1-F6EECF244321}">
                <p14:modId xmlns:p14="http://schemas.microsoft.com/office/powerpoint/2010/main" val="3139424510"/>
              </p:ext>
            </p:extLst>
          </p:nvPr>
        </p:nvGraphicFramePr>
        <p:xfrm>
          <a:off x="3752408" y="1734701"/>
          <a:ext cx="2057400" cy="243724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925447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C20AFC1-022A-4E4E-9404-7A2B32FB84F4}"/>
              </a:ext>
            </a:extLst>
          </p:cNvPr>
          <p:cNvGraphicFramePr/>
          <p:nvPr>
            <p:extLst>
              <p:ext uri="{D42A27DB-BD31-4B8C-83A1-F6EECF244321}">
                <p14:modId xmlns:p14="http://schemas.microsoft.com/office/powerpoint/2010/main" val="1326670510"/>
              </p:ext>
            </p:extLst>
          </p:nvPr>
        </p:nvGraphicFramePr>
        <p:xfrm>
          <a:off x="4604083" y="1791892"/>
          <a:ext cx="4343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0"/>
            <a:ext cx="7748649" cy="383794"/>
          </a:xfrm>
          <a:solidFill>
            <a:srgbClr val="DA9E11"/>
          </a:solidFill>
        </p:spPr>
        <p:txBody>
          <a:bodyPr wrap="none" lIns="56319" tIns="12241" rIns="56319" bIns="12241" rtlCol="0" anchor="ctr">
            <a:spAutoFit/>
          </a:bodyPr>
          <a:lstStyle/>
          <a:p>
            <a:r>
              <a:rPr lang="sr-Latn-RS" dirty="0"/>
              <a:t>Procena vrednosti javne nabavke i istraživanje tržišta</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28600" y="4629150"/>
            <a:ext cx="4191000" cy="1384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Na koji </a:t>
            </a:r>
            <a:r>
              <a:rPr lang="en-US" sz="900" b="0" i="1" dirty="0" err="1">
                <a:solidFill>
                  <a:schemeClr val="tx1"/>
                </a:solidFill>
              </a:rPr>
              <a:t>način</a:t>
            </a:r>
            <a:r>
              <a:rPr lang="en-US" sz="900" b="0" i="1" dirty="0">
                <a:solidFill>
                  <a:schemeClr val="tx1"/>
                </a:solidFill>
              </a:rPr>
              <a:t> </a:t>
            </a:r>
            <a:r>
              <a:rPr lang="en-US" sz="900" b="0" i="1" dirty="0" err="1">
                <a:solidFill>
                  <a:schemeClr val="tx1"/>
                </a:solidFill>
              </a:rPr>
              <a:t>određujete</a:t>
            </a:r>
            <a:r>
              <a:rPr lang="en-US" sz="900" b="0" i="1" dirty="0">
                <a:solidFill>
                  <a:schemeClr val="tx1"/>
                </a:solidFill>
              </a:rPr>
              <a:t> </a:t>
            </a:r>
            <a:r>
              <a:rPr lang="en-US" sz="900" b="0" i="1" dirty="0" err="1">
                <a:solidFill>
                  <a:schemeClr val="tx1"/>
                </a:solidFill>
              </a:rPr>
              <a:t>procenjenu</a:t>
            </a:r>
            <a:r>
              <a:rPr lang="en-US" sz="900" b="0" i="1" dirty="0">
                <a:solidFill>
                  <a:schemeClr val="tx1"/>
                </a:solidFill>
              </a:rPr>
              <a:t> </a:t>
            </a:r>
            <a:r>
              <a:rPr lang="en-US" sz="900" b="0" i="1" dirty="0" err="1">
                <a:solidFill>
                  <a:schemeClr val="tx1"/>
                </a:solidFill>
              </a:rPr>
              <a:t>vrednost</a:t>
            </a:r>
            <a:r>
              <a:rPr lang="en-US" sz="900" b="0" i="1" dirty="0">
                <a:solidFill>
                  <a:schemeClr val="tx1"/>
                </a:solidFill>
              </a:rPr>
              <a:t>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Vi</a:t>
            </a:r>
            <a:r>
              <a:rPr lang="sr-Latn-RS" sz="900" b="0" i="1" dirty="0">
                <a:solidFill>
                  <a:schemeClr val="tx1"/>
                </a:solidFill>
              </a:rPr>
              <a:t>šestruki odgovori</a:t>
            </a:r>
            <a:endParaRPr lang="en-US" sz="900" b="0" i="1" dirty="0">
              <a:solidFill>
                <a:schemeClr val="tx1"/>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pPr lvl="0">
              <a:defRPr/>
            </a:pPr>
            <a:r>
              <a:rPr lang="sr-Latn-RS" sz="1300" dirty="0">
                <a:solidFill>
                  <a:srgbClr val="222223"/>
                </a:solidFill>
              </a:rPr>
              <a:t>Naručioci najčešće određuju procenjenu vrednost nabavke na osnovu iskustva iz prethodnih godina i istraživanjem tržišta. Tri četvrtine naručilaca uvek ili često sprovodi istrađivanje tržišta pre sprovođenja postupka.</a:t>
            </a:r>
            <a:endParaRPr kumimoji="0" lang="en-US" sz="13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228600" y="4857750"/>
            <a:ext cx="2975808" cy="195399"/>
          </a:xfrm>
          <a:prstGeom prst="rect">
            <a:avLst/>
          </a:prstGeom>
          <a:noFill/>
        </p:spPr>
        <p:txBody>
          <a:bodyPr vert="horz" wrap="square" lIns="48921" tIns="0" rIns="48921" bIns="0" rtlCol="0" anchor="ctr">
            <a:noAutofit/>
          </a:bodyPr>
          <a:lstStyle/>
          <a:p>
            <a:pPr lvl="0" defTabSz="913269">
              <a:defRPr/>
            </a:pPr>
            <a:r>
              <a:rPr lang="en-US" sz="900" dirty="0" err="1">
                <a:solidFill>
                  <a:srgbClr val="222223"/>
                </a:solidFill>
              </a:rPr>
              <a:t>Baza</a:t>
            </a:r>
            <a:r>
              <a:rPr lang="en-US" sz="900" dirty="0">
                <a:solidFill>
                  <a:srgbClr val="222223"/>
                </a:solidFill>
              </a:rPr>
              <a:t>: </a:t>
            </a:r>
            <a:r>
              <a:rPr lang="en-US" sz="900" dirty="0" err="1">
                <a:solidFill>
                  <a:srgbClr val="222223"/>
                </a:solidFill>
              </a:rPr>
              <a:t>Naručioci</a:t>
            </a:r>
            <a:r>
              <a:rPr lang="en-US" sz="900" dirty="0">
                <a:solidFill>
                  <a:srgbClr val="222223"/>
                </a:solidFill>
              </a:rPr>
              <a:t> </a:t>
            </a:r>
            <a:r>
              <a:rPr lang="sr-Latn-RS" sz="900" dirty="0">
                <a:solidFill>
                  <a:srgbClr val="222223"/>
                </a:solidFill>
              </a:rPr>
              <a:t>koji </a:t>
            </a:r>
            <a:r>
              <a:rPr lang="en-US" sz="900" dirty="0" err="1">
                <a:solidFill>
                  <a:srgbClr val="222223"/>
                </a:solidFill>
              </a:rPr>
              <a:t>su</a:t>
            </a:r>
            <a:r>
              <a:rPr lang="en-US" sz="900" dirty="0">
                <a:solidFill>
                  <a:srgbClr val="222223"/>
                </a:solidFill>
              </a:rPr>
              <a:t> </a:t>
            </a:r>
            <a:r>
              <a:rPr lang="en-US" sz="900" dirty="0" err="1">
                <a:solidFill>
                  <a:srgbClr val="222223"/>
                </a:solidFill>
              </a:rPr>
              <a:t>sprovodili</a:t>
            </a:r>
            <a:r>
              <a:rPr lang="en-US" sz="900" dirty="0">
                <a:solidFill>
                  <a:srgbClr val="222223"/>
                </a:solidFill>
              </a:rPr>
              <a:t> </a:t>
            </a:r>
            <a:r>
              <a:rPr lang="en-US" sz="900" dirty="0" err="1">
                <a:solidFill>
                  <a:srgbClr val="222223"/>
                </a:solidFill>
              </a:rPr>
              <a:t>postupke</a:t>
            </a:r>
            <a:r>
              <a:rPr lang="en-US" sz="900" dirty="0">
                <a:solidFill>
                  <a:srgbClr val="222223"/>
                </a:solidFill>
              </a:rPr>
              <a:t> </a:t>
            </a:r>
            <a:r>
              <a:rPr lang="en-US" sz="900" dirty="0" err="1">
                <a:solidFill>
                  <a:srgbClr val="222223"/>
                </a:solidFill>
              </a:rPr>
              <a:t>javne</a:t>
            </a:r>
            <a:r>
              <a:rPr lang="en-US" sz="900" dirty="0">
                <a:solidFill>
                  <a:srgbClr val="222223"/>
                </a:solidFill>
              </a:rPr>
              <a:t> </a:t>
            </a:r>
            <a:r>
              <a:rPr lang="en-US" sz="900" dirty="0" err="1">
                <a:solidFill>
                  <a:srgbClr val="222223"/>
                </a:solidFill>
              </a:rPr>
              <a:t>nabavke</a:t>
            </a:r>
            <a:r>
              <a:rPr lang="en-US" sz="900" dirty="0">
                <a:solidFill>
                  <a:srgbClr val="222223"/>
                </a:solidFill>
              </a:rPr>
              <a:t> u </a:t>
            </a:r>
            <a:r>
              <a:rPr lang="en-US" sz="900" dirty="0" err="1">
                <a:solidFill>
                  <a:srgbClr val="222223"/>
                </a:solidFill>
              </a:rPr>
              <a:t>poslednje</a:t>
            </a:r>
            <a:r>
              <a:rPr lang="en-US" sz="900" dirty="0">
                <a:solidFill>
                  <a:srgbClr val="222223"/>
                </a:solidFill>
              </a:rPr>
              <a:t> 3 </a:t>
            </a:r>
            <a:r>
              <a:rPr lang="en-US" sz="900" dirty="0" err="1">
                <a:solidFill>
                  <a:srgbClr val="222223"/>
                </a:solidFill>
              </a:rPr>
              <a:t>godine</a:t>
            </a:r>
            <a:r>
              <a:rPr lang="sr-Latn-RS" sz="900" dirty="0">
                <a:solidFill>
                  <a:srgbClr val="222223"/>
                </a:solidFill>
              </a:rPr>
              <a:t>  (99% od ciljne populacije)</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sp>
        <p:nvSpPr>
          <p:cNvPr id="9" name="Text Placeholder 3">
            <a:extLst>
              <a:ext uri="{FF2B5EF4-FFF2-40B4-BE49-F238E27FC236}">
                <a16:creationId xmlns:a16="http://schemas.microsoft.com/office/drawing/2014/main" id="{B23E09E7-BE2D-4F9A-B085-BF504E05F180}"/>
              </a:ext>
            </a:extLst>
          </p:cNvPr>
          <p:cNvSpPr txBox="1">
            <a:spLocks/>
          </p:cNvSpPr>
          <p:nvPr/>
        </p:nvSpPr>
        <p:spPr bwMode="gray">
          <a:xfrm>
            <a:off x="5257800" y="4629150"/>
            <a:ext cx="3962400"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0" indent="0">
              <a:lnSpc>
                <a:spcPct val="100000"/>
              </a:lnSpc>
              <a:spcBef>
                <a:spcPts val="0"/>
              </a:spcBef>
              <a:spcAft>
                <a:spcPts val="0"/>
              </a:spcAft>
              <a:buClr>
                <a:srgbClr val="222223"/>
              </a:buClr>
              <a:defRPr/>
            </a:pPr>
            <a:r>
              <a:rPr lang="en-US" sz="900" b="0" i="1" dirty="0">
                <a:solidFill>
                  <a:srgbClr val="222223"/>
                </a:solidFill>
              </a:rPr>
              <a:t>Da li pre </a:t>
            </a:r>
            <a:r>
              <a:rPr lang="en-US" sz="900" b="0" i="1" dirty="0" err="1">
                <a:solidFill>
                  <a:srgbClr val="222223"/>
                </a:solidFill>
              </a:rPr>
              <a:t>sprovođenja</a:t>
            </a:r>
            <a:r>
              <a:rPr lang="en-US" sz="900" b="0" i="1" dirty="0">
                <a:solidFill>
                  <a:srgbClr val="222223"/>
                </a:solidFill>
              </a:rPr>
              <a:t> </a:t>
            </a:r>
            <a:r>
              <a:rPr lang="en-US" sz="900" b="0" i="1" dirty="0" err="1">
                <a:solidFill>
                  <a:srgbClr val="222223"/>
                </a:solidFill>
              </a:rPr>
              <a:t>postupka</a:t>
            </a:r>
            <a:r>
              <a:rPr lang="en-US" sz="900" b="0" i="1" dirty="0">
                <a:solidFill>
                  <a:srgbClr val="222223"/>
                </a:solidFill>
              </a:rPr>
              <a:t> </a:t>
            </a:r>
            <a:r>
              <a:rPr lang="en-US" sz="900" b="0" i="1" dirty="0" err="1">
                <a:solidFill>
                  <a:srgbClr val="222223"/>
                </a:solidFill>
              </a:rPr>
              <a:t>javne</a:t>
            </a:r>
            <a:r>
              <a:rPr lang="en-US" sz="900" b="0" i="1" dirty="0">
                <a:solidFill>
                  <a:srgbClr val="222223"/>
                </a:solidFill>
              </a:rPr>
              <a:t> </a:t>
            </a:r>
            <a:r>
              <a:rPr lang="en-US" sz="900" b="0" i="1" dirty="0" err="1">
                <a:solidFill>
                  <a:srgbClr val="222223"/>
                </a:solidFill>
              </a:rPr>
              <a:t>nabavke</a:t>
            </a:r>
            <a:r>
              <a:rPr lang="en-US" sz="900" b="0" i="1" dirty="0">
                <a:solidFill>
                  <a:srgbClr val="222223"/>
                </a:solidFill>
              </a:rPr>
              <a:t> </a:t>
            </a:r>
            <a:r>
              <a:rPr lang="en-US" sz="900" b="0" i="1" dirty="0" err="1">
                <a:solidFill>
                  <a:srgbClr val="222223"/>
                </a:solidFill>
              </a:rPr>
              <a:t>sprovodite</a:t>
            </a:r>
            <a:r>
              <a:rPr lang="en-US" sz="900" b="0" i="1" dirty="0">
                <a:solidFill>
                  <a:srgbClr val="222223"/>
                </a:solidFill>
              </a:rPr>
              <a:t> </a:t>
            </a:r>
            <a:r>
              <a:rPr lang="en-US" sz="900" b="0" i="1" dirty="0" err="1">
                <a:solidFill>
                  <a:srgbClr val="222223"/>
                </a:solidFill>
              </a:rPr>
              <a:t>istraživanje</a:t>
            </a:r>
            <a:r>
              <a:rPr lang="en-US" sz="900" b="0" i="1" dirty="0">
                <a:solidFill>
                  <a:srgbClr val="222223"/>
                </a:solidFill>
              </a:rPr>
              <a:t> </a:t>
            </a:r>
            <a:r>
              <a:rPr lang="en-US" sz="900" b="0" i="1" dirty="0" err="1">
                <a:solidFill>
                  <a:srgbClr val="222223"/>
                </a:solidFill>
              </a:rPr>
              <a:t>tržišta</a:t>
            </a:r>
            <a:r>
              <a:rPr lang="en-US" sz="900" b="0" i="1" dirty="0">
                <a:solidFill>
                  <a:srgbClr val="222223"/>
                </a:solidFill>
              </a:rPr>
              <a:t>?</a:t>
            </a:r>
            <a:endParaRPr kumimoji="0" lang="en-US" sz="900" b="0" i="1" u="none" strike="noStrike" kern="1200" cap="none" spc="0" normalizeH="0" baseline="0" noProof="0" dirty="0">
              <a:ln>
                <a:noFill/>
              </a:ln>
              <a:solidFill>
                <a:srgbClr val="222223"/>
              </a:solidFill>
              <a:effectLst/>
              <a:uLnTx/>
              <a:uFillTx/>
              <a:latin typeface="Segoe UI"/>
              <a:ea typeface="+mn-ea"/>
              <a:cs typeface="+mn-cs"/>
            </a:endParaRPr>
          </a:p>
        </p:txBody>
      </p:sp>
      <p:graphicFrame>
        <p:nvGraphicFramePr>
          <p:cNvPr id="10" name="Chart 9">
            <a:extLst>
              <a:ext uri="{FF2B5EF4-FFF2-40B4-BE49-F238E27FC236}">
                <a16:creationId xmlns:a16="http://schemas.microsoft.com/office/drawing/2014/main" id="{FDFC9FE7-396D-44B8-B49D-76D2C61B066E}"/>
              </a:ext>
            </a:extLst>
          </p:cNvPr>
          <p:cNvGraphicFramePr/>
          <p:nvPr>
            <p:extLst>
              <p:ext uri="{D42A27DB-BD31-4B8C-83A1-F6EECF244321}">
                <p14:modId xmlns:p14="http://schemas.microsoft.com/office/powerpoint/2010/main" val="1765591711"/>
              </p:ext>
            </p:extLst>
          </p:nvPr>
        </p:nvGraphicFramePr>
        <p:xfrm>
          <a:off x="196517" y="1885950"/>
          <a:ext cx="4604083"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Rounded Corners 11">
            <a:extLst>
              <a:ext uri="{FF2B5EF4-FFF2-40B4-BE49-F238E27FC236}">
                <a16:creationId xmlns:a16="http://schemas.microsoft.com/office/drawing/2014/main" id="{0F917323-0F35-41BC-ACFE-57C4CB222446}"/>
              </a:ext>
            </a:extLst>
          </p:cNvPr>
          <p:cNvSpPr/>
          <p:nvPr/>
        </p:nvSpPr>
        <p:spPr bwMode="gray">
          <a:xfrm>
            <a:off x="685800" y="1414269"/>
            <a:ext cx="3886200" cy="3048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400" b="1" dirty="0">
                <a:solidFill>
                  <a:schemeClr val="bg1"/>
                </a:solidFill>
                <a:cs typeface="Calibri" panose="020F0502020204030204" pitchFamily="34" charset="0"/>
              </a:rPr>
              <a:t>Određivanje vrednosti javne nabavke</a:t>
            </a:r>
            <a:endParaRPr lang="en-US" sz="1400" b="1" dirty="0">
              <a:solidFill>
                <a:schemeClr val="bg1"/>
              </a:solidFill>
              <a:cs typeface="Calibri" panose="020F0502020204030204" pitchFamily="34" charset="0"/>
            </a:endParaRPr>
          </a:p>
        </p:txBody>
      </p:sp>
      <p:sp>
        <p:nvSpPr>
          <p:cNvPr id="13" name="Rectangle: Rounded Corners 12">
            <a:extLst>
              <a:ext uri="{FF2B5EF4-FFF2-40B4-BE49-F238E27FC236}">
                <a16:creationId xmlns:a16="http://schemas.microsoft.com/office/drawing/2014/main" id="{166148AF-36B4-46DA-958A-0F66BB06DB08}"/>
              </a:ext>
            </a:extLst>
          </p:cNvPr>
          <p:cNvSpPr/>
          <p:nvPr/>
        </p:nvSpPr>
        <p:spPr bwMode="gray">
          <a:xfrm>
            <a:off x="5564098" y="1414269"/>
            <a:ext cx="3276600" cy="3048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400" b="1" dirty="0">
                <a:solidFill>
                  <a:schemeClr val="bg1"/>
                </a:solidFill>
                <a:cs typeface="Calibri" panose="020F0502020204030204" pitchFamily="34" charset="0"/>
              </a:rPr>
              <a:t>Sprovođenje istraživanja tržišta</a:t>
            </a:r>
            <a:endParaRPr lang="en-US" sz="1400" b="1" dirty="0">
              <a:solidFill>
                <a:schemeClr val="bg1"/>
              </a:solidFill>
              <a:cs typeface="Calibri" panose="020F0502020204030204" pitchFamily="34" charset="0"/>
            </a:endParaRPr>
          </a:p>
        </p:txBody>
      </p:sp>
      <p:sp>
        <p:nvSpPr>
          <p:cNvPr id="14" name="TextBox 13">
            <a:extLst>
              <a:ext uri="{FF2B5EF4-FFF2-40B4-BE49-F238E27FC236}">
                <a16:creationId xmlns:a16="http://schemas.microsoft.com/office/drawing/2014/main" id="{B44782D7-2881-4DE6-84B1-740556175B7B}"/>
              </a:ext>
            </a:extLst>
          </p:cNvPr>
          <p:cNvSpPr txBox="1"/>
          <p:nvPr/>
        </p:nvSpPr>
        <p:spPr bwMode="gray">
          <a:xfrm>
            <a:off x="5257800" y="4857750"/>
            <a:ext cx="2971800" cy="223774"/>
          </a:xfrm>
          <a:prstGeom prst="rect">
            <a:avLst/>
          </a:prstGeom>
          <a:noFill/>
        </p:spPr>
        <p:txBody>
          <a:bodyPr vert="horz" wrap="square" lIns="48921" tIns="0" rIns="48921" bIns="0" rtlCol="0" anchor="ctr">
            <a:noAutofit/>
          </a:bodyPr>
          <a:lstStyle/>
          <a:p>
            <a:pPr marL="0" marR="0" lvl="0" indent="0" algn="l" defTabSz="91326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222223"/>
                </a:solidFill>
                <a:effectLst/>
                <a:uLnTx/>
                <a:uFillTx/>
                <a:latin typeface="Segoe UI"/>
                <a:ea typeface="+mn-ea"/>
                <a:cs typeface="+mn-cs"/>
              </a:rPr>
              <a:t>Baza</a:t>
            </a:r>
            <a:r>
              <a:rPr lang="en-US" sz="900" dirty="0">
                <a:solidFill>
                  <a:srgbClr val="222223"/>
                </a:solidFill>
                <a:latin typeface="Segoe UI"/>
              </a:rPr>
              <a:t>: </a:t>
            </a:r>
            <a:r>
              <a:rPr lang="en-US" sz="900" dirty="0" err="1">
                <a:solidFill>
                  <a:srgbClr val="222223"/>
                </a:solidFill>
                <a:latin typeface="Segoe UI"/>
              </a:rPr>
              <a:t>Naru</a:t>
            </a:r>
            <a:r>
              <a:rPr lang="sr-Latn-RS" sz="900" dirty="0">
                <a:solidFill>
                  <a:srgbClr val="222223"/>
                </a:solidFill>
                <a:latin typeface="Segoe UI"/>
              </a:rPr>
              <a:t>čioci koji su sprovodili postupke javne nabavke u poslednje 3 godine (99% od ciljne populacije)</a:t>
            </a:r>
            <a:endParaRPr kumimoji="0" lang="en-US" sz="900" b="0" i="0" u="none" strike="noStrike" kern="1200" cap="none" spc="0" normalizeH="0" baseline="0" noProof="0" dirty="0">
              <a:ln>
                <a:noFill/>
              </a:ln>
              <a:solidFill>
                <a:srgbClr val="222223"/>
              </a:solidFill>
              <a:effectLst/>
              <a:uLnTx/>
              <a:uFillTx/>
              <a:latin typeface="Segoe UI"/>
              <a:ea typeface="+mn-ea"/>
              <a:cs typeface="+mn-cs"/>
            </a:endParaRPr>
          </a:p>
        </p:txBody>
      </p:sp>
      <p:pic>
        <p:nvPicPr>
          <p:cNvPr id="17" name="Picture 14" descr="Office worker">
            <a:extLst>
              <a:ext uri="{FF2B5EF4-FFF2-40B4-BE49-F238E27FC236}">
                <a16:creationId xmlns:a16="http://schemas.microsoft.com/office/drawing/2014/main" id="{65D8C75F-8871-4155-AE84-937AC3A6DD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187621108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28600" y="4781550"/>
            <a:ext cx="4800599" cy="276999"/>
          </a:xfrm>
          <a:noFill/>
        </p:spPr>
        <p:txBody>
          <a:bodyPr vert="horz" wrap="square" lIns="48965" tIns="0" rIns="48965" bIns="0" rtlCol="0" anchor="ctr">
            <a:spAutoFit/>
          </a:bodyPr>
          <a:lstStyle/>
          <a:p>
            <a:pPr>
              <a:lnSpc>
                <a:spcPct val="100000"/>
              </a:lnSpc>
              <a:spcBef>
                <a:spcPts val="0"/>
              </a:spcBef>
              <a:spcAft>
                <a:spcPts val="0"/>
              </a:spcAft>
            </a:pPr>
            <a:r>
              <a:rPr lang="en-US" sz="900" b="0" i="1" dirty="0" err="1">
                <a:solidFill>
                  <a:schemeClr val="tx1"/>
                </a:solidFill>
              </a:rPr>
              <a:t>Kako</a:t>
            </a:r>
            <a:r>
              <a:rPr lang="en-US" sz="900" b="0" i="1" dirty="0">
                <a:solidFill>
                  <a:schemeClr val="tx1"/>
                </a:solidFill>
              </a:rPr>
              <a:t> </a:t>
            </a:r>
            <a:r>
              <a:rPr lang="en-US" sz="900" b="0" i="1" dirty="0" err="1">
                <a:solidFill>
                  <a:schemeClr val="tx1"/>
                </a:solidFill>
              </a:rPr>
              <a:t>biste</a:t>
            </a:r>
            <a:r>
              <a:rPr lang="en-US" sz="900" b="0" i="1" dirty="0">
                <a:solidFill>
                  <a:schemeClr val="tx1"/>
                </a:solidFill>
              </a:rPr>
              <a:t> </a:t>
            </a:r>
            <a:r>
              <a:rPr lang="en-US" sz="900" b="0" i="1" dirty="0" err="1">
                <a:solidFill>
                  <a:schemeClr val="tx1"/>
                </a:solidFill>
              </a:rPr>
              <a:t>ocenili</a:t>
            </a:r>
            <a:r>
              <a:rPr lang="en-US" sz="900" b="0" i="1" dirty="0">
                <a:solidFill>
                  <a:schemeClr val="tx1"/>
                </a:solidFill>
              </a:rPr>
              <a:t> </a:t>
            </a:r>
            <a:r>
              <a:rPr lang="en-US" sz="900" b="0" i="1" dirty="0" err="1">
                <a:solidFill>
                  <a:schemeClr val="tx1"/>
                </a:solidFill>
              </a:rPr>
              <a:t>zahtevnost</a:t>
            </a:r>
            <a:r>
              <a:rPr lang="en-US" sz="900" b="0" i="1" dirty="0">
                <a:solidFill>
                  <a:schemeClr val="tx1"/>
                </a:solidFill>
              </a:rPr>
              <a:t> </a:t>
            </a:r>
            <a:r>
              <a:rPr lang="en-US" sz="900" b="0" i="1" dirty="0" err="1">
                <a:solidFill>
                  <a:schemeClr val="tx1"/>
                </a:solidFill>
              </a:rPr>
              <a:t>svakog</a:t>
            </a:r>
            <a:r>
              <a:rPr lang="en-US" sz="900" b="0" i="1" dirty="0">
                <a:solidFill>
                  <a:schemeClr val="tx1"/>
                </a:solidFill>
              </a:rPr>
              <a:t> od </a:t>
            </a:r>
            <a:r>
              <a:rPr lang="en-US" sz="900" b="0" i="1" dirty="0" err="1">
                <a:solidFill>
                  <a:schemeClr val="tx1"/>
                </a:solidFill>
              </a:rPr>
              <a:t>sledećih</a:t>
            </a:r>
            <a:r>
              <a:rPr lang="en-US" sz="900" b="0" i="1" dirty="0">
                <a:solidFill>
                  <a:schemeClr val="tx1"/>
                </a:solidFill>
              </a:rPr>
              <a:t> </a:t>
            </a:r>
            <a:r>
              <a:rPr lang="en-US" sz="900" b="0" i="1" dirty="0" err="1">
                <a:solidFill>
                  <a:schemeClr val="tx1"/>
                </a:solidFill>
              </a:rPr>
              <a:t>elemenata</a:t>
            </a:r>
            <a:r>
              <a:rPr lang="en-US" sz="900" b="0" i="1" dirty="0">
                <a:solidFill>
                  <a:schemeClr val="tx1"/>
                </a:solidFill>
              </a:rPr>
              <a:t> </a:t>
            </a:r>
            <a:r>
              <a:rPr lang="en-US" sz="900" b="0" i="1" dirty="0" err="1">
                <a:solidFill>
                  <a:schemeClr val="tx1"/>
                </a:solidFill>
              </a:rPr>
              <a:t>postupka</a:t>
            </a:r>
            <a:r>
              <a:rPr lang="en-US" sz="900" b="0" i="1" dirty="0">
                <a:solidFill>
                  <a:schemeClr val="tx1"/>
                </a:solidFill>
              </a:rPr>
              <a:t>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a:t>
            </a:r>
            <a:r>
              <a:rPr lang="en-US" sz="900" b="0" i="1" dirty="0" err="1">
                <a:solidFill>
                  <a:schemeClr val="tx1"/>
                </a:solidFill>
              </a:rPr>
              <a:t>Molim</a:t>
            </a:r>
            <a:r>
              <a:rPr lang="en-US" sz="900" b="0" i="1" dirty="0">
                <a:solidFill>
                  <a:schemeClr val="tx1"/>
                </a:solidFill>
              </a:rPr>
              <a:t> vas da </a:t>
            </a:r>
            <a:r>
              <a:rPr lang="en-US" sz="900" b="0" i="1" dirty="0" err="1">
                <a:solidFill>
                  <a:schemeClr val="tx1"/>
                </a:solidFill>
              </a:rPr>
              <a:t>koristite</a:t>
            </a:r>
            <a:r>
              <a:rPr lang="en-US" sz="900" b="0" i="1" dirty="0">
                <a:solidFill>
                  <a:schemeClr val="tx1"/>
                </a:solidFill>
              </a:rPr>
              <a:t> </a:t>
            </a:r>
            <a:r>
              <a:rPr lang="en-US" sz="900" b="0" i="1" dirty="0" err="1">
                <a:solidFill>
                  <a:schemeClr val="tx1"/>
                </a:solidFill>
              </a:rPr>
              <a:t>skalu</a:t>
            </a:r>
            <a:r>
              <a:rPr lang="en-US" sz="900" b="0" i="1" dirty="0">
                <a:solidFill>
                  <a:schemeClr val="tx1"/>
                </a:solidFill>
              </a:rPr>
              <a:t> od 1 do 4 </a:t>
            </a:r>
            <a:r>
              <a:rPr lang="en-US" sz="900" b="0" i="1" dirty="0" err="1">
                <a:solidFill>
                  <a:schemeClr val="tx1"/>
                </a:solidFill>
              </a:rPr>
              <a:t>gde</a:t>
            </a:r>
            <a:r>
              <a:rPr lang="en-US" sz="900" b="0" i="1" dirty="0">
                <a:solidFill>
                  <a:schemeClr val="tx1"/>
                </a:solidFill>
              </a:rPr>
              <a:t> 1 </a:t>
            </a:r>
            <a:r>
              <a:rPr lang="en-US" sz="900" b="0" i="1" dirty="0" err="1">
                <a:solidFill>
                  <a:schemeClr val="tx1"/>
                </a:solidFill>
              </a:rPr>
              <a:t>znači</a:t>
            </a:r>
            <a:r>
              <a:rPr lang="en-US" sz="900" b="0" i="1" dirty="0">
                <a:solidFill>
                  <a:schemeClr val="tx1"/>
                </a:solidFill>
              </a:rPr>
              <a:t> </a:t>
            </a:r>
            <a:r>
              <a:rPr lang="en-US" sz="900" b="0" i="1" dirty="0" err="1">
                <a:solidFill>
                  <a:schemeClr val="tx1"/>
                </a:solidFill>
              </a:rPr>
              <a:t>veoma</a:t>
            </a:r>
            <a:r>
              <a:rPr lang="en-US" sz="900" b="0" i="1" dirty="0">
                <a:solidFill>
                  <a:schemeClr val="tx1"/>
                </a:solidFill>
              </a:rPr>
              <a:t> </a:t>
            </a:r>
            <a:r>
              <a:rPr lang="en-US" sz="900" b="0" i="1" dirty="0" err="1">
                <a:solidFill>
                  <a:schemeClr val="tx1"/>
                </a:solidFill>
              </a:rPr>
              <a:t>komplikovano</a:t>
            </a:r>
            <a:r>
              <a:rPr lang="en-US" sz="900" b="0" i="1" dirty="0">
                <a:solidFill>
                  <a:schemeClr val="tx1"/>
                </a:solidFill>
              </a:rPr>
              <a:t>, a 4 </a:t>
            </a:r>
            <a:r>
              <a:rPr lang="en-US" sz="900" b="0" i="1" dirty="0" err="1">
                <a:solidFill>
                  <a:schemeClr val="tx1"/>
                </a:solidFill>
              </a:rPr>
              <a:t>veoma</a:t>
            </a:r>
            <a:r>
              <a:rPr lang="en-US" sz="900" b="0" i="1" dirty="0">
                <a:solidFill>
                  <a:schemeClr val="tx1"/>
                </a:solidFill>
              </a:rPr>
              <a:t> </a:t>
            </a:r>
            <a:r>
              <a:rPr lang="en-US" sz="900" b="0" i="1" dirty="0" err="1">
                <a:solidFill>
                  <a:schemeClr val="tx1"/>
                </a:solidFill>
              </a:rPr>
              <a:t>jednostavno</a:t>
            </a:r>
            <a:r>
              <a:rPr lang="en-US" sz="900" b="0" i="1" dirty="0">
                <a:solidFill>
                  <a:schemeClr val="tx1"/>
                </a:solidFill>
              </a:rPr>
              <a:t>. </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Preko polovine naručilaca ocenjuje svaki od elemenata postupka jednostavnim, osim određivanja i vrednovanja elemenata kriterijuma ENP, što se percipira kao zahtevno. Kao najjednostavniji element se izdvaja pokretanje nabavke.</a:t>
            </a:r>
            <a:endParaRPr lang="en-US" sz="1300" dirty="0"/>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21911"/>
            <a:ext cx="6903482" cy="383794"/>
          </a:xfrm>
          <a:solidFill>
            <a:srgbClr val="DA9E11"/>
          </a:solidFill>
        </p:spPr>
        <p:txBody>
          <a:bodyPr wrap="none" lIns="56319" tIns="12241" rIns="56319" bIns="12241" rtlCol="0" anchor="ctr">
            <a:spAutoFit/>
          </a:bodyPr>
          <a:lstStyle/>
          <a:p>
            <a:r>
              <a:rPr lang="sr-Latn-RS" dirty="0"/>
              <a:t>Zahtevnost elemenata postupka javne nabavke</a:t>
            </a:r>
            <a:endParaRPr lang="en-US" dirty="0"/>
          </a:p>
        </p:txBody>
      </p:sp>
      <p:graphicFrame>
        <p:nvGraphicFramePr>
          <p:cNvPr id="9" name="Content Placeholder 6">
            <a:extLst>
              <a:ext uri="{FF2B5EF4-FFF2-40B4-BE49-F238E27FC236}">
                <a16:creationId xmlns:a16="http://schemas.microsoft.com/office/drawing/2014/main" id="{74CF173A-01D3-4475-8B1F-40FE7C0EE747}"/>
              </a:ext>
            </a:extLst>
          </p:cNvPr>
          <p:cNvGraphicFramePr>
            <a:graphicFrameLocks/>
          </p:cNvGraphicFramePr>
          <p:nvPr>
            <p:extLst>
              <p:ext uri="{D42A27DB-BD31-4B8C-83A1-F6EECF244321}">
                <p14:modId xmlns:p14="http://schemas.microsoft.com/office/powerpoint/2010/main" val="810900853"/>
              </p:ext>
            </p:extLst>
          </p:nvPr>
        </p:nvGraphicFramePr>
        <p:xfrm>
          <a:off x="4419600" y="1373719"/>
          <a:ext cx="4495800" cy="340783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Rounded Corners 9">
            <a:extLst>
              <a:ext uri="{FF2B5EF4-FFF2-40B4-BE49-F238E27FC236}">
                <a16:creationId xmlns:a16="http://schemas.microsoft.com/office/drawing/2014/main" id="{CA5906C0-0E27-40FE-A210-88AC9A77BB91}"/>
              </a:ext>
            </a:extLst>
          </p:cNvPr>
          <p:cNvSpPr/>
          <p:nvPr/>
        </p:nvSpPr>
        <p:spPr>
          <a:xfrm>
            <a:off x="228600" y="1885951"/>
            <a:ext cx="4114800" cy="3048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dirty="0" err="1">
                <a:solidFill>
                  <a:schemeClr val="bg1"/>
                </a:solidFill>
                <a:cs typeface="Calibri" panose="020F0502020204030204" pitchFamily="34" charset="0"/>
              </a:rPr>
              <a:t>Pokretanje</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nabavke</a:t>
            </a:r>
            <a:endParaRPr lang="en-US" sz="900" b="1" dirty="0">
              <a:solidFill>
                <a:schemeClr val="bg1"/>
              </a:solidFill>
              <a:cs typeface="Calibri" panose="020F0502020204030204" pitchFamily="34" charset="0"/>
            </a:endParaRPr>
          </a:p>
        </p:txBody>
      </p:sp>
      <p:sp>
        <p:nvSpPr>
          <p:cNvPr id="15" name="Rectangle: Rounded Corners 14">
            <a:extLst>
              <a:ext uri="{FF2B5EF4-FFF2-40B4-BE49-F238E27FC236}">
                <a16:creationId xmlns:a16="http://schemas.microsoft.com/office/drawing/2014/main" id="{0AB55530-0BF7-4D63-A916-C5932301F1BF}"/>
              </a:ext>
            </a:extLst>
          </p:cNvPr>
          <p:cNvSpPr/>
          <p:nvPr/>
        </p:nvSpPr>
        <p:spPr>
          <a:xfrm>
            <a:off x="228600" y="2266951"/>
            <a:ext cx="4114800" cy="3048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lvl="0" algn="ctr"/>
            <a:r>
              <a:rPr lang="sr-Latn-RS" sz="900" b="1" dirty="0"/>
              <a:t>Evaluacija i izbor najpovoljnije ponude</a:t>
            </a:r>
            <a:endParaRPr lang="en-US" sz="900" b="1" dirty="0"/>
          </a:p>
        </p:txBody>
      </p:sp>
      <p:sp>
        <p:nvSpPr>
          <p:cNvPr id="16" name="Rectangle: Rounded Corners 15">
            <a:extLst>
              <a:ext uri="{FF2B5EF4-FFF2-40B4-BE49-F238E27FC236}">
                <a16:creationId xmlns:a16="http://schemas.microsoft.com/office/drawing/2014/main" id="{C9CB7586-4644-41FC-8995-5CF5ABD1A60A}"/>
              </a:ext>
            </a:extLst>
          </p:cNvPr>
          <p:cNvSpPr/>
          <p:nvPr/>
        </p:nvSpPr>
        <p:spPr>
          <a:xfrm>
            <a:off x="228600" y="2647950"/>
            <a:ext cx="4114800" cy="2286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a:solidFill>
                  <a:schemeClr val="bg1"/>
                </a:solidFill>
                <a:cs typeface="Calibri" panose="020F0502020204030204" pitchFamily="34" charset="0"/>
              </a:rPr>
              <a:t>Izrada modela ugovora</a:t>
            </a:r>
            <a:endParaRPr lang="en-US" sz="900" b="1" dirty="0" err="1">
              <a:solidFill>
                <a:schemeClr val="bg1"/>
              </a:solidFill>
              <a:cs typeface="Calibri" panose="020F0502020204030204" pitchFamily="34" charset="0"/>
            </a:endParaRPr>
          </a:p>
        </p:txBody>
      </p:sp>
      <p:sp>
        <p:nvSpPr>
          <p:cNvPr id="17" name="Rectangle: Rounded Corners 16">
            <a:extLst>
              <a:ext uri="{FF2B5EF4-FFF2-40B4-BE49-F238E27FC236}">
                <a16:creationId xmlns:a16="http://schemas.microsoft.com/office/drawing/2014/main" id="{D5A17921-DDA6-4203-8722-B3DBE57B80BB}"/>
              </a:ext>
            </a:extLst>
          </p:cNvPr>
          <p:cNvSpPr/>
          <p:nvPr/>
        </p:nvSpPr>
        <p:spPr>
          <a:xfrm>
            <a:off x="228600" y="2952750"/>
            <a:ext cx="4114800" cy="3048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a:solidFill>
                  <a:schemeClr val="bg1"/>
                </a:solidFill>
                <a:cs typeface="Calibri" panose="020F0502020204030204" pitchFamily="34" charset="0"/>
              </a:rPr>
              <a:t>Priprema konkursne dokumentacije</a:t>
            </a:r>
            <a:endParaRPr lang="en-US" sz="900" b="1" dirty="0" err="1">
              <a:solidFill>
                <a:schemeClr val="bg1"/>
              </a:solidFill>
              <a:cs typeface="Calibri" panose="020F0502020204030204" pitchFamily="34" charset="0"/>
            </a:endParaRPr>
          </a:p>
        </p:txBody>
      </p:sp>
      <p:sp>
        <p:nvSpPr>
          <p:cNvPr id="14" name="Rectangle: Rounded Corners 13">
            <a:extLst>
              <a:ext uri="{FF2B5EF4-FFF2-40B4-BE49-F238E27FC236}">
                <a16:creationId xmlns:a16="http://schemas.microsoft.com/office/drawing/2014/main" id="{776BCDE8-0087-407B-9E48-3C11028F6AA0}"/>
              </a:ext>
            </a:extLst>
          </p:cNvPr>
          <p:cNvSpPr/>
          <p:nvPr/>
        </p:nvSpPr>
        <p:spPr>
          <a:xfrm>
            <a:off x="228600" y="3333750"/>
            <a:ext cx="4114800" cy="3048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lvl="0" algn="ctr"/>
            <a:r>
              <a:rPr lang="sr-Latn-RS" sz="900" b="1" dirty="0"/>
              <a:t>Opis predmeta nabavke</a:t>
            </a:r>
          </a:p>
        </p:txBody>
      </p:sp>
      <p:sp>
        <p:nvSpPr>
          <p:cNvPr id="18" name="Rectangle: Rounded Corners 17">
            <a:extLst>
              <a:ext uri="{FF2B5EF4-FFF2-40B4-BE49-F238E27FC236}">
                <a16:creationId xmlns:a16="http://schemas.microsoft.com/office/drawing/2014/main" id="{53C60189-A415-449E-9E0F-547E8B36F2D9}"/>
              </a:ext>
            </a:extLst>
          </p:cNvPr>
          <p:cNvSpPr/>
          <p:nvPr/>
        </p:nvSpPr>
        <p:spPr>
          <a:xfrm>
            <a:off x="228600" y="3714750"/>
            <a:ext cx="4114800" cy="3048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lvl="0" algn="ctr"/>
            <a:r>
              <a:rPr lang="sr-Latn-RS" sz="900" b="1" dirty="0"/>
              <a:t>Izvršenje ugovora - praćenje i izveštavanje</a:t>
            </a:r>
          </a:p>
        </p:txBody>
      </p:sp>
      <p:sp>
        <p:nvSpPr>
          <p:cNvPr id="20" name="Rectangle: Rounded Corners 19">
            <a:extLst>
              <a:ext uri="{FF2B5EF4-FFF2-40B4-BE49-F238E27FC236}">
                <a16:creationId xmlns:a16="http://schemas.microsoft.com/office/drawing/2014/main" id="{41FB5D2E-8D56-4DE2-9953-3FC08E34957B}"/>
              </a:ext>
            </a:extLst>
          </p:cNvPr>
          <p:cNvSpPr/>
          <p:nvPr/>
        </p:nvSpPr>
        <p:spPr>
          <a:xfrm>
            <a:off x="228600" y="4095750"/>
            <a:ext cx="4114800" cy="3048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lvl="0" algn="ctr"/>
            <a:r>
              <a:rPr lang="sr-Latn-RS" sz="900" b="1" dirty="0"/>
              <a:t>Istraživanje tržišta</a:t>
            </a:r>
          </a:p>
        </p:txBody>
      </p:sp>
      <p:sp>
        <p:nvSpPr>
          <p:cNvPr id="21" name="Rectangle: Rounded Corners 20">
            <a:extLst>
              <a:ext uri="{FF2B5EF4-FFF2-40B4-BE49-F238E27FC236}">
                <a16:creationId xmlns:a16="http://schemas.microsoft.com/office/drawing/2014/main" id="{20CEE943-37B2-4C5B-B6F9-7648CDBEBACB}"/>
              </a:ext>
            </a:extLst>
          </p:cNvPr>
          <p:cNvSpPr/>
          <p:nvPr/>
        </p:nvSpPr>
        <p:spPr>
          <a:xfrm>
            <a:off x="228600" y="4476750"/>
            <a:ext cx="4114800" cy="3048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lvl="0" algn="ctr"/>
            <a:r>
              <a:rPr lang="sr-Latn-RS" sz="900" b="1" dirty="0"/>
              <a:t>Određivanje i vrednovanje (ponderisanje) elemenata kriterijuma ENP</a:t>
            </a:r>
          </a:p>
        </p:txBody>
      </p:sp>
      <p:pic>
        <p:nvPicPr>
          <p:cNvPr id="22" name="Picture 14" descr="Office worker">
            <a:extLst>
              <a:ext uri="{FF2B5EF4-FFF2-40B4-BE49-F238E27FC236}">
                <a16:creationId xmlns:a16="http://schemas.microsoft.com/office/drawing/2014/main" id="{07F94642-BC61-4ED0-B201-81F8F48CD0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
        <p:nvSpPr>
          <p:cNvPr id="23" name="TextBox 22">
            <a:extLst>
              <a:ext uri="{FF2B5EF4-FFF2-40B4-BE49-F238E27FC236}">
                <a16:creationId xmlns:a16="http://schemas.microsoft.com/office/drawing/2014/main" id="{9F944E34-D797-4D2A-94C3-6088D12055FF}"/>
              </a:ext>
            </a:extLst>
          </p:cNvPr>
          <p:cNvSpPr txBox="1"/>
          <p:nvPr/>
        </p:nvSpPr>
        <p:spPr bwMode="gray">
          <a:xfrm>
            <a:off x="6172200" y="4847224"/>
            <a:ext cx="2971801" cy="296276"/>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sr-Latn-RS" sz="900" dirty="0">
                <a:solidFill>
                  <a:srgbClr val="222223"/>
                </a:solidFill>
              </a:rPr>
              <a:t>Naručioci koji su sprovodili postupke javne nabavke u poslednje 3 godine (99% od ciljne populacije)</a:t>
            </a:r>
            <a:endParaRPr lang="en-US" sz="900" dirty="0">
              <a:solidFill>
                <a:srgbClr val="222223"/>
              </a:solidFill>
            </a:endParaRPr>
          </a:p>
        </p:txBody>
      </p:sp>
    </p:spTree>
    <p:extLst>
      <p:ext uri="{BB962C8B-B14F-4D97-AF65-F5344CB8AC3E}">
        <p14:creationId xmlns:p14="http://schemas.microsoft.com/office/powerpoint/2010/main" val="36754671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4463903" cy="383794"/>
          </a:xfrm>
          <a:solidFill>
            <a:srgbClr val="418F47"/>
          </a:solidFill>
        </p:spPr>
        <p:txBody>
          <a:bodyPr wrap="none" lIns="56319" tIns="12241" rIns="56319" bIns="12241" rtlCol="0" anchor="ctr">
            <a:spAutoFit/>
          </a:bodyPr>
          <a:lstStyle/>
          <a:p>
            <a:r>
              <a:rPr lang="sr-Latn-RS" dirty="0"/>
              <a:t>PONUĐAČI</a:t>
            </a:r>
            <a:r>
              <a:rPr lang="en-US" dirty="0"/>
              <a:t>: </a:t>
            </a:r>
            <a:r>
              <a:rPr lang="sr-Latn-RS" dirty="0"/>
              <a:t>Struktura uzorka*</a:t>
            </a:r>
            <a:endParaRPr lang="en-US" dirty="0"/>
          </a:p>
        </p:txBody>
      </p:sp>
      <p:graphicFrame>
        <p:nvGraphicFramePr>
          <p:cNvPr id="14" name="Object 2">
            <a:extLst>
              <a:ext uri="{FF2B5EF4-FFF2-40B4-BE49-F238E27FC236}">
                <a16:creationId xmlns:a16="http://schemas.microsoft.com/office/drawing/2014/main" id="{6AA87CCC-70CA-46AC-A05C-069CCCE77676}"/>
              </a:ext>
            </a:extLst>
          </p:cNvPr>
          <p:cNvGraphicFramePr>
            <a:graphicFrameLocks noChangeAspect="1"/>
          </p:cNvGraphicFramePr>
          <p:nvPr>
            <p:extLst>
              <p:ext uri="{D42A27DB-BD31-4B8C-83A1-F6EECF244321}">
                <p14:modId xmlns:p14="http://schemas.microsoft.com/office/powerpoint/2010/main" val="695468609"/>
              </p:ext>
            </p:extLst>
          </p:nvPr>
        </p:nvGraphicFramePr>
        <p:xfrm>
          <a:off x="284950" y="1581150"/>
          <a:ext cx="85741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Rounded Corners 15">
            <a:extLst>
              <a:ext uri="{FF2B5EF4-FFF2-40B4-BE49-F238E27FC236}">
                <a16:creationId xmlns:a16="http://schemas.microsoft.com/office/drawing/2014/main" id="{746EC46B-EAC7-4808-823D-DED99BADB54A}"/>
              </a:ext>
            </a:extLst>
          </p:cNvPr>
          <p:cNvSpPr/>
          <p:nvPr/>
        </p:nvSpPr>
        <p:spPr bwMode="auto">
          <a:xfrm>
            <a:off x="152400" y="895350"/>
            <a:ext cx="1447800" cy="578882"/>
          </a:xfrm>
          <a:prstGeom prst="roundRect">
            <a:avLst/>
          </a:prstGeom>
          <a:solidFill>
            <a:srgbClr val="9F1535"/>
          </a:solidFill>
        </p:spPr>
        <p:txBody>
          <a:bodyPr wrap="square">
            <a:spAutoFit/>
          </a:bodyPr>
          <a:lstStyle/>
          <a:p>
            <a:pPr algn="ctr" defTabSz="953984"/>
            <a:r>
              <a:rPr lang="sr-Latn-CS" sz="1400" b="1" dirty="0">
                <a:solidFill>
                  <a:prstClr val="white"/>
                </a:solidFill>
                <a:latin typeface="Segoe UI"/>
              </a:rPr>
              <a:t>Učestovali u postupcima</a:t>
            </a:r>
          </a:p>
        </p:txBody>
      </p:sp>
      <p:cxnSp>
        <p:nvCxnSpPr>
          <p:cNvPr id="19" name="Straight Connector 3">
            <a:extLst>
              <a:ext uri="{FF2B5EF4-FFF2-40B4-BE49-F238E27FC236}">
                <a16:creationId xmlns:a16="http://schemas.microsoft.com/office/drawing/2014/main" id="{631C2008-CDA0-4881-8A69-267279D6E4EF}"/>
              </a:ext>
            </a:extLst>
          </p:cNvPr>
          <p:cNvCxnSpPr>
            <a:cxnSpLocks noChangeShapeType="1"/>
          </p:cNvCxnSpPr>
          <p:nvPr/>
        </p:nvCxnSpPr>
        <p:spPr bwMode="auto">
          <a:xfrm>
            <a:off x="1524000" y="1809750"/>
            <a:ext cx="0" cy="3048000"/>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cxnSp>
        <p:nvCxnSpPr>
          <p:cNvPr id="25" name="Straight Connector 3">
            <a:extLst>
              <a:ext uri="{FF2B5EF4-FFF2-40B4-BE49-F238E27FC236}">
                <a16:creationId xmlns:a16="http://schemas.microsoft.com/office/drawing/2014/main" id="{CBF166F8-CAEB-4122-9932-8A4FC003F194}"/>
              </a:ext>
            </a:extLst>
          </p:cNvPr>
          <p:cNvCxnSpPr>
            <a:cxnSpLocks noChangeShapeType="1"/>
          </p:cNvCxnSpPr>
          <p:nvPr/>
        </p:nvCxnSpPr>
        <p:spPr bwMode="auto">
          <a:xfrm>
            <a:off x="3331535" y="1756588"/>
            <a:ext cx="0" cy="3083123"/>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cxnSp>
        <p:nvCxnSpPr>
          <p:cNvPr id="26" name="Straight Connector 3">
            <a:extLst>
              <a:ext uri="{FF2B5EF4-FFF2-40B4-BE49-F238E27FC236}">
                <a16:creationId xmlns:a16="http://schemas.microsoft.com/office/drawing/2014/main" id="{B07F7BEE-81C6-4F43-8AD7-25EFBE25DB63}"/>
              </a:ext>
            </a:extLst>
          </p:cNvPr>
          <p:cNvCxnSpPr>
            <a:cxnSpLocks noChangeShapeType="1"/>
          </p:cNvCxnSpPr>
          <p:nvPr/>
        </p:nvCxnSpPr>
        <p:spPr bwMode="auto">
          <a:xfrm>
            <a:off x="6978502" y="1712284"/>
            <a:ext cx="0" cy="3160776"/>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2" name="Rectangle 1">
            <a:extLst>
              <a:ext uri="{FF2B5EF4-FFF2-40B4-BE49-F238E27FC236}">
                <a16:creationId xmlns:a16="http://schemas.microsoft.com/office/drawing/2014/main" id="{8E703D84-7AC2-40EB-8246-117FA3971A28}"/>
              </a:ext>
            </a:extLst>
          </p:cNvPr>
          <p:cNvSpPr/>
          <p:nvPr/>
        </p:nvSpPr>
        <p:spPr>
          <a:xfrm>
            <a:off x="7639806" y="4866501"/>
            <a:ext cx="1504194" cy="276999"/>
          </a:xfrm>
          <a:prstGeom prst="rect">
            <a:avLst/>
          </a:prstGeom>
        </p:spPr>
        <p:txBody>
          <a:bodyPr wrap="none">
            <a:spAutoFit/>
          </a:bodyPr>
          <a:lstStyle/>
          <a:p>
            <a:r>
              <a:rPr lang="sr-Latn-RS" sz="1200" i="1" dirty="0"/>
              <a:t>*ponderisani podaci</a:t>
            </a:r>
            <a:endParaRPr lang="en-US" sz="1200" i="1" dirty="0"/>
          </a:p>
        </p:txBody>
      </p:sp>
      <p:cxnSp>
        <p:nvCxnSpPr>
          <p:cNvPr id="27" name="Straight Connector 3">
            <a:extLst>
              <a:ext uri="{FF2B5EF4-FFF2-40B4-BE49-F238E27FC236}">
                <a16:creationId xmlns:a16="http://schemas.microsoft.com/office/drawing/2014/main" id="{C74E6C4A-838B-47B4-B256-FBB757375B2E}"/>
              </a:ext>
            </a:extLst>
          </p:cNvPr>
          <p:cNvCxnSpPr>
            <a:cxnSpLocks noChangeShapeType="1"/>
          </p:cNvCxnSpPr>
          <p:nvPr/>
        </p:nvCxnSpPr>
        <p:spPr bwMode="auto">
          <a:xfrm>
            <a:off x="5715000" y="1733550"/>
            <a:ext cx="0" cy="3160776"/>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28" name="Rectangle: Rounded Corners 27">
            <a:extLst>
              <a:ext uri="{FF2B5EF4-FFF2-40B4-BE49-F238E27FC236}">
                <a16:creationId xmlns:a16="http://schemas.microsoft.com/office/drawing/2014/main" id="{D5C94DDD-87DE-42FF-B0B3-D7B7726E2AB9}"/>
              </a:ext>
            </a:extLst>
          </p:cNvPr>
          <p:cNvSpPr/>
          <p:nvPr/>
        </p:nvSpPr>
        <p:spPr bwMode="auto">
          <a:xfrm>
            <a:off x="1828800" y="895350"/>
            <a:ext cx="1368058" cy="340519"/>
          </a:xfrm>
          <a:prstGeom prst="roundRect">
            <a:avLst/>
          </a:prstGeom>
          <a:solidFill>
            <a:srgbClr val="9F1535"/>
          </a:solidFill>
        </p:spPr>
        <p:txBody>
          <a:bodyPr wrap="none">
            <a:spAutoFit/>
          </a:bodyPr>
          <a:lstStyle/>
          <a:p>
            <a:pPr defTabSz="953984"/>
            <a:r>
              <a:rPr lang="sr-Latn-CS" sz="1400" b="1" dirty="0">
                <a:solidFill>
                  <a:prstClr val="white"/>
                </a:solidFill>
                <a:latin typeface="Segoe UI"/>
              </a:rPr>
              <a:t>Veličina firme</a:t>
            </a:r>
          </a:p>
        </p:txBody>
      </p:sp>
      <p:sp>
        <p:nvSpPr>
          <p:cNvPr id="29" name="Rectangle: Rounded Corners 28">
            <a:extLst>
              <a:ext uri="{FF2B5EF4-FFF2-40B4-BE49-F238E27FC236}">
                <a16:creationId xmlns:a16="http://schemas.microsoft.com/office/drawing/2014/main" id="{53EFB486-31B0-421B-920D-2C5887FE3BB7}"/>
              </a:ext>
            </a:extLst>
          </p:cNvPr>
          <p:cNvSpPr/>
          <p:nvPr/>
        </p:nvSpPr>
        <p:spPr bwMode="auto">
          <a:xfrm>
            <a:off x="5638800" y="895350"/>
            <a:ext cx="1447800" cy="578882"/>
          </a:xfrm>
          <a:prstGeom prst="roundRect">
            <a:avLst/>
          </a:prstGeom>
          <a:solidFill>
            <a:srgbClr val="9F1535"/>
          </a:solidFill>
        </p:spPr>
        <p:txBody>
          <a:bodyPr wrap="square">
            <a:spAutoFit/>
          </a:bodyPr>
          <a:lstStyle/>
          <a:p>
            <a:pPr algn="ctr" defTabSz="953984"/>
            <a:r>
              <a:rPr lang="sr-Latn-CS" sz="1400" b="1" dirty="0">
                <a:solidFill>
                  <a:prstClr val="white"/>
                </a:solidFill>
                <a:latin typeface="Segoe UI"/>
              </a:rPr>
              <a:t>Osoba za javne nabavke</a:t>
            </a:r>
          </a:p>
        </p:txBody>
      </p:sp>
      <p:sp>
        <p:nvSpPr>
          <p:cNvPr id="30" name="Rectangle: Rounded Corners 29">
            <a:extLst>
              <a:ext uri="{FF2B5EF4-FFF2-40B4-BE49-F238E27FC236}">
                <a16:creationId xmlns:a16="http://schemas.microsoft.com/office/drawing/2014/main" id="{EE70A715-347E-4CB0-B194-79EB359116F8}"/>
              </a:ext>
            </a:extLst>
          </p:cNvPr>
          <p:cNvSpPr/>
          <p:nvPr/>
        </p:nvSpPr>
        <p:spPr bwMode="auto">
          <a:xfrm>
            <a:off x="7467600" y="895350"/>
            <a:ext cx="1029626" cy="340519"/>
          </a:xfrm>
          <a:prstGeom prst="roundRect">
            <a:avLst/>
          </a:prstGeom>
          <a:solidFill>
            <a:srgbClr val="9F1535"/>
          </a:solidFill>
        </p:spPr>
        <p:txBody>
          <a:bodyPr wrap="none">
            <a:spAutoFit/>
          </a:bodyPr>
          <a:lstStyle/>
          <a:p>
            <a:pPr defTabSz="953984"/>
            <a:r>
              <a:rPr lang="sr-Latn-CS" sz="1400" b="1" dirty="0">
                <a:solidFill>
                  <a:prstClr val="white"/>
                </a:solidFill>
                <a:latin typeface="Segoe UI"/>
              </a:rPr>
              <a:t>Delatnost</a:t>
            </a:r>
          </a:p>
        </p:txBody>
      </p:sp>
      <p:sp>
        <p:nvSpPr>
          <p:cNvPr id="31" name="Rectangle: Rounded Corners 30">
            <a:extLst>
              <a:ext uri="{FF2B5EF4-FFF2-40B4-BE49-F238E27FC236}">
                <a16:creationId xmlns:a16="http://schemas.microsoft.com/office/drawing/2014/main" id="{52E39861-E9B9-4DC2-B742-EBC04C6AF133}"/>
              </a:ext>
            </a:extLst>
          </p:cNvPr>
          <p:cNvSpPr/>
          <p:nvPr/>
        </p:nvSpPr>
        <p:spPr bwMode="auto">
          <a:xfrm>
            <a:off x="3657600" y="895350"/>
            <a:ext cx="1507471" cy="340519"/>
          </a:xfrm>
          <a:prstGeom prst="roundRect">
            <a:avLst/>
          </a:prstGeom>
          <a:solidFill>
            <a:srgbClr val="9F1535"/>
          </a:solidFill>
        </p:spPr>
        <p:txBody>
          <a:bodyPr wrap="none">
            <a:spAutoFit/>
          </a:bodyPr>
          <a:lstStyle/>
          <a:p>
            <a:pPr defTabSz="953984"/>
            <a:r>
              <a:rPr lang="sr-Latn-CS" sz="1400" b="1" dirty="0">
                <a:solidFill>
                  <a:prstClr val="white"/>
                </a:solidFill>
                <a:latin typeface="Segoe UI"/>
              </a:rPr>
              <a:t>Broj zaposlenih</a:t>
            </a:r>
          </a:p>
        </p:txBody>
      </p:sp>
      <p:pic>
        <p:nvPicPr>
          <p:cNvPr id="15" name="Picture 14" descr="Briefcase">
            <a:extLst>
              <a:ext uri="{FF2B5EF4-FFF2-40B4-BE49-F238E27FC236}">
                <a16:creationId xmlns:a16="http://schemas.microsoft.com/office/drawing/2014/main" id="{68808881-6DF5-49D8-964C-8A047D69E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48260241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1CBF6-6820-400F-99FB-CB85350AC6B8}"/>
              </a:ext>
            </a:extLst>
          </p:cNvPr>
          <p:cNvSpPr>
            <a:spLocks noGrp="1"/>
          </p:cNvSpPr>
          <p:nvPr>
            <p:ph type="title"/>
          </p:nvPr>
        </p:nvSpPr>
        <p:spPr>
          <a:xfrm>
            <a:off x="570100" y="1047750"/>
            <a:ext cx="8003800" cy="913770"/>
          </a:xfrm>
        </p:spPr>
        <p:txBody>
          <a:bodyPr wrap="square" anchor="ctr">
            <a:normAutofit/>
          </a:bodyPr>
          <a:lstStyle/>
          <a:p>
            <a:pPr algn="l"/>
            <a:r>
              <a:rPr lang="sr-Latn-RS" sz="2900" dirty="0"/>
              <a:t>KRITERIJUMI</a:t>
            </a:r>
            <a:endParaRPr lang="en-US" sz="2900" dirty="0"/>
          </a:p>
        </p:txBody>
      </p:sp>
      <p:pic>
        <p:nvPicPr>
          <p:cNvPr id="15" name="Picture Placeholder 14" descr="A picture containing smoke, outdoor, coming, nature&#10;&#10;Description automatically generated">
            <a:extLst>
              <a:ext uri="{FF2B5EF4-FFF2-40B4-BE49-F238E27FC236}">
                <a16:creationId xmlns:a16="http://schemas.microsoft.com/office/drawing/2014/main" id="{F666EFDC-EC86-4F89-9C9C-F20E25766F5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4537" b="34537"/>
          <a:stretch>
            <a:fillRect/>
          </a:stretch>
        </p:blipFill>
        <p:spPr/>
      </p:pic>
    </p:spTree>
    <p:extLst>
      <p:ext uri="{BB962C8B-B14F-4D97-AF65-F5344CB8AC3E}">
        <p14:creationId xmlns:p14="http://schemas.microsoft.com/office/powerpoint/2010/main" val="272859789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03788" y="4770137"/>
            <a:ext cx="6197011" cy="2769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Kada </a:t>
            </a:r>
            <a:r>
              <a:rPr lang="en-US" sz="900" b="0" i="1" dirty="0" err="1">
                <a:solidFill>
                  <a:schemeClr val="tx1"/>
                </a:solidFill>
              </a:rPr>
              <a:t>su</a:t>
            </a:r>
            <a:r>
              <a:rPr lang="en-US" sz="900" b="0" i="1" dirty="0">
                <a:solidFill>
                  <a:schemeClr val="tx1"/>
                </a:solidFill>
              </a:rPr>
              <a:t> u </a:t>
            </a:r>
            <a:r>
              <a:rPr lang="en-US" sz="900" b="0" i="1" dirty="0" err="1">
                <a:solidFill>
                  <a:schemeClr val="tx1"/>
                </a:solidFill>
              </a:rPr>
              <a:t>pitanju</a:t>
            </a:r>
            <a:r>
              <a:rPr lang="en-US" sz="900" b="0" i="1" dirty="0">
                <a:solidFill>
                  <a:schemeClr val="tx1"/>
                </a:solidFill>
              </a:rPr>
              <a:t>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u </a:t>
            </a:r>
            <a:r>
              <a:rPr lang="en-US" sz="900" b="0" i="1" dirty="0" err="1">
                <a:solidFill>
                  <a:schemeClr val="tx1"/>
                </a:solidFill>
              </a:rPr>
              <a:t>Srbiji</a:t>
            </a:r>
            <a:r>
              <a:rPr lang="en-US" sz="900" b="0" i="1" dirty="0">
                <a:solidFill>
                  <a:schemeClr val="tx1"/>
                </a:solidFill>
              </a:rPr>
              <a:t>, u </a:t>
            </a:r>
            <a:r>
              <a:rPr lang="en-US" sz="900" b="0" i="1" dirty="0" err="1">
                <a:solidFill>
                  <a:schemeClr val="tx1"/>
                </a:solidFill>
              </a:rPr>
              <a:t>kojoj</a:t>
            </a:r>
            <a:r>
              <a:rPr lang="en-US" sz="900" b="0" i="1" dirty="0">
                <a:solidFill>
                  <a:schemeClr val="tx1"/>
                </a:solidFill>
              </a:rPr>
              <a:t> meri </a:t>
            </a:r>
            <a:r>
              <a:rPr lang="en-US" sz="900" b="0" i="1" dirty="0" err="1">
                <a:solidFill>
                  <a:schemeClr val="tx1"/>
                </a:solidFill>
              </a:rPr>
              <a:t>smatrate</a:t>
            </a:r>
            <a:r>
              <a:rPr lang="en-US" sz="900" b="0" i="1" dirty="0">
                <a:solidFill>
                  <a:schemeClr val="tx1"/>
                </a:solidFill>
              </a:rPr>
              <a:t> da </a:t>
            </a:r>
            <a:r>
              <a:rPr lang="en-US" sz="900" b="0" i="1" dirty="0" err="1">
                <a:solidFill>
                  <a:schemeClr val="tx1"/>
                </a:solidFill>
              </a:rPr>
              <a:t>su</a:t>
            </a:r>
            <a:r>
              <a:rPr lang="en-US" sz="900" b="0" i="1" dirty="0">
                <a:solidFill>
                  <a:schemeClr val="tx1"/>
                </a:solidFill>
              </a:rPr>
              <a:t> </a:t>
            </a:r>
            <a:r>
              <a:rPr lang="en-US" sz="900" b="0" i="1" dirty="0" err="1">
                <a:solidFill>
                  <a:schemeClr val="tx1"/>
                </a:solidFill>
              </a:rPr>
              <a:t>sledeći</a:t>
            </a:r>
            <a:r>
              <a:rPr lang="en-US" sz="900" b="0" i="1" dirty="0">
                <a:solidFill>
                  <a:schemeClr val="tx1"/>
                </a:solidFill>
              </a:rPr>
              <a:t> </a:t>
            </a:r>
            <a:r>
              <a:rPr lang="en-US" sz="900" b="0" i="1" dirty="0" err="1">
                <a:solidFill>
                  <a:schemeClr val="tx1"/>
                </a:solidFill>
              </a:rPr>
              <a:t>kriterijumi</a:t>
            </a:r>
            <a:r>
              <a:rPr lang="en-US" sz="900" b="0" i="1" dirty="0">
                <a:solidFill>
                  <a:schemeClr val="tx1"/>
                </a:solidFill>
              </a:rPr>
              <a:t> </a:t>
            </a:r>
            <a:r>
              <a:rPr lang="en-US" sz="900" b="0" i="1" dirty="0" err="1">
                <a:solidFill>
                  <a:schemeClr val="tx1"/>
                </a:solidFill>
              </a:rPr>
              <a:t>važni</a:t>
            </a:r>
            <a:r>
              <a:rPr lang="en-US" sz="900" b="0" i="1" dirty="0">
                <a:solidFill>
                  <a:schemeClr val="tx1"/>
                </a:solidFill>
              </a:rPr>
              <a:t> za </a:t>
            </a:r>
            <a:r>
              <a:rPr lang="en-US" sz="900" b="0" i="1" dirty="0" err="1">
                <a:solidFill>
                  <a:schemeClr val="tx1"/>
                </a:solidFill>
              </a:rPr>
              <a:t>nabavku</a:t>
            </a:r>
            <a:r>
              <a:rPr lang="en-US" sz="900" b="0" i="1" dirty="0">
                <a:solidFill>
                  <a:schemeClr val="tx1"/>
                </a:solidFill>
              </a:rPr>
              <a:t> </a:t>
            </a:r>
            <a:r>
              <a:rPr lang="en-US" sz="900" b="0" i="1" dirty="0" err="1">
                <a:solidFill>
                  <a:schemeClr val="tx1"/>
                </a:solidFill>
              </a:rPr>
              <a:t>dobara</a:t>
            </a:r>
            <a:r>
              <a:rPr lang="en-US" sz="900" b="0" i="1" dirty="0">
                <a:solidFill>
                  <a:schemeClr val="tx1"/>
                </a:solidFill>
              </a:rPr>
              <a:t> </a:t>
            </a:r>
            <a:r>
              <a:rPr lang="en-US" sz="900" b="0" i="1" dirty="0" err="1">
                <a:solidFill>
                  <a:schemeClr val="tx1"/>
                </a:solidFill>
              </a:rPr>
              <a:t>ili</a:t>
            </a:r>
            <a:r>
              <a:rPr lang="en-US" sz="900" b="0" i="1" dirty="0">
                <a:solidFill>
                  <a:schemeClr val="tx1"/>
                </a:solidFill>
              </a:rPr>
              <a:t> </a:t>
            </a:r>
            <a:r>
              <a:rPr lang="en-US" sz="900" b="0" i="1" dirty="0" err="1">
                <a:solidFill>
                  <a:schemeClr val="tx1"/>
                </a:solidFill>
              </a:rPr>
              <a:t>usluga</a:t>
            </a:r>
            <a:r>
              <a:rPr lang="en-US" sz="900" b="0" i="1" dirty="0">
                <a:solidFill>
                  <a:schemeClr val="tx1"/>
                </a:solidFill>
              </a:rPr>
              <a:t>.</a:t>
            </a:r>
          </a:p>
          <a:p>
            <a:pPr marL="0" indent="0">
              <a:lnSpc>
                <a:spcPct val="100000"/>
              </a:lnSpc>
              <a:spcBef>
                <a:spcPts val="0"/>
              </a:spcBef>
              <a:spcAft>
                <a:spcPts val="0"/>
              </a:spcAft>
            </a:pPr>
            <a:r>
              <a:rPr lang="en-US" sz="900" b="0" i="1" dirty="0">
                <a:solidFill>
                  <a:schemeClr val="tx1"/>
                </a:solidFill>
              </a:rPr>
              <a:t>Molimo </a:t>
            </a:r>
            <a:r>
              <a:rPr lang="en-US" sz="900" b="0" i="1" dirty="0" err="1">
                <a:solidFill>
                  <a:schemeClr val="tx1"/>
                </a:solidFill>
              </a:rPr>
              <a:t>koristite</a:t>
            </a:r>
            <a:r>
              <a:rPr lang="en-US" sz="900" b="0" i="1" dirty="0">
                <a:solidFill>
                  <a:schemeClr val="tx1"/>
                </a:solidFill>
              </a:rPr>
              <a:t> </a:t>
            </a:r>
            <a:r>
              <a:rPr lang="en-US" sz="900" b="0" i="1" dirty="0" err="1">
                <a:solidFill>
                  <a:schemeClr val="tx1"/>
                </a:solidFill>
              </a:rPr>
              <a:t>ocene</a:t>
            </a:r>
            <a:r>
              <a:rPr lang="en-US" sz="900" b="0" i="1" dirty="0">
                <a:solidFill>
                  <a:schemeClr val="tx1"/>
                </a:solidFill>
              </a:rPr>
              <a:t> od 1 do 4, </a:t>
            </a:r>
            <a:r>
              <a:rPr lang="en-US" sz="900" b="0" i="1" dirty="0" err="1">
                <a:solidFill>
                  <a:schemeClr val="tx1"/>
                </a:solidFill>
              </a:rPr>
              <a:t>gde</a:t>
            </a:r>
            <a:r>
              <a:rPr lang="en-US" sz="900" b="0" i="1" dirty="0">
                <a:solidFill>
                  <a:schemeClr val="tx1"/>
                </a:solidFill>
              </a:rPr>
              <a:t> 1 </a:t>
            </a:r>
            <a:r>
              <a:rPr lang="en-US" sz="900" b="0" i="1" dirty="0" err="1">
                <a:solidFill>
                  <a:schemeClr val="tx1"/>
                </a:solidFill>
              </a:rPr>
              <a:t>znači</a:t>
            </a:r>
            <a:r>
              <a:rPr lang="en-US" sz="900" b="0" i="1" dirty="0">
                <a:solidFill>
                  <a:schemeClr val="tx1"/>
                </a:solidFill>
              </a:rPr>
              <a:t> da </a:t>
            </a:r>
            <a:r>
              <a:rPr lang="en-US" sz="900" b="0" i="1" dirty="0" err="1">
                <a:solidFill>
                  <a:schemeClr val="tx1"/>
                </a:solidFill>
              </a:rPr>
              <a:t>uopšte</a:t>
            </a:r>
            <a:r>
              <a:rPr lang="en-US" sz="900" b="0" i="1" dirty="0">
                <a:solidFill>
                  <a:schemeClr val="tx1"/>
                </a:solidFill>
              </a:rPr>
              <a:t> </a:t>
            </a:r>
            <a:r>
              <a:rPr lang="en-US" sz="900" b="0" i="1" dirty="0" err="1">
                <a:solidFill>
                  <a:schemeClr val="tx1"/>
                </a:solidFill>
              </a:rPr>
              <a:t>nije</a:t>
            </a:r>
            <a:r>
              <a:rPr lang="en-US" sz="900" b="0" i="1" dirty="0">
                <a:solidFill>
                  <a:schemeClr val="tx1"/>
                </a:solidFill>
              </a:rPr>
              <a:t> </a:t>
            </a:r>
            <a:r>
              <a:rPr lang="en-US" sz="900" b="0" i="1" dirty="0" err="1">
                <a:solidFill>
                  <a:schemeClr val="tx1"/>
                </a:solidFill>
              </a:rPr>
              <a:t>važno</a:t>
            </a:r>
            <a:r>
              <a:rPr lang="en-US" sz="900" b="0" i="1" dirty="0">
                <a:solidFill>
                  <a:schemeClr val="tx1"/>
                </a:solidFill>
              </a:rPr>
              <a:t>, a 4 da </a:t>
            </a:r>
            <a:r>
              <a:rPr lang="en-US" sz="900" b="0" i="1" dirty="0" err="1">
                <a:solidFill>
                  <a:schemeClr val="tx1"/>
                </a:solidFill>
              </a:rPr>
              <a:t>Veoma</a:t>
            </a:r>
            <a:r>
              <a:rPr lang="en-US" sz="900" b="0" i="1" dirty="0">
                <a:solidFill>
                  <a:schemeClr val="tx1"/>
                </a:solidFill>
              </a:rPr>
              <a:t> </a:t>
            </a:r>
            <a:r>
              <a:rPr lang="en-US" sz="900" b="0" i="1" dirty="0" err="1">
                <a:solidFill>
                  <a:schemeClr val="tx1"/>
                </a:solidFill>
              </a:rPr>
              <a:t>važno</a:t>
            </a:r>
            <a:r>
              <a:rPr lang="en-US" sz="900" b="0" i="1" dirty="0">
                <a:solidFill>
                  <a:schemeClr val="tx1"/>
                </a:solidFill>
              </a:rPr>
              <a:t>. </a:t>
            </a: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21911"/>
            <a:ext cx="7121362" cy="383794"/>
          </a:xfrm>
          <a:solidFill>
            <a:srgbClr val="418F47"/>
          </a:solidFill>
        </p:spPr>
        <p:txBody>
          <a:bodyPr wrap="none" lIns="56319" tIns="12241" rIns="56319" bIns="12241" rtlCol="0" anchor="ctr">
            <a:spAutoFit/>
          </a:bodyPr>
          <a:lstStyle/>
          <a:p>
            <a:r>
              <a:rPr lang="sr-Latn-RS" dirty="0"/>
              <a:t>Važnost kriterijuma za nabavku dobara ili usluga</a:t>
            </a:r>
            <a:endParaRPr lang="en-US" dirty="0">
              <a:highlight>
                <a:srgbClr val="FFFF00"/>
              </a:highlight>
            </a:endParaRPr>
          </a:p>
        </p:txBody>
      </p:sp>
      <p:sp>
        <p:nvSpPr>
          <p:cNvPr id="7" name="TextBox 6">
            <a:extLst>
              <a:ext uri="{FF2B5EF4-FFF2-40B4-BE49-F238E27FC236}">
                <a16:creationId xmlns:a16="http://schemas.microsoft.com/office/drawing/2014/main" id="{29754BF5-27FB-49C8-A78A-5FC8B642A146}"/>
              </a:ext>
            </a:extLst>
          </p:cNvPr>
          <p:cNvSpPr txBox="1"/>
          <p:nvPr/>
        </p:nvSpPr>
        <p:spPr bwMode="gray">
          <a:xfrm>
            <a:off x="6781800" y="4878550"/>
            <a:ext cx="2362200" cy="138499"/>
          </a:xfrm>
          <a:prstGeom prst="rect">
            <a:avLst/>
          </a:prstGeom>
          <a:noFill/>
        </p:spPr>
        <p:txBody>
          <a:bodyPr vert="horz" wrap="square" lIns="48965" tIns="0" rIns="48965" bIns="0" rtlCol="0" anchor="ctr">
            <a:spAutoFit/>
          </a:bodyPr>
          <a:lstStyle>
            <a:defPPr>
              <a:defRPr lang="en-US"/>
            </a:defPPr>
            <a:lvl1pPr indent="0" defTabSz="715269">
              <a:lnSpc>
                <a:spcPct val="100000"/>
              </a:lnSpc>
              <a:spcBef>
                <a:spcPts val="0"/>
              </a:spcBef>
              <a:spcAft>
                <a:spcPts val="0"/>
              </a:spcAft>
              <a:buClr>
                <a:schemeClr val="bg2"/>
              </a:buClr>
              <a:buFontTx/>
              <a:buNone/>
              <a:defRPr sz="900" b="0" i="1"/>
            </a:lvl1pPr>
            <a:lvl2pPr marL="581156" indent="-223521" defTabSz="715269">
              <a:lnSpc>
                <a:spcPct val="110000"/>
              </a:lnSpc>
              <a:spcBef>
                <a:spcPts val="408"/>
              </a:spcBef>
              <a:spcAft>
                <a:spcPts val="408"/>
              </a:spcAft>
              <a:buClr>
                <a:schemeClr val="bg2"/>
              </a:buClr>
              <a:buFont typeface="Geomanist Light" pitchFamily="50" charset="0"/>
              <a:buChar char="–"/>
              <a:defRPr sz="1900"/>
            </a:lvl2pPr>
            <a:lvl3pPr marL="894087" indent="-178817" defTabSz="715269">
              <a:lnSpc>
                <a:spcPct val="110000"/>
              </a:lnSpc>
              <a:spcBef>
                <a:spcPts val="408"/>
              </a:spcBef>
              <a:spcAft>
                <a:spcPts val="408"/>
              </a:spcAft>
              <a:buClr>
                <a:schemeClr val="bg2"/>
              </a:buClr>
              <a:buFont typeface="Geomanist Light" pitchFamily="50" charset="0"/>
              <a:buChar char="–"/>
              <a:defRPr sz="1600"/>
            </a:lvl3pPr>
            <a:lvl4pPr marL="1251722" indent="-178817" defTabSz="715269">
              <a:lnSpc>
                <a:spcPct val="110000"/>
              </a:lnSpc>
              <a:spcBef>
                <a:spcPts val="408"/>
              </a:spcBef>
              <a:spcAft>
                <a:spcPts val="408"/>
              </a:spcAft>
              <a:buClr>
                <a:schemeClr val="bg2"/>
              </a:buClr>
              <a:buFont typeface="Geomanist Light" pitchFamily="50" charset="0"/>
              <a:buChar char="–"/>
              <a:defRPr sz="1400"/>
            </a:lvl4pPr>
            <a:lvl5pPr marL="1609356" indent="-178817" defTabSz="715269">
              <a:lnSpc>
                <a:spcPct val="110000"/>
              </a:lnSpc>
              <a:spcBef>
                <a:spcPts val="408"/>
              </a:spcBef>
              <a:spcAft>
                <a:spcPts val="408"/>
              </a:spcAft>
              <a:buClr>
                <a:schemeClr val="bg2"/>
              </a:buClr>
              <a:buFont typeface="Geomanist Light" pitchFamily="50" charset="0"/>
              <a:buChar char="–"/>
              <a:defRPr sz="1400"/>
            </a:lvl5pPr>
            <a:lvl6pPr marL="1966991" indent="-178817" defTabSz="715269">
              <a:spcBef>
                <a:spcPct val="20000"/>
              </a:spcBef>
              <a:buFont typeface="Arial" panose="020B0604020202020204" pitchFamily="34" charset="0"/>
              <a:buChar char="•"/>
              <a:defRPr sz="1600"/>
            </a:lvl6pPr>
            <a:lvl7pPr marL="2324626" indent="-178817" defTabSz="715269">
              <a:spcBef>
                <a:spcPct val="20000"/>
              </a:spcBef>
              <a:buFont typeface="Arial" panose="020B0604020202020204" pitchFamily="34" charset="0"/>
              <a:buChar char="•"/>
              <a:defRPr sz="1600"/>
            </a:lvl7pPr>
            <a:lvl8pPr marL="2682260" indent="-178817" defTabSz="715269">
              <a:spcBef>
                <a:spcPct val="20000"/>
              </a:spcBef>
              <a:buFont typeface="Arial" panose="020B0604020202020204" pitchFamily="34" charset="0"/>
              <a:buChar char="•"/>
              <a:defRPr sz="1600"/>
            </a:lvl8pPr>
            <a:lvl9pPr marL="3039895" indent="-178817" defTabSz="715269">
              <a:spcBef>
                <a:spcPct val="20000"/>
              </a:spcBef>
              <a:buFont typeface="Arial" panose="020B0604020202020204" pitchFamily="34" charset="0"/>
              <a:buChar char="•"/>
              <a:defRPr sz="1600"/>
            </a:lvl9pPr>
          </a:lstStyle>
          <a:p>
            <a:r>
              <a:rPr lang="sr-Latn-RS" i="0" dirty="0"/>
              <a:t>Baza: Ukupna populacija ponuđača</a:t>
            </a:r>
            <a:endParaRPr lang="en-US" i="0" dirty="0"/>
          </a:p>
        </p:txBody>
      </p:sp>
      <p:graphicFrame>
        <p:nvGraphicFramePr>
          <p:cNvPr id="11" name="Content Placeholder 6">
            <a:extLst>
              <a:ext uri="{FF2B5EF4-FFF2-40B4-BE49-F238E27FC236}">
                <a16:creationId xmlns:a16="http://schemas.microsoft.com/office/drawing/2014/main" id="{4E41FC0C-C512-476F-9726-1CD83056490A}"/>
              </a:ext>
            </a:extLst>
          </p:cNvPr>
          <p:cNvGraphicFramePr>
            <a:graphicFrameLocks/>
          </p:cNvGraphicFramePr>
          <p:nvPr>
            <p:extLst>
              <p:ext uri="{D42A27DB-BD31-4B8C-83A1-F6EECF244321}">
                <p14:modId xmlns:p14="http://schemas.microsoft.com/office/powerpoint/2010/main" val="201487685"/>
              </p:ext>
            </p:extLst>
          </p:nvPr>
        </p:nvGraphicFramePr>
        <p:xfrm>
          <a:off x="304800" y="1442651"/>
          <a:ext cx="8535898" cy="318564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9673761-C94D-4B45-8F02-AF02CE048699}"/>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en-US" sz="1200" dirty="0" err="1"/>
              <a:t>Ponu</a:t>
            </a:r>
            <a:r>
              <a:rPr lang="sr-Latn-RS" sz="1200" dirty="0"/>
              <a:t>đači u najvećoj meri smatraju da je kriterijum kvaliteta važan za nabavku dobara ili usluga, dok za sve ostale kriterijume više od polovine smatra da su važni, osim za kriterijum rodne ravnopravnosti, oko koga su ponuđači podeljeni - 48% smatra da je važan, dok 47% smatra da nije važan.</a:t>
            </a:r>
            <a:endParaRPr lang="en-US" sz="1200" dirty="0"/>
          </a:p>
        </p:txBody>
      </p:sp>
      <p:pic>
        <p:nvPicPr>
          <p:cNvPr id="8" name="Picture 14" descr="Briefcase">
            <a:extLst>
              <a:ext uri="{FF2B5EF4-FFF2-40B4-BE49-F238E27FC236}">
                <a16:creationId xmlns:a16="http://schemas.microsoft.com/office/drawing/2014/main" id="{AEA748D3-3112-4CEF-B619-B7C8CB25B8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22596013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4908705" cy="383794"/>
          </a:xfrm>
          <a:solidFill>
            <a:srgbClr val="EB5A3D"/>
          </a:solidFill>
        </p:spPr>
        <p:txBody>
          <a:bodyPr wrap="none" lIns="56319" tIns="12241" rIns="56319" bIns="12241" rtlCol="0" anchor="ctr">
            <a:spAutoFit/>
          </a:bodyPr>
          <a:lstStyle/>
          <a:p>
            <a:r>
              <a:rPr lang="sr-Latn-RS" dirty="0"/>
              <a:t>Oblasti postupaka javnih nabavki</a:t>
            </a:r>
            <a:endParaRPr lang="en-US" dirty="0"/>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Naručioci su značajno češće učestvovali u svim navedenim postupcima javnih nabavki, imajući u vidu da skoro tri petine ponuđača navodi da uopšte nisu učestvovali u postupcima javnih nabavki. Ponuđači i naručioci su najčešće učestvovali/sprovodili nabavke kancelarijskog nameštaja i opreme. </a:t>
            </a:r>
            <a:endParaRPr lang="en-US" sz="13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76200" y="4864700"/>
            <a:ext cx="5638798"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a:solidFill>
                  <a:schemeClr val="tx1"/>
                </a:solidFill>
              </a:rPr>
              <a:t>Da li </a:t>
            </a:r>
            <a:r>
              <a:rPr lang="en-US" sz="900" b="0" i="1" dirty="0" err="1">
                <a:solidFill>
                  <a:schemeClr val="tx1"/>
                </a:solidFill>
              </a:rPr>
              <a:t>ste</a:t>
            </a:r>
            <a:r>
              <a:rPr lang="en-US" sz="900" b="0" i="1" dirty="0">
                <a:solidFill>
                  <a:schemeClr val="tx1"/>
                </a:solidFill>
              </a:rPr>
              <a:t> do </a:t>
            </a:r>
            <a:r>
              <a:rPr lang="en-US" sz="900" b="0" i="1" dirty="0" err="1">
                <a:solidFill>
                  <a:schemeClr val="tx1"/>
                </a:solidFill>
              </a:rPr>
              <a:t>sada</a:t>
            </a:r>
            <a:r>
              <a:rPr lang="en-US" sz="900" b="0" i="1" dirty="0">
                <a:solidFill>
                  <a:schemeClr val="tx1"/>
                </a:solidFill>
              </a:rPr>
              <a:t> </a:t>
            </a:r>
            <a:r>
              <a:rPr lang="en-US" sz="900" b="0" i="1" dirty="0" err="1">
                <a:solidFill>
                  <a:schemeClr val="tx1"/>
                </a:solidFill>
              </a:rPr>
              <a:t>učestvovali</a:t>
            </a:r>
            <a:r>
              <a:rPr lang="en-US" sz="900" b="0" i="1" dirty="0">
                <a:solidFill>
                  <a:schemeClr val="tx1"/>
                </a:solidFill>
              </a:rPr>
              <a:t> u </a:t>
            </a:r>
            <a:r>
              <a:rPr lang="en-US" sz="900" b="0" i="1" dirty="0" err="1">
                <a:solidFill>
                  <a:schemeClr val="tx1"/>
                </a:solidFill>
              </a:rPr>
              <a:t>sledećim</a:t>
            </a:r>
            <a:r>
              <a:rPr lang="en-US" sz="900" b="0" i="1" dirty="0">
                <a:solidFill>
                  <a:schemeClr val="tx1"/>
                </a:solidFill>
              </a:rPr>
              <a:t> </a:t>
            </a:r>
            <a:r>
              <a:rPr lang="en-US" sz="900" b="0" i="1" dirty="0" err="1">
                <a:solidFill>
                  <a:schemeClr val="tx1"/>
                </a:solidFill>
              </a:rPr>
              <a:t>postupcima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sr-Latn-RS" sz="900" b="0" i="1" dirty="0">
                <a:solidFill>
                  <a:schemeClr val="tx1"/>
                </a:solidFill>
              </a:rPr>
              <a:t>?; Višestruki odgovori</a:t>
            </a:r>
          </a:p>
          <a:p>
            <a:pPr marL="0" indent="0">
              <a:lnSpc>
                <a:spcPct val="100000"/>
              </a:lnSpc>
              <a:spcBef>
                <a:spcPts val="0"/>
              </a:spcBef>
              <a:spcAft>
                <a:spcPts val="0"/>
              </a:spcAft>
            </a:pPr>
            <a:r>
              <a:rPr lang="it-IT" sz="900" b="0" i="1" dirty="0">
                <a:solidFill>
                  <a:schemeClr val="tx1"/>
                </a:solidFill>
              </a:rPr>
              <a:t>Da li ste do sada sprovodili sledeće postupke javnih nabavki</a:t>
            </a:r>
            <a:r>
              <a:rPr lang="en-US" sz="900" b="0" i="1" dirty="0">
                <a:solidFill>
                  <a:schemeClr val="tx1"/>
                </a:solidFill>
              </a:rPr>
              <a:t>?; Vi</a:t>
            </a:r>
            <a:r>
              <a:rPr lang="sr-Latn-RS" sz="900" b="0" i="1" dirty="0">
                <a:solidFill>
                  <a:schemeClr val="tx1"/>
                </a:solidFill>
              </a:rPr>
              <a:t>šestruki odgovori</a:t>
            </a:r>
            <a:endParaRPr lang="en-US" sz="900" b="0" i="1" dirty="0">
              <a:solidFill>
                <a:schemeClr val="tx1"/>
              </a:solidFill>
            </a:endParaRPr>
          </a:p>
        </p:txBody>
      </p:sp>
      <p:graphicFrame>
        <p:nvGraphicFramePr>
          <p:cNvPr id="12" name="Content Placeholder 10">
            <a:extLst>
              <a:ext uri="{FF2B5EF4-FFF2-40B4-BE49-F238E27FC236}">
                <a16:creationId xmlns:a16="http://schemas.microsoft.com/office/drawing/2014/main" id="{8C1323D3-22B9-409A-9865-2D40C208F7E6}"/>
              </a:ext>
            </a:extLst>
          </p:cNvPr>
          <p:cNvGraphicFramePr>
            <a:graphicFrameLocks/>
          </p:cNvGraphicFramePr>
          <p:nvPr>
            <p:extLst>
              <p:ext uri="{D42A27DB-BD31-4B8C-83A1-F6EECF244321}">
                <p14:modId xmlns:p14="http://schemas.microsoft.com/office/powerpoint/2010/main" val="3641641733"/>
              </p:ext>
            </p:extLst>
          </p:nvPr>
        </p:nvGraphicFramePr>
        <p:xfrm>
          <a:off x="228602" y="1335855"/>
          <a:ext cx="8610598" cy="34696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A4819E3-9025-46B9-9FEA-828E2F9AEB89}"/>
              </a:ext>
            </a:extLst>
          </p:cNvPr>
          <p:cNvSpPr txBox="1"/>
          <p:nvPr/>
        </p:nvSpPr>
        <p:spPr bwMode="gray">
          <a:xfrm>
            <a:off x="7289755" y="4847224"/>
            <a:ext cx="1854245" cy="29627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Ukupna ciljna populacija</a:t>
            </a:r>
            <a:endParaRPr lang="en-US" sz="900" dirty="0">
              <a:solidFill>
                <a:srgbClr val="222223"/>
              </a:solidFill>
              <a:latin typeface="Segoe UI"/>
            </a:endParaRPr>
          </a:p>
        </p:txBody>
      </p:sp>
      <p:pic>
        <p:nvPicPr>
          <p:cNvPr id="9" name="Picture 14" descr="Briefcase">
            <a:extLst>
              <a:ext uri="{FF2B5EF4-FFF2-40B4-BE49-F238E27FC236}">
                <a16:creationId xmlns:a16="http://schemas.microsoft.com/office/drawing/2014/main" id="{C1B51BFB-42E3-4C0C-9DE6-C6F248EF21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96200" y="57150"/>
            <a:ext cx="559923" cy="559923"/>
          </a:xfrm>
          <a:prstGeom prst="rect">
            <a:avLst/>
          </a:prstGeom>
        </p:spPr>
      </p:pic>
      <p:pic>
        <p:nvPicPr>
          <p:cNvPr id="13" name="Picture 14" descr="Office worker">
            <a:extLst>
              <a:ext uri="{FF2B5EF4-FFF2-40B4-BE49-F238E27FC236}">
                <a16:creationId xmlns:a16="http://schemas.microsoft.com/office/drawing/2014/main" id="{CB9DC4D9-4BAE-4E02-A7D8-35F51036C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408775947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fontScale="925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Tri četvrtine ponuđača navodi da je u okviru javne nabavke koju su dobili sprovedena kontrola kvaliteta pruženih usluga, a nešto manje od dve petine smatra da bi proces kontrole trebalo da se poboljša. Skoro četvrtina ponuđača ne zna na koji način bi proces trebalo da se poboljša, dok petina navodi veću i češću kontrolu kvaliteta kao i bolju upoznatost naručilaca sa robom. </a:t>
            </a:r>
            <a:endParaRPr lang="en-US" sz="1300"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5181600" y="4400550"/>
            <a:ext cx="3886200" cy="1384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a:solidFill>
                  <a:schemeClr val="tx1"/>
                </a:solidFill>
              </a:rPr>
              <a:t>Na koji </a:t>
            </a:r>
            <a:r>
              <a:rPr lang="en-US" sz="900" b="0" i="1" dirty="0" err="1">
                <a:solidFill>
                  <a:schemeClr val="tx1"/>
                </a:solidFill>
              </a:rPr>
              <a:t>način</a:t>
            </a:r>
            <a:r>
              <a:rPr lang="en-US" sz="900" b="0" i="1" dirty="0">
                <a:solidFill>
                  <a:schemeClr val="tx1"/>
                </a:solidFill>
              </a:rPr>
              <a:t> bi </a:t>
            </a:r>
            <a:r>
              <a:rPr lang="en-US" sz="900" b="0" i="1" dirty="0" err="1">
                <a:solidFill>
                  <a:schemeClr val="tx1"/>
                </a:solidFill>
              </a:rPr>
              <a:t>trebalo</a:t>
            </a:r>
            <a:r>
              <a:rPr lang="en-US" sz="900" b="0" i="1" dirty="0">
                <a:solidFill>
                  <a:schemeClr val="tx1"/>
                </a:solidFill>
              </a:rPr>
              <a:t> </a:t>
            </a:r>
            <a:r>
              <a:rPr lang="en-US" sz="900" b="0" i="1" dirty="0" err="1">
                <a:solidFill>
                  <a:schemeClr val="tx1"/>
                </a:solidFill>
              </a:rPr>
              <a:t>poboljšati</a:t>
            </a:r>
            <a:r>
              <a:rPr lang="en-US" sz="900" b="0" i="1" dirty="0">
                <a:solidFill>
                  <a:schemeClr val="tx1"/>
                </a:solidFill>
              </a:rPr>
              <a:t> </a:t>
            </a:r>
            <a:r>
              <a:rPr lang="en-US" sz="900" b="0" i="1" dirty="0" err="1">
                <a:solidFill>
                  <a:schemeClr val="tx1"/>
                </a:solidFill>
              </a:rPr>
              <a:t>proces</a:t>
            </a:r>
            <a:r>
              <a:rPr lang="en-US" sz="900" b="0" i="1" dirty="0">
                <a:solidFill>
                  <a:schemeClr val="tx1"/>
                </a:solidFill>
              </a:rPr>
              <a:t> </a:t>
            </a:r>
            <a:r>
              <a:rPr lang="en-US" sz="900" b="0" i="1" dirty="0" err="1">
                <a:solidFill>
                  <a:schemeClr val="tx1"/>
                </a:solidFill>
              </a:rPr>
              <a:t>kontrole</a:t>
            </a:r>
            <a:r>
              <a:rPr lang="en-US" sz="900" b="0" i="1" dirty="0">
                <a:solidFill>
                  <a:schemeClr val="tx1"/>
                </a:solidFill>
              </a:rPr>
              <a:t> </a:t>
            </a:r>
            <a:r>
              <a:rPr lang="en-US" sz="900" b="0" i="1" dirty="0" err="1">
                <a:solidFill>
                  <a:schemeClr val="tx1"/>
                </a:solidFill>
              </a:rPr>
              <a:t>kvaliteta</a:t>
            </a:r>
            <a:r>
              <a:rPr lang="en-US" sz="900" b="0" i="1" dirty="0">
                <a:solidFill>
                  <a:schemeClr val="tx1"/>
                </a:solidFill>
              </a:rPr>
              <a:t> </a:t>
            </a:r>
            <a:r>
              <a:rPr lang="en-US" sz="900" b="0" i="1" dirty="0" err="1">
                <a:solidFill>
                  <a:schemeClr val="tx1"/>
                </a:solidFill>
              </a:rPr>
              <a:t>pruženih</a:t>
            </a:r>
            <a:r>
              <a:rPr lang="en-US" sz="900" b="0" i="1" dirty="0">
                <a:solidFill>
                  <a:schemeClr val="tx1"/>
                </a:solidFill>
              </a:rPr>
              <a:t> </a:t>
            </a:r>
            <a:r>
              <a:rPr lang="en-US" sz="900" b="0" i="1" dirty="0" err="1">
                <a:solidFill>
                  <a:schemeClr val="tx1"/>
                </a:solidFill>
              </a:rPr>
              <a:t>usluga</a:t>
            </a:r>
            <a:r>
              <a:rPr lang="en-US" sz="900" b="0" i="1" dirty="0">
                <a:solidFill>
                  <a:schemeClr val="tx1"/>
                </a:solidFill>
              </a:rPr>
              <a:t>?</a:t>
            </a:r>
          </a:p>
        </p:txBody>
      </p:sp>
      <p:graphicFrame>
        <p:nvGraphicFramePr>
          <p:cNvPr id="20" name="Chart 19">
            <a:extLst>
              <a:ext uri="{FF2B5EF4-FFF2-40B4-BE49-F238E27FC236}">
                <a16:creationId xmlns:a16="http://schemas.microsoft.com/office/drawing/2014/main" id="{9F5DF725-D0D0-474B-B69D-29A2C60F1024}"/>
              </a:ext>
            </a:extLst>
          </p:cNvPr>
          <p:cNvGraphicFramePr/>
          <p:nvPr>
            <p:extLst>
              <p:ext uri="{D42A27DB-BD31-4B8C-83A1-F6EECF244321}">
                <p14:modId xmlns:p14="http://schemas.microsoft.com/office/powerpoint/2010/main" val="3566462139"/>
              </p:ext>
            </p:extLst>
          </p:nvPr>
        </p:nvGraphicFramePr>
        <p:xfrm>
          <a:off x="2133600" y="1428750"/>
          <a:ext cx="1523995" cy="14478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6633536" cy="383794"/>
          </a:xfrm>
          <a:solidFill>
            <a:srgbClr val="418F47"/>
          </a:solidFill>
        </p:spPr>
        <p:txBody>
          <a:bodyPr wrap="none" lIns="56319" tIns="12241" rIns="56319" bIns="12241" rtlCol="0" anchor="ctr">
            <a:spAutoFit/>
          </a:bodyPr>
          <a:lstStyle/>
          <a:p>
            <a:r>
              <a:rPr lang="en-US" dirty="0" err="1"/>
              <a:t>Kontrola</a:t>
            </a:r>
            <a:r>
              <a:rPr lang="en-US" dirty="0"/>
              <a:t> </a:t>
            </a:r>
            <a:r>
              <a:rPr lang="en-US" dirty="0" err="1"/>
              <a:t>kvaliteta</a:t>
            </a:r>
            <a:r>
              <a:rPr lang="en-US" dirty="0"/>
              <a:t> </a:t>
            </a:r>
            <a:r>
              <a:rPr lang="en-US" dirty="0" err="1"/>
              <a:t>pru</a:t>
            </a:r>
            <a:r>
              <a:rPr lang="sr-Latn-RS" dirty="0"/>
              <a:t>ž</a:t>
            </a:r>
            <a:r>
              <a:rPr lang="en-US" dirty="0" err="1"/>
              <a:t>enih</a:t>
            </a:r>
            <a:r>
              <a:rPr lang="en-US" dirty="0"/>
              <a:t> </a:t>
            </a:r>
            <a:r>
              <a:rPr lang="en-US" dirty="0" err="1"/>
              <a:t>usluga</a:t>
            </a:r>
            <a:r>
              <a:rPr lang="en-US" dirty="0"/>
              <a:t> </a:t>
            </a:r>
            <a:r>
              <a:rPr lang="en-US" dirty="0" err="1"/>
              <a:t>ponu</a:t>
            </a:r>
            <a:r>
              <a:rPr lang="sr-Latn-RS" dirty="0"/>
              <a:t>đača</a:t>
            </a:r>
            <a:endParaRPr lang="en-US" dirty="0"/>
          </a:p>
        </p:txBody>
      </p:sp>
      <p:sp>
        <p:nvSpPr>
          <p:cNvPr id="42" name="Text Placeholder 3">
            <a:extLst>
              <a:ext uri="{FF2B5EF4-FFF2-40B4-BE49-F238E27FC236}">
                <a16:creationId xmlns:a16="http://schemas.microsoft.com/office/drawing/2014/main" id="{B30D4F7D-6CD4-400C-AC07-54F2C75EC644}"/>
              </a:ext>
            </a:extLst>
          </p:cNvPr>
          <p:cNvSpPr txBox="1">
            <a:spLocks/>
          </p:cNvSpPr>
          <p:nvPr/>
        </p:nvSpPr>
        <p:spPr bwMode="gray">
          <a:xfrm>
            <a:off x="0" y="4400550"/>
            <a:ext cx="3505200" cy="415498"/>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a:solidFill>
                  <a:schemeClr val="tx1"/>
                </a:solidFill>
              </a:rPr>
              <a:t>Da li je u </a:t>
            </a:r>
            <a:r>
              <a:rPr lang="en-US" sz="900" b="0" i="1" dirty="0" err="1">
                <a:solidFill>
                  <a:schemeClr val="tx1"/>
                </a:solidFill>
              </a:rPr>
              <a:t>okviru</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 </a:t>
            </a:r>
            <a:r>
              <a:rPr lang="en-US" sz="900" b="0" i="1" dirty="0" err="1">
                <a:solidFill>
                  <a:schemeClr val="tx1"/>
                </a:solidFill>
              </a:rPr>
              <a:t>koje</a:t>
            </a:r>
            <a:r>
              <a:rPr lang="en-US" sz="900" b="0" i="1" dirty="0">
                <a:solidFill>
                  <a:schemeClr val="tx1"/>
                </a:solidFill>
              </a:rPr>
              <a:t> </a:t>
            </a:r>
            <a:r>
              <a:rPr lang="en-US" sz="900" b="0" i="1" dirty="0" err="1">
                <a:solidFill>
                  <a:schemeClr val="tx1"/>
                </a:solidFill>
              </a:rPr>
              <a:t>ste</a:t>
            </a:r>
            <a:r>
              <a:rPr lang="en-US" sz="900" b="0" i="1" dirty="0">
                <a:solidFill>
                  <a:schemeClr val="tx1"/>
                </a:solidFill>
              </a:rPr>
              <a:t> </a:t>
            </a:r>
            <a:r>
              <a:rPr lang="en-US" sz="900" b="0" i="1" dirty="0" err="1">
                <a:solidFill>
                  <a:schemeClr val="tx1"/>
                </a:solidFill>
              </a:rPr>
              <a:t>dobili</a:t>
            </a:r>
            <a:r>
              <a:rPr lang="en-US" sz="900" b="0" i="1" dirty="0">
                <a:solidFill>
                  <a:schemeClr val="tx1"/>
                </a:solidFill>
              </a:rPr>
              <a:t> / </a:t>
            </a:r>
            <a:r>
              <a:rPr lang="en-US" sz="900" b="0" i="1" dirty="0" err="1">
                <a:solidFill>
                  <a:schemeClr val="tx1"/>
                </a:solidFill>
              </a:rPr>
              <a:t>osvojili</a:t>
            </a:r>
            <a:r>
              <a:rPr lang="en-US" sz="900" b="0" i="1" dirty="0">
                <a:solidFill>
                  <a:schemeClr val="tx1"/>
                </a:solidFill>
              </a:rPr>
              <a:t>  </a:t>
            </a:r>
            <a:r>
              <a:rPr lang="en-US" sz="900" b="0" i="1" dirty="0" err="1">
                <a:solidFill>
                  <a:schemeClr val="tx1"/>
                </a:solidFill>
              </a:rPr>
              <a:t>bila</a:t>
            </a:r>
            <a:r>
              <a:rPr lang="en-US" sz="900" b="0" i="1" dirty="0">
                <a:solidFill>
                  <a:schemeClr val="tx1"/>
                </a:solidFill>
              </a:rPr>
              <a:t> </a:t>
            </a:r>
            <a:r>
              <a:rPr lang="en-US" sz="900" b="0" i="1" dirty="0" err="1">
                <a:solidFill>
                  <a:schemeClr val="tx1"/>
                </a:solidFill>
              </a:rPr>
              <a:t>sprovedena</a:t>
            </a:r>
            <a:r>
              <a:rPr lang="en-US" sz="900" b="0" i="1" dirty="0">
                <a:solidFill>
                  <a:schemeClr val="tx1"/>
                </a:solidFill>
              </a:rPr>
              <a:t> </a:t>
            </a:r>
            <a:r>
              <a:rPr lang="en-US" sz="900" b="0" i="1" dirty="0" err="1">
                <a:solidFill>
                  <a:schemeClr val="tx1"/>
                </a:solidFill>
              </a:rPr>
              <a:t>kontrola</a:t>
            </a:r>
            <a:r>
              <a:rPr lang="en-US" sz="900" b="0" i="1" dirty="0">
                <a:solidFill>
                  <a:schemeClr val="tx1"/>
                </a:solidFill>
              </a:rPr>
              <a:t> </a:t>
            </a:r>
            <a:r>
              <a:rPr lang="en-US" sz="900" b="0" i="1" dirty="0" err="1">
                <a:solidFill>
                  <a:schemeClr val="tx1"/>
                </a:solidFill>
              </a:rPr>
              <a:t>kvaliteta</a:t>
            </a:r>
            <a:r>
              <a:rPr lang="en-US" sz="900" b="0" i="1" dirty="0">
                <a:solidFill>
                  <a:schemeClr val="tx1"/>
                </a:solidFill>
              </a:rPr>
              <a:t> </a:t>
            </a:r>
            <a:r>
              <a:rPr lang="en-US" sz="900" b="0" i="1" dirty="0" err="1">
                <a:solidFill>
                  <a:schemeClr val="tx1"/>
                </a:solidFill>
              </a:rPr>
              <a:t>pruženih</a:t>
            </a:r>
            <a:r>
              <a:rPr lang="en-US" sz="900" b="0" i="1" dirty="0">
                <a:solidFill>
                  <a:schemeClr val="tx1"/>
                </a:solidFill>
              </a:rPr>
              <a:t> </a:t>
            </a:r>
            <a:r>
              <a:rPr lang="en-US" sz="900" b="0" i="1" dirty="0" err="1">
                <a:solidFill>
                  <a:schemeClr val="tx1"/>
                </a:solidFill>
              </a:rPr>
              <a:t>usluga</a:t>
            </a:r>
            <a:r>
              <a:rPr lang="en-US" sz="900" b="0" i="1" dirty="0">
                <a:solidFill>
                  <a:schemeClr val="tx1"/>
                </a:solidFill>
              </a:rPr>
              <a:t>?</a:t>
            </a:r>
            <a:endParaRPr lang="sr-Latn-RS" sz="900" b="0" i="1" dirty="0">
              <a:solidFill>
                <a:schemeClr val="tx1"/>
              </a:solidFill>
            </a:endParaRPr>
          </a:p>
          <a:p>
            <a:pPr marL="0" indent="0">
              <a:lnSpc>
                <a:spcPct val="100000"/>
              </a:lnSpc>
              <a:spcBef>
                <a:spcPts val="0"/>
              </a:spcBef>
              <a:spcAft>
                <a:spcPts val="0"/>
              </a:spcAft>
            </a:pPr>
            <a:r>
              <a:rPr lang="it-IT" sz="900" b="0" i="1" dirty="0">
                <a:solidFill>
                  <a:schemeClr val="tx1"/>
                </a:solidFill>
              </a:rPr>
              <a:t>Da li smatrate da bi proces kontrole kvaliteta trebalo da se poboljša?</a:t>
            </a:r>
            <a:endParaRPr lang="en-US" sz="900" b="0" i="1" dirty="0">
              <a:solidFill>
                <a:schemeClr val="tx1"/>
              </a:solidFill>
            </a:endParaRPr>
          </a:p>
        </p:txBody>
      </p:sp>
      <p:sp>
        <p:nvSpPr>
          <p:cNvPr id="43" name="TextBox 42">
            <a:extLst>
              <a:ext uri="{FF2B5EF4-FFF2-40B4-BE49-F238E27FC236}">
                <a16:creationId xmlns:a16="http://schemas.microsoft.com/office/drawing/2014/main" id="{EB1EE021-CB66-4832-9F2D-8FA210D5F5ED}"/>
              </a:ext>
            </a:extLst>
          </p:cNvPr>
          <p:cNvSpPr txBox="1"/>
          <p:nvPr/>
        </p:nvSpPr>
        <p:spPr bwMode="gray">
          <a:xfrm>
            <a:off x="0" y="4857750"/>
            <a:ext cx="3429000" cy="209550"/>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Ponuđači </a:t>
            </a:r>
            <a:r>
              <a:rPr lang="sr-Latn-RS" sz="900" dirty="0">
                <a:solidFill>
                  <a:srgbClr val="222223"/>
                </a:solidFill>
              </a:rPr>
              <a:t>koji su učestvovali u postupcima javne nabavke u poslednje tri godine i bile su uspešne (35% od ciljne populacije)</a:t>
            </a:r>
            <a:endParaRPr lang="en-US" sz="900" dirty="0">
              <a:solidFill>
                <a:srgbClr val="222223"/>
              </a:solidFill>
              <a:latin typeface="Segoe UI"/>
            </a:endParaRPr>
          </a:p>
        </p:txBody>
      </p:sp>
      <p:sp>
        <p:nvSpPr>
          <p:cNvPr id="14" name="TextBox 13">
            <a:extLst>
              <a:ext uri="{FF2B5EF4-FFF2-40B4-BE49-F238E27FC236}">
                <a16:creationId xmlns:a16="http://schemas.microsoft.com/office/drawing/2014/main" id="{2C4D9C78-67CA-4A9F-A4AB-F577C6D3D706}"/>
              </a:ext>
            </a:extLst>
          </p:cNvPr>
          <p:cNvSpPr txBox="1"/>
          <p:nvPr/>
        </p:nvSpPr>
        <p:spPr bwMode="gray">
          <a:xfrm>
            <a:off x="5181600" y="4629150"/>
            <a:ext cx="3058886" cy="268768"/>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Ponuđači </a:t>
            </a:r>
            <a:r>
              <a:rPr lang="sr-Latn-RS" sz="900" dirty="0">
                <a:solidFill>
                  <a:srgbClr val="222223"/>
                </a:solidFill>
              </a:rPr>
              <a:t>koji smatrate da bi proces kontrole kvaliteta trebalo da se poboljša (13% od ciljne populacije)</a:t>
            </a:r>
            <a:endParaRPr lang="en-US" sz="900" dirty="0">
              <a:solidFill>
                <a:srgbClr val="222223"/>
              </a:solidFill>
              <a:latin typeface="Segoe UI"/>
            </a:endParaRPr>
          </a:p>
        </p:txBody>
      </p:sp>
      <p:sp>
        <p:nvSpPr>
          <p:cNvPr id="2" name="Rectangle: Rounded Corners 1">
            <a:extLst>
              <a:ext uri="{FF2B5EF4-FFF2-40B4-BE49-F238E27FC236}">
                <a16:creationId xmlns:a16="http://schemas.microsoft.com/office/drawing/2014/main" id="{A5302C6E-2E6F-4B69-9E43-72DE6E9AD458}"/>
              </a:ext>
            </a:extLst>
          </p:cNvPr>
          <p:cNvSpPr/>
          <p:nvPr/>
        </p:nvSpPr>
        <p:spPr>
          <a:xfrm>
            <a:off x="304800" y="1809750"/>
            <a:ext cx="1524000" cy="3810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100" b="1" dirty="0">
                <a:solidFill>
                  <a:schemeClr val="bg1"/>
                </a:solidFill>
                <a:cs typeface="Calibri" panose="020F0502020204030204" pitchFamily="34" charset="0"/>
              </a:rPr>
              <a:t>Sprovedena kontrola</a:t>
            </a:r>
            <a:endParaRPr lang="en-US" sz="1100" b="1" dirty="0">
              <a:solidFill>
                <a:schemeClr val="bg1"/>
              </a:solidFill>
              <a:cs typeface="Calibri" panose="020F0502020204030204" pitchFamily="34" charset="0"/>
            </a:endParaRPr>
          </a:p>
        </p:txBody>
      </p:sp>
      <p:graphicFrame>
        <p:nvGraphicFramePr>
          <p:cNvPr id="19" name="Chart 18">
            <a:extLst>
              <a:ext uri="{FF2B5EF4-FFF2-40B4-BE49-F238E27FC236}">
                <a16:creationId xmlns:a16="http://schemas.microsoft.com/office/drawing/2014/main" id="{8ABB8E41-55DC-4E32-BC3E-640F768FBDB5}"/>
              </a:ext>
            </a:extLst>
          </p:cNvPr>
          <p:cNvGraphicFramePr/>
          <p:nvPr>
            <p:extLst>
              <p:ext uri="{D42A27DB-BD31-4B8C-83A1-F6EECF244321}">
                <p14:modId xmlns:p14="http://schemas.microsoft.com/office/powerpoint/2010/main" val="24529620"/>
              </p:ext>
            </p:extLst>
          </p:nvPr>
        </p:nvGraphicFramePr>
        <p:xfrm>
          <a:off x="4038600" y="1428750"/>
          <a:ext cx="4853358"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25" name="Arrow: Right 24">
            <a:extLst>
              <a:ext uri="{FF2B5EF4-FFF2-40B4-BE49-F238E27FC236}">
                <a16:creationId xmlns:a16="http://schemas.microsoft.com/office/drawing/2014/main" id="{A31C59EF-764D-447C-B875-2C1B9E11E246}"/>
              </a:ext>
            </a:extLst>
          </p:cNvPr>
          <p:cNvSpPr/>
          <p:nvPr/>
        </p:nvSpPr>
        <p:spPr bwMode="gray">
          <a:xfrm>
            <a:off x="3581400" y="3333750"/>
            <a:ext cx="914400" cy="381000"/>
          </a:xfrm>
          <a:prstGeom prst="rightArrow">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pic>
        <p:nvPicPr>
          <p:cNvPr id="18" name="Picture 14" descr="Briefcase">
            <a:extLst>
              <a:ext uri="{FF2B5EF4-FFF2-40B4-BE49-F238E27FC236}">
                <a16:creationId xmlns:a16="http://schemas.microsoft.com/office/drawing/2014/main" id="{54372A27-70C7-48BD-89D0-D8EABD352D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280775" y="64246"/>
            <a:ext cx="559923" cy="559923"/>
          </a:xfrm>
          <a:prstGeom prst="rect">
            <a:avLst/>
          </a:prstGeom>
        </p:spPr>
      </p:pic>
      <p:sp>
        <p:nvSpPr>
          <p:cNvPr id="16" name="Rectangle: Rounded Corners 15">
            <a:extLst>
              <a:ext uri="{FF2B5EF4-FFF2-40B4-BE49-F238E27FC236}">
                <a16:creationId xmlns:a16="http://schemas.microsoft.com/office/drawing/2014/main" id="{9299E971-2D94-410D-9512-2AD3D4F22CB6}"/>
              </a:ext>
            </a:extLst>
          </p:cNvPr>
          <p:cNvSpPr/>
          <p:nvPr/>
        </p:nvSpPr>
        <p:spPr>
          <a:xfrm>
            <a:off x="228600" y="3333750"/>
            <a:ext cx="1600200" cy="3810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100" b="1" dirty="0">
                <a:solidFill>
                  <a:schemeClr val="bg1"/>
                </a:solidFill>
                <a:cs typeface="Calibri" panose="020F0502020204030204" pitchFamily="34" charset="0"/>
              </a:rPr>
              <a:t>Kontrola bi trebalo da se poboljša</a:t>
            </a:r>
            <a:endParaRPr lang="en-US" sz="1100" b="1" dirty="0">
              <a:solidFill>
                <a:schemeClr val="bg1"/>
              </a:solidFill>
              <a:cs typeface="Calibri" panose="020F0502020204030204" pitchFamily="34" charset="0"/>
            </a:endParaRPr>
          </a:p>
        </p:txBody>
      </p:sp>
      <p:graphicFrame>
        <p:nvGraphicFramePr>
          <p:cNvPr id="24" name="Chart 23">
            <a:extLst>
              <a:ext uri="{FF2B5EF4-FFF2-40B4-BE49-F238E27FC236}">
                <a16:creationId xmlns:a16="http://schemas.microsoft.com/office/drawing/2014/main" id="{26070714-FE2E-45D0-8814-EC35E0AF2CA6}"/>
              </a:ext>
            </a:extLst>
          </p:cNvPr>
          <p:cNvGraphicFramePr/>
          <p:nvPr>
            <p:extLst>
              <p:ext uri="{D42A27DB-BD31-4B8C-83A1-F6EECF244321}">
                <p14:modId xmlns:p14="http://schemas.microsoft.com/office/powerpoint/2010/main" val="3848229380"/>
              </p:ext>
            </p:extLst>
          </p:nvPr>
        </p:nvGraphicFramePr>
        <p:xfrm>
          <a:off x="2057400" y="2876550"/>
          <a:ext cx="1523995" cy="14478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35451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152400" y="4781550"/>
            <a:ext cx="5663242" cy="276999"/>
          </a:xfrm>
          <a:noFill/>
        </p:spPr>
        <p:txBody>
          <a:bodyPr vert="horz" wrap="square" lIns="48965" tIns="0" rIns="48965" bIns="0" rtlCol="0" anchor="ctr">
            <a:spAutoFit/>
          </a:bodyPr>
          <a:lstStyle/>
          <a:p>
            <a:pPr>
              <a:lnSpc>
                <a:spcPct val="100000"/>
              </a:lnSpc>
              <a:spcBef>
                <a:spcPts val="0"/>
              </a:spcBef>
              <a:spcAft>
                <a:spcPts val="0"/>
              </a:spcAft>
            </a:pPr>
            <a:r>
              <a:rPr lang="en-US" sz="900" b="0" i="1" dirty="0" err="1">
                <a:solidFill>
                  <a:schemeClr val="tx1"/>
                </a:solidFill>
              </a:rPr>
              <a:t>Sledeće</a:t>
            </a:r>
            <a:r>
              <a:rPr lang="en-US" sz="900" b="0" i="1" dirty="0">
                <a:solidFill>
                  <a:schemeClr val="tx1"/>
                </a:solidFill>
              </a:rPr>
              <a:t> </a:t>
            </a:r>
            <a:r>
              <a:rPr lang="en-US" sz="900" b="0" i="1" dirty="0" err="1">
                <a:solidFill>
                  <a:schemeClr val="tx1"/>
                </a:solidFill>
              </a:rPr>
              <a:t>pitanje</a:t>
            </a:r>
            <a:r>
              <a:rPr lang="en-US" sz="900" b="0" i="1" dirty="0">
                <a:solidFill>
                  <a:schemeClr val="tx1"/>
                </a:solidFill>
              </a:rPr>
              <a:t> se </a:t>
            </a:r>
            <a:r>
              <a:rPr lang="en-US" sz="900" b="0" i="1" dirty="0" err="1">
                <a:solidFill>
                  <a:schemeClr val="tx1"/>
                </a:solidFill>
              </a:rPr>
              <a:t>odnosi</a:t>
            </a:r>
            <a:r>
              <a:rPr lang="en-US" sz="900" b="0" i="1" dirty="0">
                <a:solidFill>
                  <a:schemeClr val="tx1"/>
                </a:solidFill>
              </a:rPr>
              <a:t> </a:t>
            </a:r>
            <a:r>
              <a:rPr lang="en-US" sz="900" b="0" i="1" dirty="0" err="1">
                <a:solidFill>
                  <a:schemeClr val="tx1"/>
                </a:solidFill>
              </a:rPr>
              <a:t>na</a:t>
            </a:r>
            <a:r>
              <a:rPr lang="en-US" sz="900" b="0" i="1" dirty="0">
                <a:solidFill>
                  <a:schemeClr val="tx1"/>
                </a:solidFill>
              </a:rPr>
              <a:t> </a:t>
            </a:r>
            <a:r>
              <a:rPr lang="en-US" sz="900" b="0" i="1" dirty="0" err="1">
                <a:solidFill>
                  <a:schemeClr val="tx1"/>
                </a:solidFill>
              </a:rPr>
              <a:t>ispunjenost</a:t>
            </a:r>
            <a:r>
              <a:rPr lang="en-US" sz="900" b="0" i="1" dirty="0">
                <a:solidFill>
                  <a:schemeClr val="tx1"/>
                </a:solidFill>
              </a:rPr>
              <a:t> </a:t>
            </a:r>
            <a:r>
              <a:rPr lang="en-US" sz="900" b="0" i="1" dirty="0" err="1">
                <a:solidFill>
                  <a:schemeClr val="tx1"/>
                </a:solidFill>
              </a:rPr>
              <a:t>kriterijuma</a:t>
            </a:r>
            <a:r>
              <a:rPr lang="en-US" sz="900" b="0" i="1" dirty="0">
                <a:solidFill>
                  <a:schemeClr val="tx1"/>
                </a:solidFill>
              </a:rPr>
              <a:t> </a:t>
            </a:r>
            <a:r>
              <a:rPr lang="en-US" sz="900" b="0" i="1" dirty="0" err="1">
                <a:solidFill>
                  <a:schemeClr val="tx1"/>
                </a:solidFill>
              </a:rPr>
              <a:t>kvaliteta</a:t>
            </a:r>
            <a:r>
              <a:rPr lang="en-US" sz="900" b="0" i="1" dirty="0">
                <a:solidFill>
                  <a:schemeClr val="tx1"/>
                </a:solidFill>
              </a:rPr>
              <a:t> u </a:t>
            </a:r>
            <a:r>
              <a:rPr lang="en-US" sz="900" b="0" i="1" dirty="0" err="1">
                <a:solidFill>
                  <a:schemeClr val="tx1"/>
                </a:solidFill>
              </a:rPr>
              <a:t>odnosu</a:t>
            </a:r>
            <a:r>
              <a:rPr lang="en-US" sz="900" b="0" i="1" dirty="0">
                <a:solidFill>
                  <a:schemeClr val="tx1"/>
                </a:solidFill>
              </a:rPr>
              <a:t> </a:t>
            </a:r>
            <a:r>
              <a:rPr lang="en-US" sz="900" b="0" i="1" dirty="0" err="1">
                <a:solidFill>
                  <a:schemeClr val="tx1"/>
                </a:solidFill>
              </a:rPr>
              <a:t>na</a:t>
            </a:r>
            <a:r>
              <a:rPr lang="en-US" sz="900" b="0" i="1" dirty="0">
                <a:solidFill>
                  <a:schemeClr val="tx1"/>
                </a:solidFill>
              </a:rPr>
              <a:t> </a:t>
            </a:r>
            <a:r>
              <a:rPr lang="en-US" sz="900" b="0" i="1" dirty="0" err="1">
                <a:solidFill>
                  <a:schemeClr val="tx1"/>
                </a:solidFill>
              </a:rPr>
              <a:t>predmet</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a:t>
            </a:r>
            <a:r>
              <a:rPr lang="en-US" sz="900" b="0" i="1" dirty="0" err="1">
                <a:solidFill>
                  <a:schemeClr val="tx1"/>
                </a:solidFill>
              </a:rPr>
              <a:t>i</a:t>
            </a:r>
            <a:r>
              <a:rPr lang="en-US" sz="900" b="0" i="1" dirty="0">
                <a:solidFill>
                  <a:schemeClr val="tx1"/>
                </a:solidFill>
              </a:rPr>
              <a:t> </a:t>
            </a:r>
            <a:r>
              <a:rPr lang="en-US" sz="900" b="0" i="1" dirty="0" err="1">
                <a:solidFill>
                  <a:schemeClr val="tx1"/>
                </a:solidFill>
              </a:rPr>
              <a:t>uspešno</a:t>
            </a:r>
            <a:r>
              <a:rPr lang="en-US" sz="900" b="0" i="1" dirty="0">
                <a:solidFill>
                  <a:schemeClr val="tx1"/>
                </a:solidFill>
              </a:rPr>
              <a:t> </a:t>
            </a:r>
            <a:r>
              <a:rPr lang="en-US" sz="900" b="0" i="1" dirty="0" err="1">
                <a:solidFill>
                  <a:schemeClr val="tx1"/>
                </a:solidFill>
              </a:rPr>
              <a:t>izvršenje</a:t>
            </a:r>
            <a:r>
              <a:rPr lang="en-US" sz="900" b="0" i="1" dirty="0">
                <a:solidFill>
                  <a:schemeClr val="tx1"/>
                </a:solidFill>
              </a:rPr>
              <a:t> </a:t>
            </a:r>
            <a:r>
              <a:rPr lang="en-US" sz="900" b="0" i="1" dirty="0" err="1">
                <a:solidFill>
                  <a:schemeClr val="tx1"/>
                </a:solidFill>
              </a:rPr>
              <a:t>ugovora</a:t>
            </a:r>
            <a:r>
              <a:rPr lang="en-US" sz="900" b="0" i="1" dirty="0">
                <a:solidFill>
                  <a:schemeClr val="tx1"/>
                </a:solidFill>
              </a:rPr>
              <a:t>. </a:t>
            </a:r>
            <a:r>
              <a:rPr lang="en-US" sz="900" b="0" i="1" dirty="0" err="1">
                <a:solidFill>
                  <a:schemeClr val="tx1"/>
                </a:solidFill>
              </a:rPr>
              <a:t>Molim</a:t>
            </a:r>
            <a:r>
              <a:rPr lang="en-US" sz="900" b="0" i="1" dirty="0">
                <a:solidFill>
                  <a:schemeClr val="tx1"/>
                </a:solidFill>
              </a:rPr>
              <a:t> vas da za </a:t>
            </a:r>
            <a:r>
              <a:rPr lang="en-US" sz="900" b="0" i="1" dirty="0" err="1">
                <a:solidFill>
                  <a:schemeClr val="tx1"/>
                </a:solidFill>
              </a:rPr>
              <a:t>svaku</a:t>
            </a:r>
            <a:r>
              <a:rPr lang="en-US" sz="900" b="0" i="1" dirty="0">
                <a:solidFill>
                  <a:schemeClr val="tx1"/>
                </a:solidFill>
              </a:rPr>
              <a:t> </a:t>
            </a:r>
            <a:r>
              <a:rPr lang="en-US" sz="900" b="0" i="1" dirty="0" err="1">
                <a:solidFill>
                  <a:schemeClr val="tx1"/>
                </a:solidFill>
              </a:rPr>
              <a:t>stavku</a:t>
            </a:r>
            <a:r>
              <a:rPr lang="en-US" sz="900" b="0" i="1" dirty="0">
                <a:solidFill>
                  <a:schemeClr val="tx1"/>
                </a:solidFill>
              </a:rPr>
              <a:t> </a:t>
            </a:r>
            <a:r>
              <a:rPr lang="en-US" sz="900" b="0" i="1" dirty="0" err="1">
                <a:solidFill>
                  <a:schemeClr val="tx1"/>
                </a:solidFill>
              </a:rPr>
              <a:t>navedete</a:t>
            </a:r>
            <a:r>
              <a:rPr lang="en-US" sz="900" b="0" i="1" dirty="0">
                <a:solidFill>
                  <a:schemeClr val="tx1"/>
                </a:solidFill>
              </a:rPr>
              <a:t> </a:t>
            </a:r>
            <a:r>
              <a:rPr lang="en-US" sz="900" b="0" i="1" dirty="0" err="1">
                <a:solidFill>
                  <a:schemeClr val="tx1"/>
                </a:solidFill>
              </a:rPr>
              <a:t>koliko</a:t>
            </a:r>
            <a:r>
              <a:rPr lang="en-US" sz="900" b="0" i="1" dirty="0">
                <a:solidFill>
                  <a:schemeClr val="tx1"/>
                </a:solidFill>
              </a:rPr>
              <a:t> </a:t>
            </a:r>
            <a:r>
              <a:rPr lang="en-US" sz="900" b="0" i="1" dirty="0" err="1">
                <a:solidFill>
                  <a:schemeClr val="tx1"/>
                </a:solidFill>
              </a:rPr>
              <a:t>često</a:t>
            </a:r>
            <a:r>
              <a:rPr lang="en-US" sz="900" b="0" i="1" dirty="0">
                <a:solidFill>
                  <a:schemeClr val="tx1"/>
                </a:solidFill>
              </a:rPr>
              <a:t> </a:t>
            </a:r>
            <a:r>
              <a:rPr lang="en-US" sz="900" b="0" i="1" dirty="0" err="1">
                <a:solidFill>
                  <a:schemeClr val="tx1"/>
                </a:solidFill>
              </a:rPr>
              <a:t>su</a:t>
            </a:r>
            <a:r>
              <a:rPr lang="en-US" sz="900" b="0" i="1" dirty="0">
                <a:solidFill>
                  <a:schemeClr val="tx1"/>
                </a:solidFill>
              </a:rPr>
              <a:t> bile </a:t>
            </a:r>
            <a:r>
              <a:rPr lang="en-US" sz="900" b="0" i="1" dirty="0" err="1">
                <a:solidFill>
                  <a:schemeClr val="tx1"/>
                </a:solidFill>
              </a:rPr>
              <a:t>ispunjenje</a:t>
            </a:r>
            <a:r>
              <a:rPr lang="en-US" sz="900" b="0" i="1" dirty="0">
                <a:solidFill>
                  <a:schemeClr val="tx1"/>
                </a:solidFill>
              </a:rPr>
              <a:t> u </a:t>
            </a:r>
            <a:r>
              <a:rPr lang="en-US" sz="900" b="0" i="1" dirty="0" err="1">
                <a:solidFill>
                  <a:schemeClr val="tx1"/>
                </a:solidFill>
              </a:rPr>
              <a:t>toku</a:t>
            </a:r>
            <a:r>
              <a:rPr lang="en-US" sz="900" b="0" i="1" dirty="0">
                <a:solidFill>
                  <a:schemeClr val="tx1"/>
                </a:solidFill>
              </a:rPr>
              <a:t> </a:t>
            </a:r>
            <a:r>
              <a:rPr lang="en-US" sz="900" b="0" i="1" dirty="0" err="1">
                <a:solidFill>
                  <a:schemeClr val="tx1"/>
                </a:solidFill>
              </a:rPr>
              <a:t>prethodne</a:t>
            </a:r>
            <a:r>
              <a:rPr lang="en-US" sz="900" b="0" i="1" dirty="0">
                <a:solidFill>
                  <a:schemeClr val="tx1"/>
                </a:solidFill>
              </a:rPr>
              <a:t> tri </a:t>
            </a:r>
            <a:r>
              <a:rPr lang="en-US" sz="900" b="0" i="1" dirty="0" err="1">
                <a:solidFill>
                  <a:schemeClr val="tx1"/>
                </a:solidFill>
              </a:rPr>
              <a:t>godine</a:t>
            </a:r>
            <a:r>
              <a:rPr lang="en-US" sz="900" b="0" i="1" dirty="0">
                <a:solidFill>
                  <a:schemeClr val="tx1"/>
                </a:solidFill>
              </a:rPr>
              <a:t>. </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fontScale="85000"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en-US" sz="1300" dirty="0" err="1"/>
              <a:t>Skoro</a:t>
            </a:r>
            <a:r>
              <a:rPr lang="en-US" sz="1300" dirty="0"/>
              <a:t> </a:t>
            </a:r>
            <a:r>
              <a:rPr lang="en-US" sz="1300" dirty="0" err="1"/>
              <a:t>svi</a:t>
            </a:r>
            <a:r>
              <a:rPr lang="en-US" sz="1300" dirty="0"/>
              <a:t> </a:t>
            </a:r>
            <a:r>
              <a:rPr lang="en-US" sz="1300" dirty="0" err="1"/>
              <a:t>naru</a:t>
            </a:r>
            <a:r>
              <a:rPr lang="sr-Latn-RS" sz="1300" dirty="0"/>
              <a:t>čioci navode da je svaka od stavki bila ispunjena u toku prethodne tri godine. Kada je reč o stavkama koje se UVEK ispunjavaju, tri četvrtine navodi da je ugovor UVEK sproveden u skladu sa cenom, tri petine da je ugovor UVEK sproveden u dogovorenom roku, dok dve petine navodi da je ugovor UVEK sproveden u skladu sa zadovoljavajućim kvalitetom.</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172200" y="4781550"/>
            <a:ext cx="2967446" cy="29627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Naručioci k</a:t>
            </a:r>
            <a:r>
              <a:rPr lang="sr-Latn-RS" sz="900" dirty="0">
                <a:solidFill>
                  <a:srgbClr val="222223"/>
                </a:solidFill>
              </a:rPr>
              <a:t>oji su sprovodili postupke javne nabavke u poslednje 3 godine (99% od ciljne populacije)</a:t>
            </a:r>
            <a:endParaRPr lang="en-US" sz="900" dirty="0">
              <a:solidFill>
                <a:srgbClr val="222223"/>
              </a:solidFill>
              <a:latin typeface="Segoe UI"/>
            </a:endParaRP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21911"/>
            <a:ext cx="4809062" cy="383794"/>
          </a:xfrm>
          <a:solidFill>
            <a:srgbClr val="DA9E11"/>
          </a:solidFill>
        </p:spPr>
        <p:txBody>
          <a:bodyPr wrap="none" lIns="56319" tIns="12241" rIns="56319" bIns="12241" rtlCol="0" anchor="ctr">
            <a:spAutoFit/>
          </a:bodyPr>
          <a:lstStyle/>
          <a:p>
            <a:r>
              <a:rPr lang="sr-Latn-RS" dirty="0"/>
              <a:t>Ispunjenost kriterijuma kvaliteta</a:t>
            </a:r>
            <a:endParaRPr lang="en-US" dirty="0"/>
          </a:p>
        </p:txBody>
      </p:sp>
      <p:graphicFrame>
        <p:nvGraphicFramePr>
          <p:cNvPr id="9" name="Content Placeholder 6">
            <a:extLst>
              <a:ext uri="{FF2B5EF4-FFF2-40B4-BE49-F238E27FC236}">
                <a16:creationId xmlns:a16="http://schemas.microsoft.com/office/drawing/2014/main" id="{74CF173A-01D3-4475-8B1F-40FE7C0EE747}"/>
              </a:ext>
            </a:extLst>
          </p:cNvPr>
          <p:cNvGraphicFramePr>
            <a:graphicFrameLocks/>
          </p:cNvGraphicFramePr>
          <p:nvPr>
            <p:extLst>
              <p:ext uri="{D42A27DB-BD31-4B8C-83A1-F6EECF244321}">
                <p14:modId xmlns:p14="http://schemas.microsoft.com/office/powerpoint/2010/main" val="1576864581"/>
              </p:ext>
            </p:extLst>
          </p:nvPr>
        </p:nvGraphicFramePr>
        <p:xfrm>
          <a:off x="2514600" y="1373719"/>
          <a:ext cx="6267603" cy="325543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Rounded Corners 9">
            <a:extLst>
              <a:ext uri="{FF2B5EF4-FFF2-40B4-BE49-F238E27FC236}">
                <a16:creationId xmlns:a16="http://schemas.microsoft.com/office/drawing/2014/main" id="{CA5906C0-0E27-40FE-A210-88AC9A77BB91}"/>
              </a:ext>
            </a:extLst>
          </p:cNvPr>
          <p:cNvSpPr/>
          <p:nvPr/>
        </p:nvSpPr>
        <p:spPr>
          <a:xfrm>
            <a:off x="166576" y="2139705"/>
            <a:ext cx="2345311" cy="6858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v-SE" sz="1100" b="1" dirty="0">
                <a:solidFill>
                  <a:schemeClr val="bg1"/>
                </a:solidFill>
                <a:cs typeface="Calibri" panose="020F0502020204030204" pitchFamily="34" charset="0"/>
              </a:rPr>
              <a:t>Ugovor je sproveden u skladu sa dogovorenom cenom</a:t>
            </a:r>
          </a:p>
        </p:txBody>
      </p:sp>
      <p:sp>
        <p:nvSpPr>
          <p:cNvPr id="15" name="Rectangle: Rounded Corners 14">
            <a:extLst>
              <a:ext uri="{FF2B5EF4-FFF2-40B4-BE49-F238E27FC236}">
                <a16:creationId xmlns:a16="http://schemas.microsoft.com/office/drawing/2014/main" id="{0AB55530-0BF7-4D63-A916-C5932301F1BF}"/>
              </a:ext>
            </a:extLst>
          </p:cNvPr>
          <p:cNvSpPr/>
          <p:nvPr/>
        </p:nvSpPr>
        <p:spPr>
          <a:xfrm>
            <a:off x="166577" y="3001434"/>
            <a:ext cx="2345311" cy="6858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pl-PL" sz="1100" b="1" dirty="0">
                <a:solidFill>
                  <a:schemeClr val="bg1"/>
                </a:solidFill>
                <a:cs typeface="Calibri" panose="020F0502020204030204" pitchFamily="34" charset="0"/>
              </a:rPr>
              <a:t>Ugovor je sproveden u dogovorenom roku</a:t>
            </a:r>
          </a:p>
        </p:txBody>
      </p:sp>
      <p:sp>
        <p:nvSpPr>
          <p:cNvPr id="16" name="Rectangle: Rounded Corners 15">
            <a:extLst>
              <a:ext uri="{FF2B5EF4-FFF2-40B4-BE49-F238E27FC236}">
                <a16:creationId xmlns:a16="http://schemas.microsoft.com/office/drawing/2014/main" id="{C9CB7586-4644-41FC-8995-5CF5ABD1A60A}"/>
              </a:ext>
            </a:extLst>
          </p:cNvPr>
          <p:cNvSpPr/>
          <p:nvPr/>
        </p:nvSpPr>
        <p:spPr>
          <a:xfrm>
            <a:off x="166577" y="3869365"/>
            <a:ext cx="2345311" cy="6858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100" b="1" dirty="0" err="1">
                <a:solidFill>
                  <a:schemeClr val="bg1"/>
                </a:solidFill>
                <a:cs typeface="Calibri" panose="020F0502020204030204" pitchFamily="34" charset="0"/>
              </a:rPr>
              <a:t>Ugovor</a:t>
            </a:r>
            <a:r>
              <a:rPr lang="en-US" sz="1100" b="1" dirty="0">
                <a:solidFill>
                  <a:schemeClr val="bg1"/>
                </a:solidFill>
                <a:cs typeface="Calibri" panose="020F0502020204030204" pitchFamily="34" charset="0"/>
              </a:rPr>
              <a:t> je </a:t>
            </a:r>
            <a:r>
              <a:rPr lang="en-US" sz="1100" b="1" dirty="0" err="1">
                <a:solidFill>
                  <a:schemeClr val="bg1"/>
                </a:solidFill>
                <a:cs typeface="Calibri" panose="020F0502020204030204" pitchFamily="34" charset="0"/>
              </a:rPr>
              <a:t>sproveden</a:t>
            </a:r>
            <a:r>
              <a:rPr lang="en-US" sz="1100" b="1" dirty="0">
                <a:solidFill>
                  <a:schemeClr val="bg1"/>
                </a:solidFill>
                <a:cs typeface="Calibri" panose="020F0502020204030204" pitchFamily="34" charset="0"/>
              </a:rPr>
              <a:t> u </a:t>
            </a:r>
            <a:r>
              <a:rPr lang="en-US" sz="1100" b="1" dirty="0" err="1">
                <a:solidFill>
                  <a:schemeClr val="bg1"/>
                </a:solidFill>
                <a:cs typeface="Calibri" panose="020F0502020204030204" pitchFamily="34" charset="0"/>
              </a:rPr>
              <a:t>skladu</a:t>
            </a:r>
            <a:r>
              <a:rPr lang="en-US" sz="1100" b="1" dirty="0">
                <a:solidFill>
                  <a:schemeClr val="bg1"/>
                </a:solidFill>
                <a:cs typeface="Calibri" panose="020F0502020204030204" pitchFamily="34" charset="0"/>
              </a:rPr>
              <a:t> </a:t>
            </a:r>
            <a:r>
              <a:rPr lang="en-US" sz="1100" b="1" dirty="0" err="1">
                <a:solidFill>
                  <a:schemeClr val="bg1"/>
                </a:solidFill>
                <a:cs typeface="Calibri" panose="020F0502020204030204" pitchFamily="34" charset="0"/>
              </a:rPr>
              <a:t>sa</a:t>
            </a:r>
            <a:r>
              <a:rPr lang="en-US" sz="1100" b="1" dirty="0">
                <a:solidFill>
                  <a:schemeClr val="bg1"/>
                </a:solidFill>
                <a:cs typeface="Calibri" panose="020F0502020204030204" pitchFamily="34" charset="0"/>
              </a:rPr>
              <a:t> </a:t>
            </a:r>
            <a:r>
              <a:rPr lang="en-US" sz="1100" b="1" dirty="0" err="1">
                <a:solidFill>
                  <a:schemeClr val="bg1"/>
                </a:solidFill>
                <a:cs typeface="Calibri" panose="020F0502020204030204" pitchFamily="34" charset="0"/>
              </a:rPr>
              <a:t>zadovoljavajućim</a:t>
            </a:r>
            <a:r>
              <a:rPr lang="en-US" sz="1100" b="1" dirty="0">
                <a:solidFill>
                  <a:schemeClr val="bg1"/>
                </a:solidFill>
                <a:cs typeface="Calibri" panose="020F0502020204030204" pitchFamily="34" charset="0"/>
              </a:rPr>
              <a:t> </a:t>
            </a:r>
            <a:r>
              <a:rPr lang="en-US" sz="1100" b="1" dirty="0" err="1">
                <a:solidFill>
                  <a:schemeClr val="bg1"/>
                </a:solidFill>
                <a:cs typeface="Calibri" panose="020F0502020204030204" pitchFamily="34" charset="0"/>
              </a:rPr>
              <a:t>kvalitetom</a:t>
            </a:r>
            <a:endParaRPr lang="en-US" sz="1100" b="1" dirty="0">
              <a:solidFill>
                <a:schemeClr val="bg1"/>
              </a:solidFill>
              <a:cs typeface="Calibri" panose="020F0502020204030204" pitchFamily="34" charset="0"/>
            </a:endParaRPr>
          </a:p>
        </p:txBody>
      </p:sp>
      <p:pic>
        <p:nvPicPr>
          <p:cNvPr id="13" name="Picture 14" descr="Office worker">
            <a:extLst>
              <a:ext uri="{FF2B5EF4-FFF2-40B4-BE49-F238E27FC236}">
                <a16:creationId xmlns:a16="http://schemas.microsoft.com/office/drawing/2014/main" id="{234A1F0E-7F64-4E19-952C-9F2DD679CB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303933007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5934434" cy="383794"/>
          </a:xfrm>
          <a:solidFill>
            <a:srgbClr val="DA9E11"/>
          </a:solidFill>
        </p:spPr>
        <p:txBody>
          <a:bodyPr wrap="none" lIns="56319" tIns="12241" rIns="56319" bIns="12241" rtlCol="0" anchor="ctr">
            <a:spAutoFit/>
          </a:bodyPr>
          <a:lstStyle/>
          <a:p>
            <a:r>
              <a:rPr lang="sr-Latn-RS" dirty="0"/>
              <a:t>Izvršavanje adekvatne kontrola kvaliteta</a:t>
            </a:r>
            <a:endParaRPr lang="en-US"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01338" y="4825884"/>
            <a:ext cx="3889662" cy="276999"/>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err="1">
                <a:solidFill>
                  <a:schemeClr val="tx1"/>
                </a:solidFill>
              </a:rPr>
              <a:t>Prema</a:t>
            </a:r>
            <a:r>
              <a:rPr lang="en-US" sz="900" b="0" i="1" dirty="0">
                <a:solidFill>
                  <a:schemeClr val="tx1"/>
                </a:solidFill>
              </a:rPr>
              <a:t> </a:t>
            </a:r>
            <a:r>
              <a:rPr lang="en-US" sz="900" b="0" i="1" dirty="0" err="1">
                <a:solidFill>
                  <a:schemeClr val="tx1"/>
                </a:solidFill>
              </a:rPr>
              <a:t>vašim</a:t>
            </a:r>
            <a:r>
              <a:rPr lang="en-US" sz="900" b="0" i="1" dirty="0">
                <a:solidFill>
                  <a:schemeClr val="tx1"/>
                </a:solidFill>
              </a:rPr>
              <a:t> </a:t>
            </a:r>
            <a:r>
              <a:rPr lang="en-US" sz="900" b="0" i="1" dirty="0" err="1">
                <a:solidFill>
                  <a:schemeClr val="tx1"/>
                </a:solidFill>
              </a:rPr>
              <a:t>saznanjima</a:t>
            </a:r>
            <a:r>
              <a:rPr lang="en-US" sz="900" b="0" i="1" dirty="0">
                <a:solidFill>
                  <a:schemeClr val="tx1"/>
                </a:solidFill>
              </a:rPr>
              <a:t> da li se </a:t>
            </a:r>
            <a:r>
              <a:rPr lang="en-US" sz="900" b="0" i="1" dirty="0" err="1">
                <a:solidFill>
                  <a:schemeClr val="tx1"/>
                </a:solidFill>
              </a:rPr>
              <a:t>vrši</a:t>
            </a:r>
            <a:r>
              <a:rPr lang="en-US" sz="900" b="0" i="1" dirty="0">
                <a:solidFill>
                  <a:schemeClr val="tx1"/>
                </a:solidFill>
              </a:rPr>
              <a:t> </a:t>
            </a:r>
            <a:r>
              <a:rPr lang="en-US" sz="900" b="0" i="1" dirty="0" err="1">
                <a:solidFill>
                  <a:schemeClr val="tx1"/>
                </a:solidFill>
              </a:rPr>
              <a:t>adekvatna</a:t>
            </a:r>
            <a:r>
              <a:rPr lang="en-US" sz="900" b="0" i="1" dirty="0">
                <a:solidFill>
                  <a:schemeClr val="tx1"/>
                </a:solidFill>
              </a:rPr>
              <a:t> </a:t>
            </a:r>
            <a:r>
              <a:rPr lang="en-US" sz="900" b="0" i="1" dirty="0" err="1">
                <a:solidFill>
                  <a:schemeClr val="tx1"/>
                </a:solidFill>
              </a:rPr>
              <a:t>kontrola</a:t>
            </a:r>
            <a:r>
              <a:rPr lang="en-US" sz="900" b="0" i="1" dirty="0">
                <a:solidFill>
                  <a:schemeClr val="tx1"/>
                </a:solidFill>
              </a:rPr>
              <a:t> </a:t>
            </a:r>
            <a:r>
              <a:rPr lang="en-US" sz="900" b="0" i="1" dirty="0" err="1">
                <a:solidFill>
                  <a:schemeClr val="tx1"/>
                </a:solidFill>
              </a:rPr>
              <a:t>kvaliteta</a:t>
            </a:r>
            <a:r>
              <a:rPr lang="en-US" sz="900" b="0" i="1" dirty="0">
                <a:solidFill>
                  <a:schemeClr val="tx1"/>
                </a:solidFill>
              </a:rPr>
              <a:t> </a:t>
            </a:r>
            <a:r>
              <a:rPr lang="en-US" sz="900" b="0" i="1" dirty="0" err="1">
                <a:solidFill>
                  <a:schemeClr val="tx1"/>
                </a:solidFill>
              </a:rPr>
              <a:t>dobijenih</a:t>
            </a:r>
            <a:r>
              <a:rPr lang="en-US" sz="900" b="0" i="1" dirty="0">
                <a:solidFill>
                  <a:schemeClr val="tx1"/>
                </a:solidFill>
              </a:rPr>
              <a:t> </a:t>
            </a:r>
            <a:r>
              <a:rPr lang="en-US" sz="900" b="0" i="1" dirty="0" err="1">
                <a:solidFill>
                  <a:schemeClr val="tx1"/>
                </a:solidFill>
              </a:rPr>
              <a:t>dobara</a:t>
            </a:r>
            <a:r>
              <a:rPr lang="en-US" sz="900" b="0" i="1" dirty="0">
                <a:solidFill>
                  <a:schemeClr val="tx1"/>
                </a:solidFill>
              </a:rPr>
              <a:t>, </a:t>
            </a:r>
            <a:r>
              <a:rPr lang="en-US" sz="900" b="0" i="1" dirty="0" err="1">
                <a:solidFill>
                  <a:schemeClr val="tx1"/>
                </a:solidFill>
              </a:rPr>
              <a:t>usluga</a:t>
            </a:r>
            <a:r>
              <a:rPr lang="en-US" sz="900" b="0" i="1" dirty="0">
                <a:solidFill>
                  <a:schemeClr val="tx1"/>
                </a:solidFill>
              </a:rPr>
              <a:t> </a:t>
            </a:r>
            <a:r>
              <a:rPr lang="en-US" sz="900" b="0" i="1" dirty="0" err="1">
                <a:solidFill>
                  <a:schemeClr val="tx1"/>
                </a:solidFill>
              </a:rPr>
              <a:t>ili</a:t>
            </a:r>
            <a:r>
              <a:rPr lang="en-US" sz="900" b="0" i="1" dirty="0">
                <a:solidFill>
                  <a:schemeClr val="tx1"/>
                </a:solidFill>
              </a:rPr>
              <a:t> </a:t>
            </a:r>
            <a:r>
              <a:rPr lang="en-US" sz="900" b="0" i="1" dirty="0" err="1">
                <a:solidFill>
                  <a:schemeClr val="tx1"/>
                </a:solidFill>
              </a:rPr>
              <a:t>izvršenih</a:t>
            </a:r>
            <a:r>
              <a:rPr lang="en-US" sz="900" b="0" i="1" dirty="0">
                <a:solidFill>
                  <a:schemeClr val="tx1"/>
                </a:solidFill>
              </a:rPr>
              <a:t> </a:t>
            </a:r>
            <a:r>
              <a:rPr lang="en-US" sz="900" b="0" i="1" dirty="0" err="1">
                <a:solidFill>
                  <a:schemeClr val="tx1"/>
                </a:solidFill>
              </a:rPr>
              <a:t>radova</a:t>
            </a:r>
            <a:r>
              <a:rPr lang="en-US" sz="900" b="0" i="1" dirty="0">
                <a:solidFill>
                  <a:schemeClr val="tx1"/>
                </a:solidFill>
              </a:rPr>
              <a:t>, </a:t>
            </a:r>
            <a:r>
              <a:rPr lang="en-US" sz="900" b="0" i="1" dirty="0" err="1">
                <a:solidFill>
                  <a:schemeClr val="tx1"/>
                </a:solidFill>
              </a:rPr>
              <a:t>odnosno</a:t>
            </a:r>
            <a:r>
              <a:rPr lang="en-US" sz="900" b="0" i="1" dirty="0">
                <a:solidFill>
                  <a:schemeClr val="tx1"/>
                </a:solidFill>
              </a:rPr>
              <a:t> </a:t>
            </a:r>
            <a:r>
              <a:rPr lang="en-US" sz="900" b="0" i="1" dirty="0" err="1">
                <a:solidFill>
                  <a:schemeClr val="tx1"/>
                </a:solidFill>
              </a:rPr>
              <a:t>kontrola</a:t>
            </a:r>
            <a:r>
              <a:rPr lang="en-US" sz="900" b="0" i="1" dirty="0">
                <a:solidFill>
                  <a:schemeClr val="tx1"/>
                </a:solidFill>
              </a:rPr>
              <a:t> </a:t>
            </a:r>
            <a:r>
              <a:rPr lang="en-US" sz="900" b="0" i="1" dirty="0" err="1">
                <a:solidFill>
                  <a:schemeClr val="tx1"/>
                </a:solidFill>
              </a:rPr>
              <a:t>sprovođenja</a:t>
            </a:r>
            <a:r>
              <a:rPr lang="en-US" sz="900" b="0" i="1" dirty="0">
                <a:solidFill>
                  <a:schemeClr val="tx1"/>
                </a:solidFill>
              </a:rPr>
              <a:t> </a:t>
            </a:r>
            <a:r>
              <a:rPr lang="en-US" sz="900" b="0" i="1" dirty="0" err="1">
                <a:solidFill>
                  <a:schemeClr val="tx1"/>
                </a:solidFill>
              </a:rPr>
              <a:t>ugovora</a:t>
            </a:r>
            <a:r>
              <a:rPr lang="en-US" sz="900" b="0" i="1" dirty="0">
                <a:solidFill>
                  <a:schemeClr val="tx1"/>
                </a:solidFill>
              </a:rPr>
              <a:t>?</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Najveći udeo naručilaca ima saznanja da se kontrola kvaliteta vrši, ali da je potrebno poboljšanje kontrole. Trećina navodi da se kontrola vrši i da je veoma temeljna, dok 1% nema saznanja da se kontrola kvaliteta sprovodi.</a:t>
            </a:r>
            <a:endParaRPr lang="en-US" sz="1300" dirty="0"/>
          </a:p>
        </p:txBody>
      </p:sp>
      <p:graphicFrame>
        <p:nvGraphicFramePr>
          <p:cNvPr id="22" name="Content Placeholder 11">
            <a:extLst>
              <a:ext uri="{FF2B5EF4-FFF2-40B4-BE49-F238E27FC236}">
                <a16:creationId xmlns:a16="http://schemas.microsoft.com/office/drawing/2014/main" id="{FB5823AB-8EA3-4E9F-9D3A-ACC7518B652E}"/>
              </a:ext>
            </a:extLst>
          </p:cNvPr>
          <p:cNvGraphicFramePr>
            <a:graphicFrameLocks/>
          </p:cNvGraphicFramePr>
          <p:nvPr>
            <p:extLst>
              <p:ext uri="{D42A27DB-BD31-4B8C-83A1-F6EECF244321}">
                <p14:modId xmlns:p14="http://schemas.microsoft.com/office/powerpoint/2010/main" val="3622069678"/>
              </p:ext>
            </p:extLst>
          </p:nvPr>
        </p:nvGraphicFramePr>
        <p:xfrm>
          <a:off x="1143000" y="1566482"/>
          <a:ext cx="6553200" cy="313886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75D1AFF0-7DCD-413F-8464-8862B3000A1D}"/>
              </a:ext>
            </a:extLst>
          </p:cNvPr>
          <p:cNvSpPr txBox="1"/>
          <p:nvPr/>
        </p:nvSpPr>
        <p:spPr bwMode="gray">
          <a:xfrm>
            <a:off x="6781799" y="4847224"/>
            <a:ext cx="2362201" cy="296276"/>
          </a:xfrm>
          <a:prstGeom prst="rect">
            <a:avLst/>
          </a:prstGeom>
          <a:noFill/>
        </p:spPr>
        <p:txBody>
          <a:bodyPr vert="horz" wrap="square" lIns="48921" tIns="0" rIns="48921" bIns="0" rtlCol="0" anchor="ctr">
            <a:noAutofit/>
          </a:bodyPr>
          <a:lstStyle/>
          <a:p>
            <a:pPr defTabSz="913269">
              <a:defRPr/>
            </a:pPr>
            <a:r>
              <a:rPr lang="sr-Latn-RS" sz="900" dirty="0">
                <a:solidFill>
                  <a:srgbClr val="222223"/>
                </a:solidFill>
                <a:latin typeface="Segoe UI"/>
              </a:rPr>
              <a:t>Baza: Ukupna populacija naručilaca</a:t>
            </a:r>
            <a:endParaRPr lang="en-US" sz="900" dirty="0">
              <a:solidFill>
                <a:srgbClr val="222223"/>
              </a:solidFill>
              <a:latin typeface="Segoe UI"/>
            </a:endParaRPr>
          </a:p>
        </p:txBody>
      </p:sp>
      <p:pic>
        <p:nvPicPr>
          <p:cNvPr id="10" name="Picture 14" descr="Office worker">
            <a:extLst>
              <a:ext uri="{FF2B5EF4-FFF2-40B4-BE49-F238E27FC236}">
                <a16:creationId xmlns:a16="http://schemas.microsoft.com/office/drawing/2014/main" id="{6956CD4C-52C1-4270-82E8-DDED2065C0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115970427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7552313" cy="383794"/>
          </a:xfrm>
          <a:solidFill>
            <a:srgbClr val="418F47"/>
          </a:solidFill>
        </p:spPr>
        <p:txBody>
          <a:bodyPr wrap="none" lIns="56319" tIns="12241" rIns="56319" bIns="12241" rtlCol="0" anchor="ctr">
            <a:spAutoFit/>
          </a:bodyPr>
          <a:lstStyle/>
          <a:p>
            <a:r>
              <a:rPr lang="sr-Latn-RS" dirty="0"/>
              <a:t>Nalazi kontrole kvaliteta pruženih usluga ponuđača</a:t>
            </a:r>
            <a:endParaRPr lang="en-US" dirty="0"/>
          </a:p>
        </p:txBody>
      </p:sp>
      <p:sp>
        <p:nvSpPr>
          <p:cNvPr id="13" name="TextBox 12">
            <a:extLst>
              <a:ext uri="{FF2B5EF4-FFF2-40B4-BE49-F238E27FC236}">
                <a16:creationId xmlns:a16="http://schemas.microsoft.com/office/drawing/2014/main" id="{A07C46E5-B8E2-490B-8A9C-7E6AEB5B7038}"/>
              </a:ext>
            </a:extLst>
          </p:cNvPr>
          <p:cNvSpPr txBox="1"/>
          <p:nvPr/>
        </p:nvSpPr>
        <p:spPr>
          <a:xfrm>
            <a:off x="597198" y="1466323"/>
            <a:ext cx="2767634" cy="4572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defRPr lang="en-US"/>
            </a:defPPr>
            <a:lvl1pPr algn="ctr">
              <a:lnSpc>
                <a:spcPct val="110000"/>
              </a:lnSpc>
              <a:spcBef>
                <a:spcPts val="2400"/>
              </a:spcBef>
              <a:buClr>
                <a:schemeClr val="bg2"/>
              </a:buClr>
              <a:defRPr sz="1100" b="1">
                <a:solidFill>
                  <a:schemeClr val="bg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r-Latn-RS" sz="1200" dirty="0"/>
              <a:t>Javno objavljivanje nalaza kontrole kvaliteta pružnih usluga</a:t>
            </a:r>
            <a:endParaRPr lang="en-US" sz="1200" dirty="0"/>
          </a:p>
        </p:txBody>
      </p:sp>
      <p:graphicFrame>
        <p:nvGraphicFramePr>
          <p:cNvPr id="22" name="Content Placeholder 11">
            <a:extLst>
              <a:ext uri="{FF2B5EF4-FFF2-40B4-BE49-F238E27FC236}">
                <a16:creationId xmlns:a16="http://schemas.microsoft.com/office/drawing/2014/main" id="{FB5823AB-8EA3-4E9F-9D3A-ACC7518B652E}"/>
              </a:ext>
            </a:extLst>
          </p:cNvPr>
          <p:cNvGraphicFramePr>
            <a:graphicFrameLocks/>
          </p:cNvGraphicFramePr>
          <p:nvPr>
            <p:extLst>
              <p:ext uri="{D42A27DB-BD31-4B8C-83A1-F6EECF244321}">
                <p14:modId xmlns:p14="http://schemas.microsoft.com/office/powerpoint/2010/main" val="1163384427"/>
              </p:ext>
            </p:extLst>
          </p:nvPr>
        </p:nvGraphicFramePr>
        <p:xfrm>
          <a:off x="143897" y="1809750"/>
          <a:ext cx="3737138" cy="277074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438583A-0ACD-4D63-B0A4-4CA6814550B3}"/>
              </a:ext>
            </a:extLst>
          </p:cNvPr>
          <p:cNvSpPr txBox="1"/>
          <p:nvPr/>
        </p:nvSpPr>
        <p:spPr>
          <a:xfrm>
            <a:off x="5105400" y="1464020"/>
            <a:ext cx="3428997" cy="4572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defRPr lang="en-US"/>
            </a:defPPr>
            <a:lvl1pPr algn="ctr">
              <a:lnSpc>
                <a:spcPct val="110000"/>
              </a:lnSpc>
              <a:spcBef>
                <a:spcPts val="2400"/>
              </a:spcBef>
              <a:buClr>
                <a:schemeClr val="bg2"/>
              </a:buClr>
              <a:defRPr sz="1400" b="1">
                <a:solidFill>
                  <a:schemeClr val="bg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r-Latn-RS" sz="1100" dirty="0"/>
              <a:t>Korišćenje nalaza kontrole kvaliteta pruženih usluga prilikom dodele narednih nabavki </a:t>
            </a:r>
            <a:endParaRPr lang="en-US" sz="1100" dirty="0"/>
          </a:p>
        </p:txBody>
      </p:sp>
      <p:graphicFrame>
        <p:nvGraphicFramePr>
          <p:cNvPr id="20" name="Content Placeholder 11">
            <a:extLst>
              <a:ext uri="{FF2B5EF4-FFF2-40B4-BE49-F238E27FC236}">
                <a16:creationId xmlns:a16="http://schemas.microsoft.com/office/drawing/2014/main" id="{A9BF766F-29B6-4A8E-A686-C86F68BD0E5C}"/>
              </a:ext>
            </a:extLst>
          </p:cNvPr>
          <p:cNvGraphicFramePr>
            <a:graphicFrameLocks/>
          </p:cNvGraphicFramePr>
          <p:nvPr>
            <p:extLst>
              <p:ext uri="{D42A27DB-BD31-4B8C-83A1-F6EECF244321}">
                <p14:modId xmlns:p14="http://schemas.microsoft.com/office/powerpoint/2010/main" val="1469437456"/>
              </p:ext>
            </p:extLst>
          </p:nvPr>
        </p:nvGraphicFramePr>
        <p:xfrm>
          <a:off x="4038601" y="1809750"/>
          <a:ext cx="4724399" cy="28814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CDB17F9-2C6C-4354-9560-BD855C516620}"/>
              </a:ext>
            </a:extLst>
          </p:cNvPr>
          <p:cNvSpPr txBox="1"/>
          <p:nvPr/>
        </p:nvSpPr>
        <p:spPr bwMode="gray">
          <a:xfrm>
            <a:off x="6096000" y="4705350"/>
            <a:ext cx="3048000" cy="296276"/>
          </a:xfrm>
          <a:prstGeom prst="rect">
            <a:avLst/>
          </a:prstGeom>
          <a:noFill/>
        </p:spPr>
        <p:txBody>
          <a:bodyPr vert="horz" wrap="square" lIns="48921" tIns="0" rIns="48921" bIns="0" rtlCol="0" anchor="ctr">
            <a:noAutofit/>
          </a:bodyPr>
          <a:lstStyle/>
          <a:p>
            <a:pPr defTabSz="913269">
              <a:defRPr/>
            </a:pPr>
            <a:r>
              <a:rPr lang="sr-Latn-RS" sz="900" i="1" dirty="0">
                <a:solidFill>
                  <a:srgbClr val="222223"/>
                </a:solidFill>
              </a:rPr>
              <a:t>Kako ocenjujete ideju da se nalazi kontrole kvaliteta pruženih usluga koriste prilikom dodele narednih nabavki</a:t>
            </a:r>
            <a:r>
              <a:rPr lang="sr-Latn-RS" sz="900" dirty="0">
                <a:solidFill>
                  <a:srgbClr val="222223"/>
                </a:solidFill>
              </a:rPr>
              <a:t>?</a:t>
            </a:r>
          </a:p>
          <a:p>
            <a:pPr defTabSz="913269">
              <a:defRPr/>
            </a:pPr>
            <a:r>
              <a:rPr lang="sr-Latn-RS" sz="900" dirty="0">
                <a:solidFill>
                  <a:srgbClr val="222223"/>
                </a:solidFill>
                <a:latin typeface="Segoe UI"/>
              </a:rPr>
              <a:t>Baza: Ukupna populacija ponuđača</a:t>
            </a:r>
            <a:endParaRPr lang="en-US" sz="900" dirty="0">
              <a:solidFill>
                <a:srgbClr val="222223"/>
              </a:solidFill>
              <a:latin typeface="Segoe UI"/>
            </a:endParaRPr>
          </a:p>
        </p:txBody>
      </p:sp>
      <p:sp>
        <p:nvSpPr>
          <p:cNvPr id="3" name="Rectangle 2">
            <a:extLst>
              <a:ext uri="{FF2B5EF4-FFF2-40B4-BE49-F238E27FC236}">
                <a16:creationId xmlns:a16="http://schemas.microsoft.com/office/drawing/2014/main" id="{CB6825FA-3DD0-43CE-9D12-1623C2E60108}"/>
              </a:ext>
            </a:extLst>
          </p:cNvPr>
          <p:cNvSpPr/>
          <p:nvPr/>
        </p:nvSpPr>
        <p:spPr>
          <a:xfrm>
            <a:off x="76200" y="4635669"/>
            <a:ext cx="3341914" cy="507831"/>
          </a:xfrm>
          <a:prstGeom prst="rect">
            <a:avLst/>
          </a:prstGeom>
        </p:spPr>
        <p:txBody>
          <a:bodyPr wrap="square">
            <a:spAutoFit/>
          </a:bodyPr>
          <a:lstStyle/>
          <a:p>
            <a:r>
              <a:rPr lang="en-US" sz="900" i="1" dirty="0"/>
              <a:t>Da li </a:t>
            </a:r>
            <a:r>
              <a:rPr lang="en-US" sz="900" i="1" dirty="0" err="1"/>
              <a:t>smatrate</a:t>
            </a:r>
            <a:r>
              <a:rPr lang="en-US" sz="900" i="1" dirty="0"/>
              <a:t> da </a:t>
            </a:r>
            <a:r>
              <a:rPr lang="en-US" sz="900" i="1" dirty="0" err="1"/>
              <a:t>nalazi</a:t>
            </a:r>
            <a:r>
              <a:rPr lang="en-US" sz="900" i="1" dirty="0"/>
              <a:t> </a:t>
            </a:r>
            <a:r>
              <a:rPr lang="en-US" sz="900" i="1" dirty="0" err="1"/>
              <a:t>kontrole</a:t>
            </a:r>
            <a:r>
              <a:rPr lang="en-US" sz="900" i="1" dirty="0"/>
              <a:t> </a:t>
            </a:r>
            <a:r>
              <a:rPr lang="en-US" sz="900" i="1" dirty="0" err="1"/>
              <a:t>kvaliteta</a:t>
            </a:r>
            <a:r>
              <a:rPr lang="en-US" sz="900" i="1" dirty="0"/>
              <a:t> </a:t>
            </a:r>
            <a:r>
              <a:rPr lang="en-US" sz="900" i="1" dirty="0" err="1"/>
              <a:t>pruženih</a:t>
            </a:r>
            <a:r>
              <a:rPr lang="en-US" sz="900" i="1" dirty="0"/>
              <a:t> </a:t>
            </a:r>
            <a:r>
              <a:rPr lang="en-US" sz="900" i="1" dirty="0" err="1"/>
              <a:t>usluga</a:t>
            </a:r>
            <a:r>
              <a:rPr lang="en-US" sz="900" i="1" dirty="0"/>
              <a:t> </a:t>
            </a:r>
            <a:r>
              <a:rPr lang="en-US" sz="900" i="1" dirty="0" err="1"/>
              <a:t>treba</a:t>
            </a:r>
            <a:r>
              <a:rPr lang="en-US" sz="900" i="1" dirty="0"/>
              <a:t> da </a:t>
            </a:r>
            <a:r>
              <a:rPr lang="en-US" sz="900" i="1" dirty="0" err="1"/>
              <a:t>budu</a:t>
            </a:r>
            <a:r>
              <a:rPr lang="en-US" sz="900" i="1" dirty="0"/>
              <a:t> </a:t>
            </a:r>
            <a:r>
              <a:rPr lang="en-US" sz="900" i="1" dirty="0" err="1"/>
              <a:t>javno</a:t>
            </a:r>
            <a:r>
              <a:rPr lang="en-US" sz="900" i="1" dirty="0"/>
              <a:t> </a:t>
            </a:r>
            <a:r>
              <a:rPr lang="en-US" sz="900" i="1" dirty="0" err="1"/>
              <a:t>objavljeni</a:t>
            </a:r>
            <a:r>
              <a:rPr lang="en-US" sz="900" i="1" dirty="0"/>
              <a:t> za </a:t>
            </a:r>
            <a:r>
              <a:rPr lang="en-US" sz="900" i="1" dirty="0" err="1"/>
              <a:t>svakog</a:t>
            </a:r>
            <a:r>
              <a:rPr lang="en-US" sz="900" i="1" dirty="0"/>
              <a:t> </a:t>
            </a:r>
            <a:r>
              <a:rPr lang="en-US" sz="900" i="1" dirty="0" err="1"/>
              <a:t>ponuđača</a:t>
            </a:r>
            <a:r>
              <a:rPr lang="en-US" sz="900" i="1" dirty="0"/>
              <a:t> </a:t>
            </a:r>
            <a:r>
              <a:rPr lang="en-US" sz="900" i="1" dirty="0" err="1"/>
              <a:t>na</a:t>
            </a:r>
            <a:r>
              <a:rPr lang="en-US" sz="900" i="1" dirty="0"/>
              <a:t> </a:t>
            </a:r>
            <a:r>
              <a:rPr lang="en-US" sz="900" i="1" dirty="0" err="1"/>
              <a:t>portalu</a:t>
            </a:r>
            <a:r>
              <a:rPr lang="en-US" sz="900" i="1" dirty="0"/>
              <a:t>?</a:t>
            </a:r>
            <a:endParaRPr lang="sr-Latn-RS" sz="900" i="1" dirty="0"/>
          </a:p>
          <a:p>
            <a:r>
              <a:rPr lang="sr-Latn-RS" sz="900" dirty="0"/>
              <a:t>Baza: Ukupna populacija ponuđača</a:t>
            </a:r>
          </a:p>
        </p:txBody>
      </p:sp>
      <p:pic>
        <p:nvPicPr>
          <p:cNvPr id="14" name="Picture 14" descr="Briefcase">
            <a:extLst>
              <a:ext uri="{FF2B5EF4-FFF2-40B4-BE49-F238E27FC236}">
                <a16:creationId xmlns:a16="http://schemas.microsoft.com/office/drawing/2014/main" id="{759943FE-FAEF-49DD-83FB-1D5F9AE0AD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80775" y="64246"/>
            <a:ext cx="559923" cy="559923"/>
          </a:xfrm>
          <a:prstGeom prst="rect">
            <a:avLst/>
          </a:prstGeom>
        </p:spPr>
      </p:pic>
      <p:sp>
        <p:nvSpPr>
          <p:cNvPr id="12" name="TextBox 11">
            <a:extLst>
              <a:ext uri="{FF2B5EF4-FFF2-40B4-BE49-F238E27FC236}">
                <a16:creationId xmlns:a16="http://schemas.microsoft.com/office/drawing/2014/main" id="{83480EB5-9303-4FB3-9658-9300E57FDEAF}"/>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Devet od deset ponuđača smatra da nalazi kontrole kvaliteta treba da budu javno objavljeni za svakog ponuđača na portalu, a isti udeo smatra i da nalazi kontrole kvaliteta treba da budu jedan od kriterijuma u narednim nabavkama.</a:t>
            </a:r>
            <a:endParaRPr lang="en-US" sz="1300" dirty="0"/>
          </a:p>
        </p:txBody>
      </p:sp>
    </p:spTree>
    <p:extLst>
      <p:ext uri="{BB962C8B-B14F-4D97-AF65-F5344CB8AC3E}">
        <p14:creationId xmlns:p14="http://schemas.microsoft.com/office/powerpoint/2010/main" val="6294002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7552313" cy="383794"/>
          </a:xfrm>
          <a:solidFill>
            <a:srgbClr val="DA9E11"/>
          </a:solidFill>
        </p:spPr>
        <p:txBody>
          <a:bodyPr wrap="none" lIns="56319" tIns="12241" rIns="56319" bIns="12241" rtlCol="0" anchor="ctr">
            <a:spAutoFit/>
          </a:bodyPr>
          <a:lstStyle/>
          <a:p>
            <a:r>
              <a:rPr lang="sr-Latn-RS" dirty="0"/>
              <a:t>Nalazi kontrole kvaliteta pruženih usluga ponuđača</a:t>
            </a:r>
            <a:endParaRPr lang="en-US" dirty="0"/>
          </a:p>
        </p:txBody>
      </p:sp>
      <p:sp>
        <p:nvSpPr>
          <p:cNvPr id="13" name="TextBox 12">
            <a:extLst>
              <a:ext uri="{FF2B5EF4-FFF2-40B4-BE49-F238E27FC236}">
                <a16:creationId xmlns:a16="http://schemas.microsoft.com/office/drawing/2014/main" id="{A07C46E5-B8E2-490B-8A9C-7E6AEB5B7038}"/>
              </a:ext>
            </a:extLst>
          </p:cNvPr>
          <p:cNvSpPr txBox="1"/>
          <p:nvPr/>
        </p:nvSpPr>
        <p:spPr>
          <a:xfrm>
            <a:off x="628649" y="1466323"/>
            <a:ext cx="2767634" cy="4572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defRPr lang="en-US"/>
            </a:defPPr>
            <a:lvl1pPr algn="ctr">
              <a:lnSpc>
                <a:spcPct val="110000"/>
              </a:lnSpc>
              <a:spcBef>
                <a:spcPts val="2400"/>
              </a:spcBef>
              <a:buClr>
                <a:schemeClr val="bg2"/>
              </a:buClr>
              <a:defRPr sz="1100" b="1">
                <a:solidFill>
                  <a:schemeClr val="bg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r-Latn-RS" dirty="0"/>
              <a:t>Javno objavljivanje nalaza kontrole kvaliteta pružnih usluga</a:t>
            </a:r>
            <a:endParaRPr lang="en-US" dirty="0"/>
          </a:p>
        </p:txBody>
      </p:sp>
      <p:graphicFrame>
        <p:nvGraphicFramePr>
          <p:cNvPr id="22" name="Content Placeholder 11">
            <a:extLst>
              <a:ext uri="{FF2B5EF4-FFF2-40B4-BE49-F238E27FC236}">
                <a16:creationId xmlns:a16="http://schemas.microsoft.com/office/drawing/2014/main" id="{FB5823AB-8EA3-4E9F-9D3A-ACC7518B652E}"/>
              </a:ext>
            </a:extLst>
          </p:cNvPr>
          <p:cNvGraphicFramePr>
            <a:graphicFrameLocks/>
          </p:cNvGraphicFramePr>
          <p:nvPr>
            <p:extLst>
              <p:ext uri="{D42A27DB-BD31-4B8C-83A1-F6EECF244321}">
                <p14:modId xmlns:p14="http://schemas.microsoft.com/office/powerpoint/2010/main" val="4086918422"/>
              </p:ext>
            </p:extLst>
          </p:nvPr>
        </p:nvGraphicFramePr>
        <p:xfrm>
          <a:off x="143897" y="1809750"/>
          <a:ext cx="3737138" cy="277074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438583A-0ACD-4D63-B0A4-4CA6814550B3}"/>
              </a:ext>
            </a:extLst>
          </p:cNvPr>
          <p:cNvSpPr txBox="1"/>
          <p:nvPr/>
        </p:nvSpPr>
        <p:spPr>
          <a:xfrm>
            <a:off x="4882522" y="1464020"/>
            <a:ext cx="3575676" cy="4572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defRPr lang="en-US"/>
            </a:defPPr>
            <a:lvl1pPr algn="ctr">
              <a:lnSpc>
                <a:spcPct val="110000"/>
              </a:lnSpc>
              <a:spcBef>
                <a:spcPts val="2400"/>
              </a:spcBef>
              <a:buClr>
                <a:schemeClr val="bg2"/>
              </a:buClr>
              <a:defRPr sz="1400" b="1">
                <a:solidFill>
                  <a:schemeClr val="bg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r-Latn-RS" sz="1100" dirty="0"/>
              <a:t>Korišćenje nalaza kontrole kvaliteta pruženih usluga prilikom dodele narednih nabavki </a:t>
            </a:r>
            <a:endParaRPr lang="en-US" sz="1100" dirty="0"/>
          </a:p>
        </p:txBody>
      </p:sp>
      <p:graphicFrame>
        <p:nvGraphicFramePr>
          <p:cNvPr id="20" name="Content Placeholder 11">
            <a:extLst>
              <a:ext uri="{FF2B5EF4-FFF2-40B4-BE49-F238E27FC236}">
                <a16:creationId xmlns:a16="http://schemas.microsoft.com/office/drawing/2014/main" id="{A9BF766F-29B6-4A8E-A686-C86F68BD0E5C}"/>
              </a:ext>
            </a:extLst>
          </p:cNvPr>
          <p:cNvGraphicFramePr>
            <a:graphicFrameLocks/>
          </p:cNvGraphicFramePr>
          <p:nvPr>
            <p:extLst>
              <p:ext uri="{D42A27DB-BD31-4B8C-83A1-F6EECF244321}">
                <p14:modId xmlns:p14="http://schemas.microsoft.com/office/powerpoint/2010/main" val="3724241116"/>
              </p:ext>
            </p:extLst>
          </p:nvPr>
        </p:nvGraphicFramePr>
        <p:xfrm>
          <a:off x="4419600" y="1809750"/>
          <a:ext cx="4343400" cy="288148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CDB17F9-2C6C-4354-9560-BD855C516620}"/>
              </a:ext>
            </a:extLst>
          </p:cNvPr>
          <p:cNvSpPr txBox="1"/>
          <p:nvPr/>
        </p:nvSpPr>
        <p:spPr bwMode="gray">
          <a:xfrm>
            <a:off x="6096000" y="4705350"/>
            <a:ext cx="3048000" cy="296276"/>
          </a:xfrm>
          <a:prstGeom prst="rect">
            <a:avLst/>
          </a:prstGeom>
          <a:noFill/>
        </p:spPr>
        <p:txBody>
          <a:bodyPr vert="horz" wrap="square" lIns="48921" tIns="0" rIns="48921" bIns="0" rtlCol="0" anchor="ctr">
            <a:noAutofit/>
          </a:bodyPr>
          <a:lstStyle/>
          <a:p>
            <a:pPr defTabSz="913269">
              <a:defRPr/>
            </a:pPr>
            <a:r>
              <a:rPr lang="sr-Latn-RS" sz="900" i="1" dirty="0">
                <a:solidFill>
                  <a:srgbClr val="222223"/>
                </a:solidFill>
              </a:rPr>
              <a:t>Kako ocenjujete ideju da se nalazi kontrole kvaliteta pruženih usluga koriste prilikom dodele narednih nabavki</a:t>
            </a:r>
            <a:r>
              <a:rPr lang="sr-Latn-RS" sz="900" dirty="0">
                <a:solidFill>
                  <a:srgbClr val="222223"/>
                </a:solidFill>
              </a:rPr>
              <a:t>?</a:t>
            </a:r>
          </a:p>
          <a:p>
            <a:pPr defTabSz="913269">
              <a:defRPr/>
            </a:pPr>
            <a:r>
              <a:rPr lang="sr-Latn-RS" sz="900" dirty="0">
                <a:solidFill>
                  <a:srgbClr val="222223"/>
                </a:solidFill>
                <a:latin typeface="Segoe UI"/>
              </a:rPr>
              <a:t>Baza: Ukupna populacija naručilaca</a:t>
            </a:r>
            <a:endParaRPr lang="en-US" sz="900" dirty="0">
              <a:solidFill>
                <a:srgbClr val="222223"/>
              </a:solidFill>
              <a:latin typeface="Segoe UI"/>
            </a:endParaRPr>
          </a:p>
        </p:txBody>
      </p:sp>
      <p:sp>
        <p:nvSpPr>
          <p:cNvPr id="3" name="Rectangle 2">
            <a:extLst>
              <a:ext uri="{FF2B5EF4-FFF2-40B4-BE49-F238E27FC236}">
                <a16:creationId xmlns:a16="http://schemas.microsoft.com/office/drawing/2014/main" id="{CB6825FA-3DD0-43CE-9D12-1623C2E60108}"/>
              </a:ext>
            </a:extLst>
          </p:cNvPr>
          <p:cNvSpPr/>
          <p:nvPr/>
        </p:nvSpPr>
        <p:spPr>
          <a:xfrm>
            <a:off x="76200" y="4635669"/>
            <a:ext cx="3341914" cy="507831"/>
          </a:xfrm>
          <a:prstGeom prst="rect">
            <a:avLst/>
          </a:prstGeom>
        </p:spPr>
        <p:txBody>
          <a:bodyPr wrap="square">
            <a:spAutoFit/>
          </a:bodyPr>
          <a:lstStyle/>
          <a:p>
            <a:r>
              <a:rPr lang="en-US" sz="900" i="1" dirty="0"/>
              <a:t>Da li </a:t>
            </a:r>
            <a:r>
              <a:rPr lang="en-US" sz="900" i="1" dirty="0" err="1"/>
              <a:t>smatrate</a:t>
            </a:r>
            <a:r>
              <a:rPr lang="en-US" sz="900" i="1" dirty="0"/>
              <a:t> da </a:t>
            </a:r>
            <a:r>
              <a:rPr lang="en-US" sz="900" i="1" dirty="0" err="1"/>
              <a:t>nalazi</a:t>
            </a:r>
            <a:r>
              <a:rPr lang="en-US" sz="900" i="1" dirty="0"/>
              <a:t> </a:t>
            </a:r>
            <a:r>
              <a:rPr lang="en-US" sz="900" i="1" dirty="0" err="1"/>
              <a:t>kontrole</a:t>
            </a:r>
            <a:r>
              <a:rPr lang="en-US" sz="900" i="1" dirty="0"/>
              <a:t> </a:t>
            </a:r>
            <a:r>
              <a:rPr lang="en-US" sz="900" i="1" dirty="0" err="1"/>
              <a:t>kvaliteta</a:t>
            </a:r>
            <a:r>
              <a:rPr lang="en-US" sz="900" i="1" dirty="0"/>
              <a:t> </a:t>
            </a:r>
            <a:r>
              <a:rPr lang="en-US" sz="900" i="1" dirty="0" err="1"/>
              <a:t>pruženih</a:t>
            </a:r>
            <a:r>
              <a:rPr lang="en-US" sz="900" i="1" dirty="0"/>
              <a:t> </a:t>
            </a:r>
            <a:r>
              <a:rPr lang="en-US" sz="900" i="1" dirty="0" err="1"/>
              <a:t>usluga</a:t>
            </a:r>
            <a:r>
              <a:rPr lang="en-US" sz="900" i="1" dirty="0"/>
              <a:t> </a:t>
            </a:r>
            <a:r>
              <a:rPr lang="en-US" sz="900" i="1" dirty="0" err="1"/>
              <a:t>treba</a:t>
            </a:r>
            <a:r>
              <a:rPr lang="en-US" sz="900" i="1" dirty="0"/>
              <a:t> da </a:t>
            </a:r>
            <a:r>
              <a:rPr lang="en-US" sz="900" i="1" dirty="0" err="1"/>
              <a:t>budu</a:t>
            </a:r>
            <a:r>
              <a:rPr lang="en-US" sz="900" i="1" dirty="0"/>
              <a:t> </a:t>
            </a:r>
            <a:r>
              <a:rPr lang="en-US" sz="900" i="1" dirty="0" err="1"/>
              <a:t>javno</a:t>
            </a:r>
            <a:r>
              <a:rPr lang="en-US" sz="900" i="1" dirty="0"/>
              <a:t> </a:t>
            </a:r>
            <a:r>
              <a:rPr lang="en-US" sz="900" i="1" dirty="0" err="1"/>
              <a:t>objavljeni</a:t>
            </a:r>
            <a:r>
              <a:rPr lang="en-US" sz="900" i="1" dirty="0"/>
              <a:t> za </a:t>
            </a:r>
            <a:r>
              <a:rPr lang="en-US" sz="900" i="1" dirty="0" err="1"/>
              <a:t>svakog</a:t>
            </a:r>
            <a:r>
              <a:rPr lang="en-US" sz="900" i="1" dirty="0"/>
              <a:t> </a:t>
            </a:r>
            <a:r>
              <a:rPr lang="en-US" sz="900" i="1" dirty="0" err="1"/>
              <a:t>ponuđača</a:t>
            </a:r>
            <a:r>
              <a:rPr lang="en-US" sz="900" i="1" dirty="0"/>
              <a:t> </a:t>
            </a:r>
            <a:r>
              <a:rPr lang="en-US" sz="900" i="1" dirty="0" err="1"/>
              <a:t>na</a:t>
            </a:r>
            <a:r>
              <a:rPr lang="en-US" sz="900" i="1" dirty="0"/>
              <a:t> </a:t>
            </a:r>
            <a:r>
              <a:rPr lang="en-US" sz="900" i="1" dirty="0" err="1"/>
              <a:t>portalu</a:t>
            </a:r>
            <a:r>
              <a:rPr lang="en-US" sz="900" i="1" dirty="0"/>
              <a:t>?</a:t>
            </a:r>
            <a:endParaRPr lang="sr-Latn-RS" sz="900" i="1" dirty="0"/>
          </a:p>
          <a:p>
            <a:r>
              <a:rPr lang="sr-Latn-RS" sz="900" dirty="0"/>
              <a:t>Baza: Ukupna populacija naručilaca</a:t>
            </a:r>
          </a:p>
        </p:txBody>
      </p:sp>
      <p:pic>
        <p:nvPicPr>
          <p:cNvPr id="14" name="Picture 14" descr="Office worker">
            <a:extLst>
              <a:ext uri="{FF2B5EF4-FFF2-40B4-BE49-F238E27FC236}">
                <a16:creationId xmlns:a16="http://schemas.microsoft.com/office/drawing/2014/main" id="{F45B6056-B902-457A-923E-DAB0108307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80775" y="64246"/>
            <a:ext cx="559923" cy="559923"/>
          </a:xfrm>
          <a:prstGeom prst="rect">
            <a:avLst/>
          </a:prstGeom>
        </p:spPr>
      </p:pic>
      <p:sp>
        <p:nvSpPr>
          <p:cNvPr id="12" name="TextBox 11">
            <a:extLst>
              <a:ext uri="{FF2B5EF4-FFF2-40B4-BE49-F238E27FC236}">
                <a16:creationId xmlns:a16="http://schemas.microsoft.com/office/drawing/2014/main" id="{323FAA80-68BE-465E-82A1-D19F526044A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200" dirty="0"/>
              <a:t>Naručioci ređe od ponuđača smatraju da nalazi kontrole kvaliteta treba da budu javno objavljeni kao i da treba da budu jedan od kriterijuma. Sedam od deset naručilaca smatra da nalazi treba da budu objavljeni i da treba da se koriste prilikom dodele narednih nabavki.  </a:t>
            </a:r>
            <a:endParaRPr lang="en-US" sz="1200" dirty="0"/>
          </a:p>
        </p:txBody>
      </p:sp>
    </p:spTree>
    <p:extLst>
      <p:ext uri="{BB962C8B-B14F-4D97-AF65-F5344CB8AC3E}">
        <p14:creationId xmlns:p14="http://schemas.microsoft.com/office/powerpoint/2010/main" val="393995843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1CBF6-6820-400F-99FB-CB85350AC6B8}"/>
              </a:ext>
            </a:extLst>
          </p:cNvPr>
          <p:cNvSpPr>
            <a:spLocks noGrp="1"/>
          </p:cNvSpPr>
          <p:nvPr>
            <p:ph type="title"/>
          </p:nvPr>
        </p:nvSpPr>
        <p:spPr>
          <a:xfrm>
            <a:off x="570100" y="1047750"/>
            <a:ext cx="8003800" cy="913770"/>
          </a:xfrm>
        </p:spPr>
        <p:txBody>
          <a:bodyPr wrap="square" anchor="ctr">
            <a:normAutofit/>
          </a:bodyPr>
          <a:lstStyle/>
          <a:p>
            <a:pPr algn="l"/>
            <a:r>
              <a:rPr lang="sr-Latn-RS" sz="2900" dirty="0"/>
              <a:t>REFORME/PREDLOZI</a:t>
            </a:r>
            <a:endParaRPr lang="en-US" sz="2900" dirty="0"/>
          </a:p>
        </p:txBody>
      </p:sp>
      <p:pic>
        <p:nvPicPr>
          <p:cNvPr id="5" name="Picture Placeholder 4" descr="A picture containing text&#10;&#10;Description automatically generated">
            <a:extLst>
              <a:ext uri="{FF2B5EF4-FFF2-40B4-BE49-F238E27FC236}">
                <a16:creationId xmlns:a16="http://schemas.microsoft.com/office/drawing/2014/main" id="{EEB38A87-3F8A-4585-826A-227082C3496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2094" b="32094"/>
          <a:stretch>
            <a:fillRect/>
          </a:stretch>
        </p:blipFill>
        <p:spPr/>
      </p:pic>
    </p:spTree>
    <p:extLst>
      <p:ext uri="{BB962C8B-B14F-4D97-AF65-F5344CB8AC3E}">
        <p14:creationId xmlns:p14="http://schemas.microsoft.com/office/powerpoint/2010/main" val="94003385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0" y="193714"/>
            <a:ext cx="8153398" cy="742866"/>
          </a:xfrm>
          <a:solidFill>
            <a:srgbClr val="418F47"/>
          </a:solidFill>
        </p:spPr>
        <p:txBody>
          <a:bodyPr wrap="square" lIns="56319" tIns="12241" rIns="56319" bIns="12241" rtlCol="0" anchor="ctr">
            <a:spAutoFit/>
          </a:bodyPr>
          <a:lstStyle/>
          <a:p>
            <a:r>
              <a:rPr lang="sr-Latn-RS" dirty="0"/>
              <a:t>Promene koje bi navele ponuđače da se odluče da učestvuju u postupcima javnih nabavki u budućnosti</a:t>
            </a:r>
            <a:endParaRPr lang="en-US" dirty="0"/>
          </a:p>
        </p:txBody>
      </p:sp>
      <p:sp>
        <p:nvSpPr>
          <p:cNvPr id="32" name="Text Placeholder 3">
            <a:extLst>
              <a:ext uri="{FF2B5EF4-FFF2-40B4-BE49-F238E27FC236}">
                <a16:creationId xmlns:a16="http://schemas.microsoft.com/office/drawing/2014/main" id="{2FDE9F79-CACC-480D-9270-748D546B4EBC}"/>
              </a:ext>
            </a:extLst>
          </p:cNvPr>
          <p:cNvSpPr txBox="1">
            <a:spLocks/>
          </p:cNvSpPr>
          <p:nvPr/>
        </p:nvSpPr>
        <p:spPr bwMode="gray">
          <a:xfrm>
            <a:off x="228602" y="4816410"/>
            <a:ext cx="4267198" cy="276999"/>
          </a:xfrm>
          <a:prstGeom prst="rect">
            <a:avLst/>
          </a:prstGeom>
          <a:noFill/>
        </p:spPr>
        <p:txBody>
          <a:bodyPr vert="horz" wrap="square" lIns="48965" tIns="0" rIns="48965" bIns="0" rtlCol="0" anchor="ctr">
            <a:spAutoFit/>
          </a:bodyPr>
          <a:lstStyle>
            <a:lvl1pPr marL="213587" indent="-213587" algn="l" defTabSz="715269" rtl="0" eaLnBrk="1" latinLnBrk="0" hangingPunct="1">
              <a:lnSpc>
                <a:spcPct val="110000"/>
              </a:lnSpc>
              <a:spcBef>
                <a:spcPts val="408"/>
              </a:spcBef>
              <a:spcAft>
                <a:spcPts val="408"/>
              </a:spcAft>
              <a:buClr>
                <a:schemeClr val="bg2"/>
              </a:buClr>
              <a:buFontTx/>
              <a:buNone/>
              <a:defRPr lang="en-US" sz="1600" b="1" kern="1200" dirty="0" smtClean="0">
                <a:solidFill>
                  <a:schemeClr val="bg1"/>
                </a:solidFill>
                <a:latin typeface="+mn-lt"/>
                <a:ea typeface="+mn-ea"/>
                <a:cs typeface="+mn-cs"/>
              </a:defRPr>
            </a:lvl1pPr>
            <a:lvl2pPr marL="581156" indent="-223521" algn="l" defTabSz="715269" rtl="0" eaLnBrk="1" latinLnBrk="0" hangingPunct="1">
              <a:lnSpc>
                <a:spcPct val="110000"/>
              </a:lnSpc>
              <a:spcBef>
                <a:spcPts val="408"/>
              </a:spcBef>
              <a:spcAft>
                <a:spcPts val="408"/>
              </a:spcAft>
              <a:buClr>
                <a:schemeClr val="bg2"/>
              </a:buClr>
              <a:buFont typeface="Geomanist Light" pitchFamily="50" charset="0"/>
              <a:buChar char="–"/>
              <a:defRPr sz="1900" kern="1200">
                <a:solidFill>
                  <a:schemeClr val="tx1"/>
                </a:solidFill>
                <a:latin typeface="+mn-lt"/>
                <a:ea typeface="+mn-ea"/>
                <a:cs typeface="+mn-cs"/>
              </a:defRPr>
            </a:lvl2pPr>
            <a:lvl3pPr marL="894087"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600" kern="1200">
                <a:solidFill>
                  <a:schemeClr val="tx1"/>
                </a:solidFill>
                <a:latin typeface="+mn-lt"/>
                <a:ea typeface="+mn-ea"/>
                <a:cs typeface="+mn-cs"/>
              </a:defRPr>
            </a:lvl3pPr>
            <a:lvl4pPr marL="1251722"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4pPr>
            <a:lvl5pPr marL="1609356" indent="-178817" algn="l" defTabSz="715269" rtl="0" eaLnBrk="1" latinLnBrk="0" hangingPunct="1">
              <a:lnSpc>
                <a:spcPct val="110000"/>
              </a:lnSpc>
              <a:spcBef>
                <a:spcPts val="408"/>
              </a:spcBef>
              <a:spcAft>
                <a:spcPts val="408"/>
              </a:spcAft>
              <a:buClr>
                <a:schemeClr val="bg2"/>
              </a:buClr>
              <a:buFont typeface="Geomanist Light" pitchFamily="50" charset="0"/>
              <a:buChar char="–"/>
              <a:defRPr sz="1400" kern="1200">
                <a:solidFill>
                  <a:schemeClr val="tx1"/>
                </a:solidFill>
                <a:latin typeface="+mn-lt"/>
                <a:ea typeface="+mn-ea"/>
                <a:cs typeface="+mn-cs"/>
              </a:defRPr>
            </a:lvl5pPr>
            <a:lvl6pPr marL="1966991"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4626"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2260"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39895" indent="-178817" algn="l" defTabSz="71526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Bef>
                <a:spcPts val="0"/>
              </a:spcBef>
              <a:spcAft>
                <a:spcPts val="0"/>
              </a:spcAft>
            </a:pPr>
            <a:r>
              <a:rPr lang="en-US" sz="900" b="0" i="1" dirty="0" err="1">
                <a:solidFill>
                  <a:schemeClr val="tx1"/>
                </a:solidFill>
              </a:rPr>
              <a:t>Šta</a:t>
            </a:r>
            <a:r>
              <a:rPr lang="en-US" sz="900" b="0" i="1" dirty="0">
                <a:solidFill>
                  <a:schemeClr val="tx1"/>
                </a:solidFill>
              </a:rPr>
              <a:t> je to </a:t>
            </a:r>
            <a:r>
              <a:rPr lang="en-US" sz="900" b="0" i="1" dirty="0" err="1">
                <a:solidFill>
                  <a:schemeClr val="tx1"/>
                </a:solidFill>
              </a:rPr>
              <a:t>što</a:t>
            </a:r>
            <a:r>
              <a:rPr lang="en-US" sz="900" b="0" i="1" dirty="0">
                <a:solidFill>
                  <a:schemeClr val="tx1"/>
                </a:solidFill>
              </a:rPr>
              <a:t> bi </a:t>
            </a:r>
            <a:r>
              <a:rPr lang="en-US" sz="900" b="0" i="1" dirty="0" err="1">
                <a:solidFill>
                  <a:schemeClr val="tx1"/>
                </a:solidFill>
              </a:rPr>
              <a:t>konkretno</a:t>
            </a:r>
            <a:r>
              <a:rPr lang="en-US" sz="900" b="0" i="1" dirty="0">
                <a:solidFill>
                  <a:schemeClr val="tx1"/>
                </a:solidFill>
              </a:rPr>
              <a:t> </a:t>
            </a:r>
            <a:r>
              <a:rPr lang="en-US" sz="900" b="0" i="1" dirty="0" err="1">
                <a:solidFill>
                  <a:schemeClr val="tx1"/>
                </a:solidFill>
              </a:rPr>
              <a:t>trebalo</a:t>
            </a:r>
            <a:r>
              <a:rPr lang="en-US" sz="900" b="0" i="1" dirty="0">
                <a:solidFill>
                  <a:schemeClr val="tx1"/>
                </a:solidFill>
              </a:rPr>
              <a:t> da se </a:t>
            </a:r>
            <a:r>
              <a:rPr lang="en-US" sz="900" b="0" i="1" dirty="0" err="1">
                <a:solidFill>
                  <a:schemeClr val="tx1"/>
                </a:solidFill>
              </a:rPr>
              <a:t>promeni</a:t>
            </a:r>
            <a:r>
              <a:rPr lang="en-US" sz="900" b="0" i="1" dirty="0">
                <a:solidFill>
                  <a:schemeClr val="tx1"/>
                </a:solidFill>
              </a:rPr>
              <a:t> </a:t>
            </a:r>
            <a:r>
              <a:rPr lang="en-US" sz="900" b="0" i="1" dirty="0" err="1">
                <a:solidFill>
                  <a:schemeClr val="tx1"/>
                </a:solidFill>
              </a:rPr>
              <a:t>kako</a:t>
            </a:r>
            <a:r>
              <a:rPr lang="en-US" sz="900" b="0" i="1" dirty="0">
                <a:solidFill>
                  <a:schemeClr val="tx1"/>
                </a:solidFill>
              </a:rPr>
              <a:t> </a:t>
            </a:r>
            <a:r>
              <a:rPr lang="en-US" sz="900" b="0" i="1" dirty="0" err="1">
                <a:solidFill>
                  <a:schemeClr val="tx1"/>
                </a:solidFill>
              </a:rPr>
              <a:t>biste</a:t>
            </a:r>
            <a:r>
              <a:rPr lang="en-US" sz="900" b="0" i="1" dirty="0">
                <a:solidFill>
                  <a:schemeClr val="tx1"/>
                </a:solidFill>
              </a:rPr>
              <a:t> se vi </a:t>
            </a:r>
            <a:r>
              <a:rPr lang="en-US" sz="900" b="0" i="1" dirty="0" err="1">
                <a:solidFill>
                  <a:schemeClr val="tx1"/>
                </a:solidFill>
              </a:rPr>
              <a:t>odlučili</a:t>
            </a:r>
            <a:r>
              <a:rPr lang="en-US" sz="900" b="0" i="1" dirty="0">
                <a:solidFill>
                  <a:schemeClr val="tx1"/>
                </a:solidFill>
              </a:rPr>
              <a:t> da </a:t>
            </a:r>
            <a:r>
              <a:rPr lang="en-US" sz="900" b="0" i="1" dirty="0" err="1">
                <a:solidFill>
                  <a:schemeClr val="tx1"/>
                </a:solidFill>
              </a:rPr>
              <a:t>učestvujete</a:t>
            </a:r>
            <a:r>
              <a:rPr lang="en-US" sz="900" b="0" i="1" dirty="0">
                <a:solidFill>
                  <a:schemeClr val="tx1"/>
                </a:solidFill>
              </a:rPr>
              <a:t> </a:t>
            </a:r>
            <a:r>
              <a:rPr lang="en-US" sz="900" b="0" i="1" dirty="0" err="1">
                <a:solidFill>
                  <a:schemeClr val="tx1"/>
                </a:solidFill>
              </a:rPr>
              <a:t>odnosno</a:t>
            </a:r>
            <a:r>
              <a:rPr lang="en-US" sz="900" b="0" i="1" dirty="0">
                <a:solidFill>
                  <a:schemeClr val="tx1"/>
                </a:solidFill>
              </a:rPr>
              <a:t> da </a:t>
            </a:r>
            <a:r>
              <a:rPr lang="en-US" sz="900" b="0" i="1" dirty="0" err="1">
                <a:solidFill>
                  <a:schemeClr val="tx1"/>
                </a:solidFill>
              </a:rPr>
              <a:t>češće</a:t>
            </a:r>
            <a:r>
              <a:rPr lang="en-US" sz="900" b="0" i="1" dirty="0">
                <a:solidFill>
                  <a:schemeClr val="tx1"/>
                </a:solidFill>
              </a:rPr>
              <a:t> </a:t>
            </a:r>
            <a:r>
              <a:rPr lang="en-US" sz="900" b="0" i="1" dirty="0" err="1">
                <a:solidFill>
                  <a:schemeClr val="tx1"/>
                </a:solidFill>
              </a:rPr>
              <a:t>učestvujete</a:t>
            </a:r>
            <a:r>
              <a:rPr lang="en-US" sz="900" b="0" i="1" dirty="0">
                <a:solidFill>
                  <a:schemeClr val="tx1"/>
                </a:solidFill>
              </a:rPr>
              <a:t> u </a:t>
            </a:r>
            <a:r>
              <a:rPr lang="en-US" sz="900" b="0" i="1" dirty="0" err="1">
                <a:solidFill>
                  <a:schemeClr val="tx1"/>
                </a:solidFill>
              </a:rPr>
              <a:t>postupcima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 u </a:t>
            </a:r>
            <a:r>
              <a:rPr lang="en-US" sz="900" b="0" i="1" dirty="0" err="1">
                <a:solidFill>
                  <a:schemeClr val="tx1"/>
                </a:solidFill>
              </a:rPr>
              <a:t>budućnosti</a:t>
            </a:r>
            <a:r>
              <a:rPr lang="en-US" sz="900" b="0" i="1" dirty="0">
                <a:solidFill>
                  <a:schemeClr val="tx1"/>
                </a:solidFill>
              </a:rPr>
              <a:t>?</a:t>
            </a:r>
          </a:p>
        </p:txBody>
      </p:sp>
      <p:sp>
        <p:nvSpPr>
          <p:cNvPr id="10" name="TextBox 9">
            <a:extLst>
              <a:ext uri="{FF2B5EF4-FFF2-40B4-BE49-F238E27FC236}">
                <a16:creationId xmlns:a16="http://schemas.microsoft.com/office/drawing/2014/main" id="{F5BCBBA9-A6FE-48A1-8C87-3BE46D32D9AE}"/>
              </a:ext>
            </a:extLst>
          </p:cNvPr>
          <p:cNvSpPr txBox="1"/>
          <p:nvPr/>
        </p:nvSpPr>
        <p:spPr bwMode="gray">
          <a:xfrm>
            <a:off x="6477001" y="4847224"/>
            <a:ext cx="2667000" cy="296276"/>
          </a:xfrm>
          <a:prstGeom prst="rect">
            <a:avLst/>
          </a:prstGeom>
          <a:noFill/>
        </p:spPr>
        <p:txBody>
          <a:bodyPr vert="horz" wrap="square" lIns="48921" tIns="0" rIns="48921" bIns="0" rtlCol="0" anchor="ctr">
            <a:noAutofit/>
          </a:bodyPr>
          <a:lstStyle/>
          <a:p>
            <a:pPr defTabSz="913269">
              <a:defRPr/>
            </a:pPr>
            <a:r>
              <a:rPr lang="en-US" sz="900" dirty="0">
                <a:solidFill>
                  <a:srgbClr val="222223"/>
                </a:solidFill>
                <a:latin typeface="Segoe UI"/>
              </a:rPr>
              <a:t>Ba</a:t>
            </a:r>
            <a:r>
              <a:rPr lang="sr-Latn-RS" sz="900" dirty="0">
                <a:solidFill>
                  <a:srgbClr val="222223"/>
                </a:solidFill>
                <a:latin typeface="Segoe UI"/>
              </a:rPr>
              <a:t>za</a:t>
            </a:r>
            <a:r>
              <a:rPr lang="en-US" sz="900" dirty="0">
                <a:solidFill>
                  <a:srgbClr val="222223"/>
                </a:solidFill>
                <a:latin typeface="Segoe UI"/>
              </a:rPr>
              <a:t>: </a:t>
            </a:r>
            <a:r>
              <a:rPr lang="sr-Latn-RS" sz="900" dirty="0">
                <a:solidFill>
                  <a:srgbClr val="222223"/>
                </a:solidFill>
                <a:latin typeface="Segoe UI"/>
              </a:rPr>
              <a:t>Ponuđači koji nisu učestvovali u postupcima javnih nabavki (N</a:t>
            </a:r>
            <a:r>
              <a:rPr lang="en-US" sz="900" dirty="0">
                <a:solidFill>
                  <a:srgbClr val="222223"/>
                </a:solidFill>
                <a:latin typeface="Segoe UI"/>
              </a:rPr>
              <a:t>=14)</a:t>
            </a:r>
          </a:p>
        </p:txBody>
      </p:sp>
      <p:pic>
        <p:nvPicPr>
          <p:cNvPr id="9" name="Picture 14" descr="Briefcase">
            <a:extLst>
              <a:ext uri="{FF2B5EF4-FFF2-40B4-BE49-F238E27FC236}">
                <a16:creationId xmlns:a16="http://schemas.microsoft.com/office/drawing/2014/main" id="{A9371E3C-8957-49D6-AE70-76FB2E626B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00" y="57150"/>
            <a:ext cx="559923" cy="559923"/>
          </a:xfrm>
          <a:prstGeom prst="rect">
            <a:avLst/>
          </a:prstGeom>
        </p:spPr>
      </p:pic>
      <p:sp>
        <p:nvSpPr>
          <p:cNvPr id="4" name="Speech Bubble: Oval 3">
            <a:extLst>
              <a:ext uri="{FF2B5EF4-FFF2-40B4-BE49-F238E27FC236}">
                <a16:creationId xmlns:a16="http://schemas.microsoft.com/office/drawing/2014/main" id="{59045B26-634B-4232-B177-0EE0177E2E65}"/>
              </a:ext>
            </a:extLst>
          </p:cNvPr>
          <p:cNvSpPr/>
          <p:nvPr/>
        </p:nvSpPr>
        <p:spPr bwMode="gray">
          <a:xfrm>
            <a:off x="1981200" y="1352550"/>
            <a:ext cx="5181600" cy="2743200"/>
          </a:xfrm>
          <a:prstGeom prst="wedgeEllipseCallout">
            <a:avLst>
              <a:gd name="adj1" fmla="val 36282"/>
              <a:gd name="adj2" fmla="val 54550"/>
            </a:avLst>
          </a:prstGeom>
          <a:solidFill>
            <a:schemeClr val="tx2">
              <a:lumMod val="20000"/>
              <a:lumOff val="80000"/>
            </a:schemeClr>
          </a:solidFill>
          <a:ln>
            <a:solidFill>
              <a:srgbClr val="9F15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just">
              <a:lnSpc>
                <a:spcPct val="110000"/>
              </a:lnSpc>
              <a:spcBef>
                <a:spcPts val="2400"/>
              </a:spcBef>
              <a:buClr>
                <a:schemeClr val="bg2"/>
              </a:buClr>
            </a:pPr>
            <a:r>
              <a:rPr lang="sr-Latn-RS" sz="1400" b="1" dirty="0">
                <a:solidFill>
                  <a:schemeClr val="tx1"/>
                </a:solidFill>
              </a:rPr>
              <a:t>Ponuđači koji su upisani u registar, a nisu učestvovali u postupcima javnih nabavki, najčešće navode fer uslove i unapređenje kontrole i transparentnosti, kao promene koje bi dovele do toga da se odluče da učestvuju, odnosno, da češće učestvuju u postupcima javnih nabavki u budućnosti.  </a:t>
            </a:r>
            <a:endParaRPr lang="en-US" sz="1400" b="1" dirty="0">
              <a:solidFill>
                <a:schemeClr val="tx1"/>
              </a:solidFill>
              <a:highlight>
                <a:srgbClr val="FF0000"/>
              </a:highlight>
            </a:endParaRPr>
          </a:p>
        </p:txBody>
      </p:sp>
    </p:spTree>
    <p:extLst>
      <p:ext uri="{BB962C8B-B14F-4D97-AF65-F5344CB8AC3E}">
        <p14:creationId xmlns:p14="http://schemas.microsoft.com/office/powerpoint/2010/main" val="18212277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141161CC-8619-482A-A22D-FB1BA3EE5C1F}"/>
              </a:ext>
            </a:extLst>
          </p:cNvPr>
          <p:cNvSpPr>
            <a:spLocks noGrp="1"/>
          </p:cNvSpPr>
          <p:nvPr>
            <p:ph type="title"/>
          </p:nvPr>
        </p:nvSpPr>
        <p:spPr>
          <a:xfrm>
            <a:off x="228602" y="221911"/>
            <a:ext cx="4540655" cy="383794"/>
          </a:xfrm>
          <a:solidFill>
            <a:srgbClr val="DA9E11"/>
          </a:solidFill>
        </p:spPr>
        <p:txBody>
          <a:bodyPr wrap="none" lIns="56319" tIns="12241" rIns="56319" bIns="12241" rtlCol="0" anchor="ctr">
            <a:spAutoFit/>
          </a:bodyPr>
          <a:lstStyle/>
          <a:p>
            <a:r>
              <a:rPr lang="sr-Latn-RS" dirty="0"/>
              <a:t>NARUČIOCI</a:t>
            </a:r>
            <a:r>
              <a:rPr lang="en-US" dirty="0"/>
              <a:t>: </a:t>
            </a:r>
            <a:r>
              <a:rPr lang="sr-Latn-RS" dirty="0"/>
              <a:t>Struktura uzorka</a:t>
            </a:r>
            <a:endParaRPr lang="en-US" dirty="0"/>
          </a:p>
        </p:txBody>
      </p:sp>
      <p:graphicFrame>
        <p:nvGraphicFramePr>
          <p:cNvPr id="14" name="Object 2">
            <a:extLst>
              <a:ext uri="{FF2B5EF4-FFF2-40B4-BE49-F238E27FC236}">
                <a16:creationId xmlns:a16="http://schemas.microsoft.com/office/drawing/2014/main" id="{6AA87CCC-70CA-46AC-A05C-069CCCE77676}"/>
              </a:ext>
            </a:extLst>
          </p:cNvPr>
          <p:cNvGraphicFramePr>
            <a:graphicFrameLocks noChangeAspect="1"/>
          </p:cNvGraphicFramePr>
          <p:nvPr>
            <p:extLst>
              <p:ext uri="{D42A27DB-BD31-4B8C-83A1-F6EECF244321}">
                <p14:modId xmlns:p14="http://schemas.microsoft.com/office/powerpoint/2010/main" val="3693909918"/>
              </p:ext>
            </p:extLst>
          </p:nvPr>
        </p:nvGraphicFramePr>
        <p:xfrm>
          <a:off x="284950" y="1181129"/>
          <a:ext cx="8574100" cy="3877419"/>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Rounded Corners 15">
            <a:extLst>
              <a:ext uri="{FF2B5EF4-FFF2-40B4-BE49-F238E27FC236}">
                <a16:creationId xmlns:a16="http://schemas.microsoft.com/office/drawing/2014/main" id="{746EC46B-EAC7-4808-823D-DED99BADB54A}"/>
              </a:ext>
            </a:extLst>
          </p:cNvPr>
          <p:cNvSpPr/>
          <p:nvPr/>
        </p:nvSpPr>
        <p:spPr bwMode="auto">
          <a:xfrm>
            <a:off x="1143000" y="895350"/>
            <a:ext cx="804869" cy="340519"/>
          </a:xfrm>
          <a:prstGeom prst="roundRect">
            <a:avLst/>
          </a:prstGeom>
          <a:solidFill>
            <a:srgbClr val="9F1535"/>
          </a:solidFill>
        </p:spPr>
        <p:txBody>
          <a:bodyPr wrap="none">
            <a:spAutoFit/>
          </a:bodyPr>
          <a:lstStyle/>
          <a:p>
            <a:pPr defTabSz="953984"/>
            <a:r>
              <a:rPr lang="sr-Latn-CS" sz="1400" b="1" dirty="0">
                <a:solidFill>
                  <a:prstClr val="white"/>
                </a:solidFill>
                <a:latin typeface="Segoe UI"/>
              </a:rPr>
              <a:t>Region</a:t>
            </a:r>
          </a:p>
        </p:txBody>
      </p:sp>
      <p:cxnSp>
        <p:nvCxnSpPr>
          <p:cNvPr id="25" name="Straight Connector 3">
            <a:extLst>
              <a:ext uri="{FF2B5EF4-FFF2-40B4-BE49-F238E27FC236}">
                <a16:creationId xmlns:a16="http://schemas.microsoft.com/office/drawing/2014/main" id="{CBF166F8-CAEB-4122-9932-8A4FC003F194}"/>
              </a:ext>
            </a:extLst>
          </p:cNvPr>
          <p:cNvCxnSpPr>
            <a:cxnSpLocks noChangeShapeType="1"/>
          </p:cNvCxnSpPr>
          <p:nvPr/>
        </p:nvCxnSpPr>
        <p:spPr bwMode="auto">
          <a:xfrm>
            <a:off x="2895600" y="1428750"/>
            <a:ext cx="0" cy="3464123"/>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cxnSp>
        <p:nvCxnSpPr>
          <p:cNvPr id="27" name="Straight Connector 3">
            <a:extLst>
              <a:ext uri="{FF2B5EF4-FFF2-40B4-BE49-F238E27FC236}">
                <a16:creationId xmlns:a16="http://schemas.microsoft.com/office/drawing/2014/main" id="{C74E6C4A-838B-47B4-B256-FBB757375B2E}"/>
              </a:ext>
            </a:extLst>
          </p:cNvPr>
          <p:cNvCxnSpPr>
            <a:cxnSpLocks noChangeShapeType="1"/>
          </p:cNvCxnSpPr>
          <p:nvPr/>
        </p:nvCxnSpPr>
        <p:spPr bwMode="auto">
          <a:xfrm>
            <a:off x="5562600" y="1428750"/>
            <a:ext cx="0" cy="3465576"/>
          </a:xfrm>
          <a:prstGeom prst="line">
            <a:avLst/>
          </a:prstGeom>
          <a:noFill/>
          <a:ln w="19050" cap="flat" cmpd="sng" algn="ctr">
            <a:solidFill>
              <a:srgbClr val="3C9656">
                <a:lumMod val="50000"/>
              </a:srgbClr>
            </a:solidFill>
            <a:prstDash val="solid"/>
            <a:headEnd/>
            <a:tailEnd/>
          </a:ln>
          <a:effectLst>
            <a:outerShdw blurRad="40000" dist="23000" dir="5400000" rotWithShape="0">
              <a:srgbClr val="000000">
                <a:alpha val="35000"/>
              </a:srgbClr>
            </a:outerShdw>
          </a:effectLst>
        </p:spPr>
      </p:cxnSp>
      <p:sp>
        <p:nvSpPr>
          <p:cNvPr id="28" name="Rectangle: Rounded Corners 27">
            <a:extLst>
              <a:ext uri="{FF2B5EF4-FFF2-40B4-BE49-F238E27FC236}">
                <a16:creationId xmlns:a16="http://schemas.microsoft.com/office/drawing/2014/main" id="{D5C94DDD-87DE-42FF-B0B3-D7B7726E2AB9}"/>
              </a:ext>
            </a:extLst>
          </p:cNvPr>
          <p:cNvSpPr/>
          <p:nvPr/>
        </p:nvSpPr>
        <p:spPr bwMode="auto">
          <a:xfrm>
            <a:off x="3429000" y="895350"/>
            <a:ext cx="1507471" cy="340519"/>
          </a:xfrm>
          <a:prstGeom prst="roundRect">
            <a:avLst/>
          </a:prstGeom>
          <a:solidFill>
            <a:srgbClr val="9F1535"/>
          </a:solidFill>
        </p:spPr>
        <p:txBody>
          <a:bodyPr wrap="none">
            <a:spAutoFit/>
          </a:bodyPr>
          <a:lstStyle/>
          <a:p>
            <a:pPr defTabSz="953984"/>
            <a:r>
              <a:rPr lang="sr-Latn-CS" sz="1400" b="1" dirty="0">
                <a:solidFill>
                  <a:prstClr val="white"/>
                </a:solidFill>
                <a:latin typeface="Segoe UI"/>
              </a:rPr>
              <a:t>Broj zaposlenih</a:t>
            </a:r>
          </a:p>
        </p:txBody>
      </p:sp>
      <p:sp>
        <p:nvSpPr>
          <p:cNvPr id="30" name="Rectangle: Rounded Corners 29">
            <a:extLst>
              <a:ext uri="{FF2B5EF4-FFF2-40B4-BE49-F238E27FC236}">
                <a16:creationId xmlns:a16="http://schemas.microsoft.com/office/drawing/2014/main" id="{EE70A715-347E-4CB0-B194-79EB359116F8}"/>
              </a:ext>
            </a:extLst>
          </p:cNvPr>
          <p:cNvSpPr/>
          <p:nvPr/>
        </p:nvSpPr>
        <p:spPr bwMode="auto">
          <a:xfrm>
            <a:off x="6172200" y="895350"/>
            <a:ext cx="1354920" cy="340519"/>
          </a:xfrm>
          <a:prstGeom prst="roundRect">
            <a:avLst/>
          </a:prstGeom>
          <a:solidFill>
            <a:srgbClr val="9F1535"/>
          </a:solidFill>
        </p:spPr>
        <p:txBody>
          <a:bodyPr wrap="none">
            <a:spAutoFit/>
          </a:bodyPr>
          <a:lstStyle/>
          <a:p>
            <a:pPr defTabSz="953984"/>
            <a:r>
              <a:rPr lang="sr-Latn-CS" sz="1400" b="1" dirty="0">
                <a:solidFill>
                  <a:prstClr val="white"/>
                </a:solidFill>
                <a:latin typeface="Segoe UI"/>
              </a:rPr>
              <a:t>Tip institucije</a:t>
            </a:r>
          </a:p>
        </p:txBody>
      </p:sp>
      <p:pic>
        <p:nvPicPr>
          <p:cNvPr id="15" name="Picture 14" descr="Office worker">
            <a:extLst>
              <a:ext uri="{FF2B5EF4-FFF2-40B4-BE49-F238E27FC236}">
                <a16:creationId xmlns:a16="http://schemas.microsoft.com/office/drawing/2014/main" id="{68808881-6DF5-49D8-964C-8A047D69E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271370191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6151" y="969474"/>
            <a:ext cx="2117492" cy="408516"/>
          </a:xfrm>
          <a:solidFill>
            <a:srgbClr val="007C82"/>
          </a:solidFill>
        </p:spPr>
        <p:txBody>
          <a:bodyPr/>
          <a:lstStyle/>
          <a:p>
            <a:r>
              <a:rPr lang="en-GB" dirty="0"/>
              <a:t>ABOUT IPSOS</a:t>
            </a:r>
          </a:p>
        </p:txBody>
      </p:sp>
      <p:sp>
        <p:nvSpPr>
          <p:cNvPr id="3" name="Subtitle 2"/>
          <p:cNvSpPr>
            <a:spLocks noGrp="1"/>
          </p:cNvSpPr>
          <p:nvPr>
            <p:ph type="subTitle" idx="4294967295"/>
          </p:nvPr>
        </p:nvSpPr>
        <p:spPr>
          <a:xfrm>
            <a:off x="380378" y="1950020"/>
            <a:ext cx="1467953" cy="349932"/>
          </a:xfrm>
        </p:spPr>
        <p:txBody>
          <a:bodyPr/>
          <a:lstStyle/>
          <a:p>
            <a:r>
              <a:rPr lang="en-GB" dirty="0"/>
              <a:t>Credentials </a:t>
            </a:r>
          </a:p>
        </p:txBody>
      </p:sp>
      <p:sp>
        <p:nvSpPr>
          <p:cNvPr id="4" name="Text Placeholder 3"/>
          <p:cNvSpPr>
            <a:spLocks noGrp="1"/>
          </p:cNvSpPr>
          <p:nvPr>
            <p:ph type="body" sz="quarter" idx="4294967295"/>
          </p:nvPr>
        </p:nvSpPr>
        <p:spPr>
          <a:xfrm>
            <a:off x="571036" y="1570409"/>
            <a:ext cx="4245835" cy="2421587"/>
          </a:xfrm>
        </p:spPr>
        <p:txBody>
          <a:bodyPr/>
          <a:lstStyle/>
          <a:p>
            <a:pPr marL="0" indent="0">
              <a:lnSpc>
                <a:spcPct val="100000"/>
              </a:lnSpc>
              <a:buNone/>
            </a:pPr>
            <a:r>
              <a:rPr lang="en-US" sz="1360" dirty="0">
                <a:solidFill>
                  <a:schemeClr val="bg1"/>
                </a:solidFill>
                <a:latin typeface="Calibri" panose="020F0502020204030204" pitchFamily="34" charset="0"/>
              </a:rPr>
              <a:t>Ipsos ranks third in the global research industry. With a strong presence in 87 countries, Ipsos employs more than 16,000 people and has the ability to conduct research programs in more than 100 countries. Founded in France in 1975, Ipsos is </a:t>
            </a:r>
            <a:r>
              <a:rPr lang="en-GB" sz="1360" dirty="0">
                <a:solidFill>
                  <a:schemeClr val="bg1"/>
                </a:solidFill>
                <a:latin typeface="Calibri" panose="020F0502020204030204" pitchFamily="34" charset="0"/>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360" dirty="0">
                <a:solidFill>
                  <a:schemeClr val="bg1"/>
                </a:solidFill>
                <a:latin typeface="Calibri" panose="020F0502020204030204" pitchFamily="34" charset="0"/>
              </a:rPr>
              <a:t>Ipsos has been listed on the Paris Stock Exchange since 1999.</a:t>
            </a:r>
          </a:p>
        </p:txBody>
      </p:sp>
      <p:sp>
        <p:nvSpPr>
          <p:cNvPr id="6" name="Rectangle 5">
            <a:extLst>
              <a:ext uri="{FF2B5EF4-FFF2-40B4-BE49-F238E27FC236}">
                <a16:creationId xmlns:a16="http://schemas.microsoft.com/office/drawing/2014/main" id="{FF59D20C-408F-4CBB-A8D8-D3F538F76744}"/>
              </a:ext>
            </a:extLst>
          </p:cNvPr>
          <p:cNvSpPr/>
          <p:nvPr/>
        </p:nvSpPr>
        <p:spPr>
          <a:xfrm>
            <a:off x="5337645" y="661766"/>
            <a:ext cx="3108400" cy="4034385"/>
          </a:xfrm>
          <a:prstGeom prst="rect">
            <a:avLst/>
          </a:prstGeom>
          <a:ln>
            <a:noFill/>
          </a:ln>
        </p:spPr>
        <p:txBody>
          <a:bodyPr lIns="42301" tIns="21151" rIns="42301" bIns="21151">
            <a:spAutoFit/>
          </a:bodyPr>
          <a:lstStyle/>
          <a:p>
            <a:pPr algn="just" defTabSz="715283" hangingPunct="0">
              <a:lnSpc>
                <a:spcPts val="1088"/>
              </a:lnSpc>
            </a:pPr>
            <a:r>
              <a:rPr lang="en-US" sz="1224" b="1" dirty="0">
                <a:solidFill>
                  <a:prstClr val="white"/>
                </a:solidFill>
                <a:latin typeface="Segoe UI"/>
              </a:rPr>
              <a:t>GAME CHANGERS</a:t>
            </a:r>
          </a:p>
          <a:p>
            <a:pPr defTabSz="715283"/>
            <a:br>
              <a:rPr lang="en-US" sz="1088" b="1" dirty="0">
                <a:solidFill>
                  <a:prstClr val="white"/>
                </a:solidFill>
                <a:latin typeface="Segoe UI"/>
              </a:rPr>
            </a:br>
            <a:r>
              <a:rPr lang="en-US" sz="1088" b="1" dirty="0">
                <a:solidFill>
                  <a:prstClr val="white"/>
                </a:solidFill>
                <a:latin typeface="Segoe UI"/>
              </a:rPr>
              <a:t>“</a:t>
            </a:r>
            <a:r>
              <a:rPr lang="en-US" sz="1088" dirty="0">
                <a:solidFill>
                  <a:prstClr val="white"/>
                </a:solidFill>
                <a:latin typeface="Segoe UI"/>
              </a:rPr>
              <a:t>Game Changers” is the Ipsos signature.</a:t>
            </a:r>
          </a:p>
          <a:p>
            <a:pPr defTabSz="715283"/>
            <a:r>
              <a:rPr lang="en-US" sz="1088" dirty="0">
                <a:solidFill>
                  <a:prstClr val="white"/>
                </a:solidFill>
                <a:latin typeface="Segoe UI"/>
              </a:rPr>
              <a:t> </a:t>
            </a:r>
          </a:p>
          <a:p>
            <a:pPr defTabSz="715283"/>
            <a:r>
              <a:rPr lang="en-US" sz="1088" dirty="0">
                <a:solidFill>
                  <a:prstClr val="white"/>
                </a:solidFill>
                <a:latin typeface="Segoe UI"/>
              </a:rPr>
              <a:t>At Ipsos we are passionately curious about people, markets, brands </a:t>
            </a:r>
            <a:br>
              <a:rPr lang="en-US" sz="1088" dirty="0">
                <a:solidFill>
                  <a:prstClr val="white"/>
                </a:solidFill>
                <a:latin typeface="Segoe UI"/>
              </a:rPr>
            </a:br>
            <a:r>
              <a:rPr lang="en-US" sz="1088" dirty="0">
                <a:solidFill>
                  <a:prstClr val="white"/>
                </a:solidFill>
                <a:latin typeface="Segoe UI"/>
              </a:rPr>
              <a:t>and society. </a:t>
            </a:r>
          </a:p>
          <a:p>
            <a:pPr defTabSz="715283"/>
            <a:endParaRPr lang="en-US" sz="1088" dirty="0">
              <a:solidFill>
                <a:prstClr val="white"/>
              </a:solidFill>
              <a:latin typeface="Segoe UI"/>
            </a:endParaRPr>
          </a:p>
          <a:p>
            <a:pPr defTabSz="715283"/>
            <a:r>
              <a:rPr lang="en-US" sz="1088" dirty="0">
                <a:solidFill>
                  <a:prstClr val="white"/>
                </a:solidFill>
                <a:latin typeface="Segoe UI"/>
              </a:rPr>
              <a:t>We make our changing world easier and faster to navigate and inspire clients to make smarter decisions. </a:t>
            </a:r>
          </a:p>
          <a:p>
            <a:pPr defTabSz="715283"/>
            <a:endParaRPr lang="en-US" sz="1088" dirty="0">
              <a:solidFill>
                <a:prstClr val="white"/>
              </a:solidFill>
              <a:latin typeface="Segoe UI"/>
            </a:endParaRPr>
          </a:p>
          <a:p>
            <a:pPr defTabSz="715283"/>
            <a:r>
              <a:rPr lang="en-US" sz="1088" dirty="0">
                <a:solidFill>
                  <a:prstClr val="white"/>
                </a:solidFill>
                <a:latin typeface="Segoe UI"/>
              </a:rPr>
              <a:t>We deliver with security, speed, simplicity and substance. We are </a:t>
            </a:r>
            <a:br>
              <a:rPr lang="en-US" sz="1088" dirty="0">
                <a:solidFill>
                  <a:prstClr val="white"/>
                </a:solidFill>
                <a:latin typeface="Segoe UI"/>
              </a:rPr>
            </a:br>
            <a:r>
              <a:rPr lang="en-US" sz="1088" dirty="0">
                <a:solidFill>
                  <a:prstClr val="white"/>
                </a:solidFill>
                <a:latin typeface="Segoe UI"/>
              </a:rPr>
              <a:t>Game Changers.</a:t>
            </a:r>
            <a:br>
              <a:rPr lang="en-US" sz="1088" dirty="0">
                <a:solidFill>
                  <a:prstClr val="white"/>
                </a:solidFill>
                <a:latin typeface="Segoe UI"/>
              </a:rPr>
            </a:br>
            <a:endParaRPr lang="en-US" sz="1088" dirty="0">
              <a:solidFill>
                <a:prstClr val="white"/>
              </a:solidFill>
              <a:latin typeface="Segoe UI"/>
            </a:endParaRPr>
          </a:p>
          <a:p>
            <a:pPr defTabSz="715283"/>
            <a:r>
              <a:rPr lang="en-US" sz="1088" dirty="0">
                <a:solidFill>
                  <a:prstClr val="white"/>
                </a:solidFill>
                <a:latin typeface="Segoe UI"/>
              </a:rPr>
              <a:t>Ipsos is listed on Eurolist - NYSE-Euronext.  The company is part of the SBF 120 and the Mid-60 index and is eligible for the Deferred Settlement Service (SRD).</a:t>
            </a:r>
          </a:p>
          <a:p>
            <a:pPr defTabSz="715283"/>
            <a:r>
              <a:rPr lang="x-none" sz="1088" dirty="0">
                <a:solidFill>
                  <a:prstClr val="white"/>
                </a:solidFill>
                <a:latin typeface="Segoe UI"/>
              </a:rPr>
              <a:t> </a:t>
            </a:r>
            <a:endParaRPr lang="en-US" sz="1088" dirty="0">
              <a:solidFill>
                <a:prstClr val="white"/>
              </a:solidFill>
              <a:latin typeface="Segoe UI"/>
            </a:endParaRPr>
          </a:p>
          <a:p>
            <a:pPr defTabSz="715283"/>
            <a:r>
              <a:rPr lang="fr-FR" sz="1088" b="1" dirty="0">
                <a:solidFill>
                  <a:prstClr val="white"/>
                </a:solidFill>
                <a:latin typeface="Segoe UI"/>
              </a:rPr>
              <a:t>ISIN code FR0000073298, Reuters ISOS.PA, Bloomberg IPS:FP</a:t>
            </a:r>
            <a:br>
              <a:rPr lang="fr-FR" sz="1088" b="1" dirty="0">
                <a:solidFill>
                  <a:prstClr val="white"/>
                </a:solidFill>
                <a:latin typeface="Segoe UI"/>
              </a:rPr>
            </a:br>
            <a:r>
              <a:rPr lang="fr-FR" sz="1088" b="1" u="sng" dirty="0">
                <a:solidFill>
                  <a:prstClr val="white"/>
                </a:solidFill>
                <a:latin typeface="Segoe UI"/>
                <a:hlinkClick r:id="rId2"/>
              </a:rPr>
              <a:t>www.ipsos.com</a:t>
            </a:r>
            <a:endParaRPr lang="en-US" sz="1088" dirty="0">
              <a:solidFill>
                <a:prstClr val="white"/>
              </a:solidFill>
              <a:latin typeface="Segoe UI"/>
            </a:endParaRPr>
          </a:p>
        </p:txBody>
      </p:sp>
    </p:spTree>
    <p:extLst>
      <p:ext uri="{BB962C8B-B14F-4D97-AF65-F5344CB8AC3E}">
        <p14:creationId xmlns:p14="http://schemas.microsoft.com/office/powerpoint/2010/main" val="16864307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1CBF6-6820-400F-99FB-CB85350AC6B8}"/>
              </a:ext>
            </a:extLst>
          </p:cNvPr>
          <p:cNvSpPr>
            <a:spLocks noGrp="1"/>
          </p:cNvSpPr>
          <p:nvPr>
            <p:ph type="title"/>
          </p:nvPr>
        </p:nvSpPr>
        <p:spPr>
          <a:xfrm>
            <a:off x="570100" y="1047750"/>
            <a:ext cx="8003800" cy="913770"/>
          </a:xfrm>
        </p:spPr>
        <p:txBody>
          <a:bodyPr wrap="square" anchor="ctr">
            <a:normAutofit/>
          </a:bodyPr>
          <a:lstStyle/>
          <a:p>
            <a:pPr algn="l"/>
            <a:r>
              <a:rPr lang="en-US" sz="2900" dirty="0"/>
              <a:t>UVOD</a:t>
            </a:r>
          </a:p>
        </p:txBody>
      </p:sp>
      <p:pic>
        <p:nvPicPr>
          <p:cNvPr id="6" name="Picture Placeholder 5">
            <a:extLst>
              <a:ext uri="{FF2B5EF4-FFF2-40B4-BE49-F238E27FC236}">
                <a16:creationId xmlns:a16="http://schemas.microsoft.com/office/drawing/2014/main" id="{9B56599E-3853-4790-8D91-BDAA761ED4A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153" b="18153"/>
          <a:stretch>
            <a:fillRect/>
          </a:stretch>
        </p:blipFill>
        <p:spPr/>
      </p:pic>
    </p:spTree>
    <p:extLst>
      <p:ext uri="{BB962C8B-B14F-4D97-AF65-F5344CB8AC3E}">
        <p14:creationId xmlns:p14="http://schemas.microsoft.com/office/powerpoint/2010/main" val="24276422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80358" y="4944686"/>
            <a:ext cx="3965329" cy="138499"/>
          </a:xfrm>
          <a:noFill/>
        </p:spPr>
        <p:txBody>
          <a:bodyPr vert="horz" wrap="none" lIns="48965" tIns="0" rIns="48965" bIns="0" rtlCol="0" anchor="ctr">
            <a:spAutoFit/>
          </a:bodyPr>
          <a:lstStyle/>
          <a:p>
            <a:pPr>
              <a:lnSpc>
                <a:spcPct val="100000"/>
              </a:lnSpc>
              <a:spcBef>
                <a:spcPts val="0"/>
              </a:spcBef>
              <a:spcAft>
                <a:spcPts val="0"/>
              </a:spcAft>
            </a:pPr>
            <a:r>
              <a:rPr lang="en-US" sz="900" b="0" i="1" dirty="0">
                <a:solidFill>
                  <a:schemeClr val="tx1"/>
                </a:solidFill>
              </a:rPr>
              <a:t>U </a:t>
            </a:r>
            <a:r>
              <a:rPr lang="en-US" sz="900" b="0" i="1" dirty="0" err="1">
                <a:solidFill>
                  <a:schemeClr val="tx1"/>
                </a:solidFill>
              </a:rPr>
              <a:t>kojoj</a:t>
            </a:r>
            <a:r>
              <a:rPr lang="en-US" sz="900" b="0" i="1" dirty="0">
                <a:solidFill>
                  <a:schemeClr val="tx1"/>
                </a:solidFill>
              </a:rPr>
              <a:t> meri </a:t>
            </a:r>
            <a:r>
              <a:rPr lang="en-US" sz="900" b="0" i="1" dirty="0" err="1">
                <a:solidFill>
                  <a:schemeClr val="tx1"/>
                </a:solidFill>
              </a:rPr>
              <a:t>biste</a:t>
            </a:r>
            <a:r>
              <a:rPr lang="en-US" sz="900" b="0" i="1" dirty="0">
                <a:solidFill>
                  <a:schemeClr val="tx1"/>
                </a:solidFill>
              </a:rPr>
              <a:t> </a:t>
            </a:r>
            <a:r>
              <a:rPr lang="en-US" sz="900" b="0" i="1" dirty="0" err="1">
                <a:solidFill>
                  <a:schemeClr val="tx1"/>
                </a:solidFill>
              </a:rPr>
              <a:t>rekli</a:t>
            </a:r>
            <a:r>
              <a:rPr lang="en-US" sz="900" b="0" i="1" dirty="0">
                <a:solidFill>
                  <a:schemeClr val="tx1"/>
                </a:solidFill>
              </a:rPr>
              <a:t> da </a:t>
            </a:r>
            <a:r>
              <a:rPr lang="en-US" sz="900" b="0" i="1" dirty="0" err="1">
                <a:solidFill>
                  <a:schemeClr val="tx1"/>
                </a:solidFill>
              </a:rPr>
              <a:t>ste</a:t>
            </a:r>
            <a:r>
              <a:rPr lang="en-US" sz="900" b="0" i="1" dirty="0">
                <a:solidFill>
                  <a:schemeClr val="tx1"/>
                </a:solidFill>
              </a:rPr>
              <a:t> </a:t>
            </a:r>
            <a:r>
              <a:rPr lang="en-US" sz="900" b="0" i="1" dirty="0" err="1">
                <a:solidFill>
                  <a:schemeClr val="tx1"/>
                </a:solidFill>
              </a:rPr>
              <a:t>upoznati</a:t>
            </a:r>
            <a:r>
              <a:rPr lang="en-US" sz="900" b="0" i="1" dirty="0">
                <a:solidFill>
                  <a:schemeClr val="tx1"/>
                </a:solidFill>
              </a:rPr>
              <a:t> </a:t>
            </a:r>
            <a:r>
              <a:rPr lang="en-US" sz="900" b="0" i="1" dirty="0" err="1">
                <a:solidFill>
                  <a:schemeClr val="tx1"/>
                </a:solidFill>
              </a:rPr>
              <a:t>sa</a:t>
            </a:r>
            <a:r>
              <a:rPr lang="en-US" sz="900" b="0" i="1" dirty="0">
                <a:solidFill>
                  <a:schemeClr val="tx1"/>
                </a:solidFill>
              </a:rPr>
              <a:t> </a:t>
            </a:r>
            <a:r>
              <a:rPr lang="en-US" sz="900" b="0" i="1" dirty="0" err="1">
                <a:solidFill>
                  <a:schemeClr val="tx1"/>
                </a:solidFill>
              </a:rPr>
              <a:t>sledećim</a:t>
            </a:r>
            <a:r>
              <a:rPr lang="en-US" sz="900" b="0" i="1" dirty="0">
                <a:solidFill>
                  <a:schemeClr val="tx1"/>
                </a:solidFill>
              </a:rPr>
              <a:t> </a:t>
            </a:r>
            <a:r>
              <a:rPr lang="en-US" sz="900" b="0" i="1" dirty="0" err="1">
                <a:solidFill>
                  <a:schemeClr val="tx1"/>
                </a:solidFill>
              </a:rPr>
              <a:t>aspektima</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Malo manje od polovine ponuđača ističe da nije upoznato sa navedenim aspekatimaa javnih nabavki. Ponuđači su najčešće upoznati sa celokupnim sistemom javnih nabavki, a najređe sa funkcionisanjem e-portala za javne nabavke. </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781801" y="4847224"/>
            <a:ext cx="2362200" cy="296276"/>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en-US" sz="900" dirty="0" err="1">
                <a:solidFill>
                  <a:srgbClr val="222223"/>
                </a:solidFill>
              </a:rPr>
              <a:t>Ukupna</a:t>
            </a:r>
            <a:r>
              <a:rPr lang="en-US" sz="900" dirty="0">
                <a:solidFill>
                  <a:srgbClr val="222223"/>
                </a:solidFill>
              </a:rPr>
              <a:t> </a:t>
            </a:r>
            <a:r>
              <a:rPr lang="sr-Latn-RS" sz="900" dirty="0">
                <a:solidFill>
                  <a:srgbClr val="222223"/>
                </a:solidFill>
              </a:rPr>
              <a:t>populacija ponuđača</a:t>
            </a:r>
            <a:endParaRPr lang="en-US" sz="900" dirty="0">
              <a:solidFill>
                <a:srgbClr val="222223"/>
              </a:solidFill>
            </a:endParaRP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21911"/>
            <a:ext cx="7414198" cy="383794"/>
          </a:xfrm>
          <a:solidFill>
            <a:srgbClr val="418F47"/>
          </a:solidFill>
        </p:spPr>
        <p:txBody>
          <a:bodyPr wrap="none" lIns="56319" tIns="12241" rIns="56319" bIns="12241" rtlCol="0" anchor="ctr">
            <a:spAutoFit/>
          </a:bodyPr>
          <a:lstStyle/>
          <a:p>
            <a:r>
              <a:rPr lang="en-US" dirty="0" err="1"/>
              <a:t>Upoznatost</a:t>
            </a:r>
            <a:r>
              <a:rPr lang="en-US" dirty="0"/>
              <a:t> </a:t>
            </a:r>
            <a:r>
              <a:rPr lang="en-US" dirty="0" err="1"/>
              <a:t>ponu</a:t>
            </a:r>
            <a:r>
              <a:rPr lang="sr-Latn-RS" dirty="0"/>
              <a:t>đača sa aspektima javnih nabavki</a:t>
            </a:r>
            <a:endParaRPr lang="en-US" dirty="0"/>
          </a:p>
        </p:txBody>
      </p:sp>
      <p:graphicFrame>
        <p:nvGraphicFramePr>
          <p:cNvPr id="9" name="Content Placeholder 6">
            <a:extLst>
              <a:ext uri="{FF2B5EF4-FFF2-40B4-BE49-F238E27FC236}">
                <a16:creationId xmlns:a16="http://schemas.microsoft.com/office/drawing/2014/main" id="{74CF173A-01D3-4475-8B1F-40FE7C0EE747}"/>
              </a:ext>
            </a:extLst>
          </p:cNvPr>
          <p:cNvGraphicFramePr>
            <a:graphicFrameLocks/>
          </p:cNvGraphicFramePr>
          <p:nvPr>
            <p:extLst>
              <p:ext uri="{D42A27DB-BD31-4B8C-83A1-F6EECF244321}">
                <p14:modId xmlns:p14="http://schemas.microsoft.com/office/powerpoint/2010/main" val="819161004"/>
              </p:ext>
            </p:extLst>
          </p:nvPr>
        </p:nvGraphicFramePr>
        <p:xfrm>
          <a:off x="2057400" y="1373719"/>
          <a:ext cx="6724803" cy="34295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Rounded Corners 9">
            <a:extLst>
              <a:ext uri="{FF2B5EF4-FFF2-40B4-BE49-F238E27FC236}">
                <a16:creationId xmlns:a16="http://schemas.microsoft.com/office/drawing/2014/main" id="{CA5906C0-0E27-40FE-A210-88AC9A77BB91}"/>
              </a:ext>
            </a:extLst>
          </p:cNvPr>
          <p:cNvSpPr/>
          <p:nvPr/>
        </p:nvSpPr>
        <p:spPr>
          <a:xfrm>
            <a:off x="315433" y="2150687"/>
            <a:ext cx="1628545" cy="554447"/>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dirty="0" err="1">
                <a:solidFill>
                  <a:schemeClr val="bg1"/>
                </a:solidFill>
                <a:cs typeface="Calibri" panose="020F0502020204030204" pitchFamily="34" charset="0"/>
              </a:rPr>
              <a:t>Celokupan</a:t>
            </a:r>
            <a:r>
              <a:rPr lang="en-US" sz="900" b="1" dirty="0">
                <a:solidFill>
                  <a:schemeClr val="bg1"/>
                </a:solidFill>
                <a:cs typeface="Calibri" panose="020F0502020204030204" pitchFamily="34" charset="0"/>
              </a:rPr>
              <a:t> system </a:t>
            </a:r>
            <a:r>
              <a:rPr lang="en-US" sz="900" b="1" dirty="0" err="1">
                <a:solidFill>
                  <a:schemeClr val="bg1"/>
                </a:solidFill>
                <a:cs typeface="Calibri" panose="020F0502020204030204" pitchFamily="34" charset="0"/>
              </a:rPr>
              <a:t>javnih</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nabavki</a:t>
            </a:r>
            <a:endParaRPr lang="en-US" sz="900" b="1" dirty="0">
              <a:solidFill>
                <a:schemeClr val="bg1"/>
              </a:solidFill>
              <a:cs typeface="Calibri" panose="020F0502020204030204" pitchFamily="34" charset="0"/>
            </a:endParaRPr>
          </a:p>
        </p:txBody>
      </p:sp>
      <p:sp>
        <p:nvSpPr>
          <p:cNvPr id="15" name="Rectangle: Rounded Corners 14">
            <a:extLst>
              <a:ext uri="{FF2B5EF4-FFF2-40B4-BE49-F238E27FC236}">
                <a16:creationId xmlns:a16="http://schemas.microsoft.com/office/drawing/2014/main" id="{0AB55530-0BF7-4D63-A916-C5932301F1BF}"/>
              </a:ext>
            </a:extLst>
          </p:cNvPr>
          <p:cNvSpPr/>
          <p:nvPr/>
        </p:nvSpPr>
        <p:spPr>
          <a:xfrm>
            <a:off x="315433" y="2806179"/>
            <a:ext cx="1628545" cy="554447"/>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dirty="0" err="1">
                <a:solidFill>
                  <a:schemeClr val="bg1"/>
                </a:solidFill>
                <a:cs typeface="Calibri" panose="020F0502020204030204" pitchFamily="34" charset="0"/>
              </a:rPr>
              <a:t>Registar</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ponu</a:t>
            </a:r>
            <a:r>
              <a:rPr lang="sr-Latn-RS" sz="900" b="1" dirty="0">
                <a:solidFill>
                  <a:schemeClr val="bg1"/>
                </a:solidFill>
                <a:cs typeface="Calibri" panose="020F0502020204030204" pitchFamily="34" charset="0"/>
              </a:rPr>
              <a:t>đača</a:t>
            </a:r>
            <a:endParaRPr lang="en-US" sz="900" b="1" dirty="0">
              <a:solidFill>
                <a:schemeClr val="bg1"/>
              </a:solidFill>
              <a:cs typeface="Calibri" panose="020F0502020204030204" pitchFamily="34" charset="0"/>
            </a:endParaRPr>
          </a:p>
        </p:txBody>
      </p:sp>
      <p:sp>
        <p:nvSpPr>
          <p:cNvPr id="16" name="Rectangle: Rounded Corners 15">
            <a:extLst>
              <a:ext uri="{FF2B5EF4-FFF2-40B4-BE49-F238E27FC236}">
                <a16:creationId xmlns:a16="http://schemas.microsoft.com/office/drawing/2014/main" id="{C9CB7586-4644-41FC-8995-5CF5ABD1A60A}"/>
              </a:ext>
            </a:extLst>
          </p:cNvPr>
          <p:cNvSpPr/>
          <p:nvPr/>
        </p:nvSpPr>
        <p:spPr>
          <a:xfrm>
            <a:off x="308711" y="3496228"/>
            <a:ext cx="1628546" cy="5334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pl-PL" sz="900" b="1" dirty="0">
                <a:solidFill>
                  <a:schemeClr val="bg1"/>
                </a:solidFill>
                <a:cs typeface="Calibri" panose="020F0502020204030204" pitchFamily="34" charset="0"/>
              </a:rPr>
              <a:t>Trenutni zakonodavni okvir kojim se regulišu javne nabavke </a:t>
            </a:r>
            <a:endParaRPr lang="en-US" sz="900" b="1" dirty="0">
              <a:solidFill>
                <a:schemeClr val="bg1"/>
              </a:solidFill>
              <a:cs typeface="Calibri" panose="020F0502020204030204" pitchFamily="34" charset="0"/>
            </a:endParaRPr>
          </a:p>
        </p:txBody>
      </p:sp>
      <p:sp>
        <p:nvSpPr>
          <p:cNvPr id="17" name="Rectangle: Rounded Corners 16">
            <a:extLst>
              <a:ext uri="{FF2B5EF4-FFF2-40B4-BE49-F238E27FC236}">
                <a16:creationId xmlns:a16="http://schemas.microsoft.com/office/drawing/2014/main" id="{D5A17921-DDA6-4203-8722-B3DBE57B80BB}"/>
              </a:ext>
            </a:extLst>
          </p:cNvPr>
          <p:cNvSpPr/>
          <p:nvPr/>
        </p:nvSpPr>
        <p:spPr>
          <a:xfrm>
            <a:off x="315433" y="4166593"/>
            <a:ext cx="1632010" cy="554447"/>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pl-PL" sz="900" b="1">
                <a:solidFill>
                  <a:schemeClr val="bg1"/>
                </a:solidFill>
                <a:cs typeface="Calibri" panose="020F0502020204030204" pitchFamily="34" charset="0"/>
              </a:rPr>
              <a:t>Funkcionisanje e-portala za javne nabavke </a:t>
            </a:r>
            <a:endParaRPr lang="en-US" sz="900" b="1" dirty="0">
              <a:solidFill>
                <a:schemeClr val="bg1"/>
              </a:solidFill>
              <a:cs typeface="Calibri" panose="020F0502020204030204" pitchFamily="34" charset="0"/>
            </a:endParaRPr>
          </a:p>
        </p:txBody>
      </p:sp>
      <p:pic>
        <p:nvPicPr>
          <p:cNvPr id="13" name="Picture 14" descr="Briefcase">
            <a:extLst>
              <a:ext uri="{FF2B5EF4-FFF2-40B4-BE49-F238E27FC236}">
                <a16:creationId xmlns:a16="http://schemas.microsoft.com/office/drawing/2014/main" id="{F79DC34D-6E71-41CE-ACEA-D1F75FA421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130428983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228600" y="4935751"/>
            <a:ext cx="2663691" cy="138499"/>
          </a:xfrm>
          <a:noFill/>
        </p:spPr>
        <p:txBody>
          <a:bodyPr vert="horz" wrap="none" lIns="48965" tIns="0" rIns="48965" bIns="0" rtlCol="0" anchor="ctr">
            <a:spAutoFit/>
          </a:bodyPr>
          <a:lstStyle/>
          <a:p>
            <a:pPr>
              <a:lnSpc>
                <a:spcPct val="100000"/>
              </a:lnSpc>
              <a:spcBef>
                <a:spcPts val="0"/>
              </a:spcBef>
              <a:spcAft>
                <a:spcPts val="0"/>
              </a:spcAft>
            </a:pPr>
            <a:r>
              <a:rPr lang="en-US" sz="900" b="0" i="1" dirty="0">
                <a:solidFill>
                  <a:schemeClr val="tx1"/>
                </a:solidFill>
              </a:rPr>
              <a:t>A </a:t>
            </a:r>
            <a:r>
              <a:rPr lang="en-US" sz="900" b="0" i="1" dirty="0" err="1">
                <a:solidFill>
                  <a:schemeClr val="tx1"/>
                </a:solidFill>
              </a:rPr>
              <a:t>kako</a:t>
            </a:r>
            <a:r>
              <a:rPr lang="en-US" sz="900" b="0" i="1" dirty="0">
                <a:solidFill>
                  <a:schemeClr val="tx1"/>
                </a:solidFill>
              </a:rPr>
              <a:t> </a:t>
            </a:r>
            <a:r>
              <a:rPr lang="en-US" sz="900" b="0" i="1" dirty="0" err="1">
                <a:solidFill>
                  <a:schemeClr val="tx1"/>
                </a:solidFill>
              </a:rPr>
              <a:t>biste</a:t>
            </a:r>
            <a:r>
              <a:rPr lang="en-US" sz="900" b="0" i="1" dirty="0">
                <a:solidFill>
                  <a:schemeClr val="tx1"/>
                </a:solidFill>
              </a:rPr>
              <a:t> </a:t>
            </a:r>
            <a:r>
              <a:rPr lang="en-US" sz="900" b="0" i="1" dirty="0" err="1">
                <a:solidFill>
                  <a:schemeClr val="tx1"/>
                </a:solidFill>
              </a:rPr>
              <a:t>ocenili</a:t>
            </a:r>
            <a:r>
              <a:rPr lang="en-US" sz="900" b="0" i="1" dirty="0">
                <a:solidFill>
                  <a:schemeClr val="tx1"/>
                </a:solidFill>
              </a:rPr>
              <a:t> </a:t>
            </a:r>
            <a:r>
              <a:rPr lang="en-US" sz="900" b="0" i="1" dirty="0" err="1">
                <a:solidFill>
                  <a:schemeClr val="tx1"/>
                </a:solidFill>
              </a:rPr>
              <a:t>sledeće</a:t>
            </a:r>
            <a:r>
              <a:rPr lang="en-US" sz="900" b="0" i="1" dirty="0">
                <a:solidFill>
                  <a:schemeClr val="tx1"/>
                </a:solidFill>
              </a:rPr>
              <a:t> </a:t>
            </a:r>
            <a:r>
              <a:rPr lang="en-US" sz="900" b="0" i="1" dirty="0" err="1">
                <a:solidFill>
                  <a:schemeClr val="tx1"/>
                </a:solidFill>
              </a:rPr>
              <a:t>aspekte</a:t>
            </a:r>
            <a:r>
              <a:rPr lang="en-US" sz="900" b="0" i="1" dirty="0">
                <a:solidFill>
                  <a:schemeClr val="tx1"/>
                </a:solidFill>
              </a:rPr>
              <a:t> </a:t>
            </a:r>
            <a:r>
              <a:rPr lang="en-US" sz="900" b="0" i="1" dirty="0" err="1">
                <a:solidFill>
                  <a:schemeClr val="tx1"/>
                </a:solidFill>
              </a:rPr>
              <a:t>javnih</a:t>
            </a:r>
            <a:r>
              <a:rPr lang="en-US" sz="900" b="0" i="1" dirty="0">
                <a:solidFill>
                  <a:schemeClr val="tx1"/>
                </a:solidFill>
              </a:rPr>
              <a:t> </a:t>
            </a:r>
            <a:r>
              <a:rPr lang="en-US" sz="900" b="0" i="1" dirty="0" err="1">
                <a:solidFill>
                  <a:schemeClr val="tx1"/>
                </a:solidFill>
              </a:rPr>
              <a:t>nabavki</a:t>
            </a:r>
            <a:r>
              <a:rPr lang="en-US" sz="900" b="0" i="1" dirty="0">
                <a:solidFill>
                  <a:schemeClr val="tx1"/>
                </a:solidFill>
              </a:rPr>
              <a:t>?</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Naručioci značajno bolje ocenjuju svaki od pomenutih aspekata javnih nabavki, osim kada je reč o registru ponuđača, koga ponuđači najbolje ocenjuju, a naručioci najlošije od svih pomenutim aspekata. Najmanje tri petine ponuđača i četiri petine naručilaca ima pozitivno mišljenje od svakom od aspekata javnih nabavki.</a:t>
            </a:r>
            <a:endParaRPr lang="en-US" sz="1300" dirty="0"/>
          </a:p>
        </p:txBody>
      </p:sp>
      <p:sp>
        <p:nvSpPr>
          <p:cNvPr id="19" name="TextBox 18">
            <a:extLst>
              <a:ext uri="{FF2B5EF4-FFF2-40B4-BE49-F238E27FC236}">
                <a16:creationId xmlns:a16="http://schemas.microsoft.com/office/drawing/2014/main" id="{D8C055E6-E17F-46C7-B265-452294B25EE2}"/>
              </a:ext>
            </a:extLst>
          </p:cNvPr>
          <p:cNvSpPr txBox="1"/>
          <p:nvPr/>
        </p:nvSpPr>
        <p:spPr bwMode="gray">
          <a:xfrm>
            <a:off x="6705600" y="4847224"/>
            <a:ext cx="3124200" cy="296276"/>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latin typeface="Segoe UI"/>
              </a:rPr>
              <a:t>Baza</a:t>
            </a:r>
            <a:r>
              <a:rPr lang="en-US" sz="900" dirty="0">
                <a:solidFill>
                  <a:srgbClr val="222223"/>
                </a:solidFill>
                <a:latin typeface="Segoe UI"/>
              </a:rPr>
              <a:t>: </a:t>
            </a:r>
            <a:r>
              <a:rPr lang="sr-Latn-RS" sz="900" dirty="0">
                <a:solidFill>
                  <a:srgbClr val="222223"/>
                </a:solidFill>
                <a:latin typeface="Segoe UI"/>
              </a:rPr>
              <a:t>U</a:t>
            </a:r>
            <a:r>
              <a:rPr lang="en-US" sz="900" dirty="0" err="1">
                <a:solidFill>
                  <a:srgbClr val="222223"/>
                </a:solidFill>
              </a:rPr>
              <a:t>kupna</a:t>
            </a:r>
            <a:r>
              <a:rPr lang="en-US" sz="900" dirty="0">
                <a:solidFill>
                  <a:srgbClr val="222223"/>
                </a:solidFill>
              </a:rPr>
              <a:t> </a:t>
            </a:r>
            <a:r>
              <a:rPr lang="en-US" sz="900" dirty="0" err="1">
                <a:solidFill>
                  <a:srgbClr val="222223"/>
                </a:solidFill>
              </a:rPr>
              <a:t>populacija</a:t>
            </a:r>
            <a:r>
              <a:rPr lang="en-US" sz="900" dirty="0">
                <a:solidFill>
                  <a:srgbClr val="222223"/>
                </a:solidFill>
              </a:rPr>
              <a:t> </a:t>
            </a:r>
            <a:r>
              <a:rPr lang="en-US" sz="900" dirty="0" err="1">
                <a:solidFill>
                  <a:srgbClr val="222223"/>
                </a:solidFill>
              </a:rPr>
              <a:t>ponu</a:t>
            </a:r>
            <a:r>
              <a:rPr lang="sr-Latn-RS" sz="900" dirty="0">
                <a:solidFill>
                  <a:srgbClr val="222223"/>
                </a:solidFill>
              </a:rPr>
              <a:t>đača i naručilaca</a:t>
            </a:r>
            <a:endParaRPr lang="en-US" sz="900" dirty="0">
              <a:solidFill>
                <a:srgbClr val="222223"/>
              </a:solidFill>
              <a:latin typeface="Segoe UI"/>
            </a:endParaRPr>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2" y="221911"/>
            <a:ext cx="5693022" cy="383794"/>
          </a:xfrm>
          <a:solidFill>
            <a:srgbClr val="EB5A3D"/>
          </a:solidFill>
        </p:spPr>
        <p:txBody>
          <a:bodyPr wrap="none" lIns="56319" tIns="12241" rIns="56319" bIns="12241" rtlCol="0" anchor="ctr">
            <a:spAutoFit/>
          </a:bodyPr>
          <a:lstStyle/>
          <a:p>
            <a:r>
              <a:rPr lang="sr-Latn-RS" dirty="0"/>
              <a:t>Zadovoljstvo aspektima javne nabavke</a:t>
            </a:r>
            <a:endParaRPr lang="en-US" dirty="0"/>
          </a:p>
        </p:txBody>
      </p:sp>
      <p:graphicFrame>
        <p:nvGraphicFramePr>
          <p:cNvPr id="9" name="Content Placeholder 6">
            <a:extLst>
              <a:ext uri="{FF2B5EF4-FFF2-40B4-BE49-F238E27FC236}">
                <a16:creationId xmlns:a16="http://schemas.microsoft.com/office/drawing/2014/main" id="{74CF173A-01D3-4475-8B1F-40FE7C0EE747}"/>
              </a:ext>
            </a:extLst>
          </p:cNvPr>
          <p:cNvGraphicFramePr>
            <a:graphicFrameLocks/>
          </p:cNvGraphicFramePr>
          <p:nvPr>
            <p:extLst>
              <p:ext uri="{D42A27DB-BD31-4B8C-83A1-F6EECF244321}">
                <p14:modId xmlns:p14="http://schemas.microsoft.com/office/powerpoint/2010/main" val="2673529401"/>
              </p:ext>
            </p:extLst>
          </p:nvPr>
        </p:nvGraphicFramePr>
        <p:xfrm>
          <a:off x="1824940" y="1373719"/>
          <a:ext cx="6957263" cy="34295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Rounded Corners 9">
            <a:extLst>
              <a:ext uri="{FF2B5EF4-FFF2-40B4-BE49-F238E27FC236}">
                <a16:creationId xmlns:a16="http://schemas.microsoft.com/office/drawing/2014/main" id="{CA5906C0-0E27-40FE-A210-88AC9A77BB91}"/>
              </a:ext>
            </a:extLst>
          </p:cNvPr>
          <p:cNvSpPr/>
          <p:nvPr/>
        </p:nvSpPr>
        <p:spPr>
          <a:xfrm>
            <a:off x="228600" y="1962150"/>
            <a:ext cx="1828800" cy="554447"/>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dirty="0" err="1">
                <a:solidFill>
                  <a:schemeClr val="bg1"/>
                </a:solidFill>
                <a:cs typeface="Calibri" panose="020F0502020204030204" pitchFamily="34" charset="0"/>
              </a:rPr>
              <a:t>Trenutni</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zakonodavni</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okvir</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kojim</a:t>
            </a:r>
            <a:r>
              <a:rPr lang="en-US" sz="900" b="1" dirty="0">
                <a:solidFill>
                  <a:schemeClr val="bg1"/>
                </a:solidFill>
                <a:cs typeface="Calibri" panose="020F0502020204030204" pitchFamily="34" charset="0"/>
              </a:rPr>
              <a:t> se </a:t>
            </a:r>
            <a:r>
              <a:rPr lang="en-US" sz="900" b="1" dirty="0" err="1">
                <a:solidFill>
                  <a:schemeClr val="bg1"/>
                </a:solidFill>
                <a:cs typeface="Calibri" panose="020F0502020204030204" pitchFamily="34" charset="0"/>
              </a:rPr>
              <a:t>regulišu</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javne</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nabavke</a:t>
            </a:r>
            <a:endParaRPr lang="en-US" sz="900" b="1" dirty="0">
              <a:solidFill>
                <a:schemeClr val="bg1"/>
              </a:solidFill>
              <a:cs typeface="Calibri" panose="020F0502020204030204" pitchFamily="34" charset="0"/>
            </a:endParaRPr>
          </a:p>
        </p:txBody>
      </p:sp>
      <p:sp>
        <p:nvSpPr>
          <p:cNvPr id="15" name="Rectangle: Rounded Corners 14">
            <a:extLst>
              <a:ext uri="{FF2B5EF4-FFF2-40B4-BE49-F238E27FC236}">
                <a16:creationId xmlns:a16="http://schemas.microsoft.com/office/drawing/2014/main" id="{0AB55530-0BF7-4D63-A916-C5932301F1BF}"/>
              </a:ext>
            </a:extLst>
          </p:cNvPr>
          <p:cNvSpPr/>
          <p:nvPr/>
        </p:nvSpPr>
        <p:spPr>
          <a:xfrm>
            <a:off x="228600" y="2753387"/>
            <a:ext cx="1828800" cy="554447"/>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dirty="0" err="1">
                <a:solidFill>
                  <a:schemeClr val="bg1"/>
                </a:solidFill>
                <a:cs typeface="Calibri" panose="020F0502020204030204" pitchFamily="34" charset="0"/>
              </a:rPr>
              <a:t>Celokupan</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sistem</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javnih</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nabavki</a:t>
            </a:r>
            <a:endParaRPr lang="en-US" sz="900" b="1" dirty="0">
              <a:solidFill>
                <a:schemeClr val="bg1"/>
              </a:solidFill>
              <a:cs typeface="Calibri" panose="020F0502020204030204" pitchFamily="34" charset="0"/>
            </a:endParaRPr>
          </a:p>
        </p:txBody>
      </p:sp>
      <p:sp>
        <p:nvSpPr>
          <p:cNvPr id="16" name="Rectangle: Rounded Corners 15">
            <a:extLst>
              <a:ext uri="{FF2B5EF4-FFF2-40B4-BE49-F238E27FC236}">
                <a16:creationId xmlns:a16="http://schemas.microsoft.com/office/drawing/2014/main" id="{C9CB7586-4644-41FC-8995-5CF5ABD1A60A}"/>
              </a:ext>
            </a:extLst>
          </p:cNvPr>
          <p:cNvSpPr/>
          <p:nvPr/>
        </p:nvSpPr>
        <p:spPr>
          <a:xfrm>
            <a:off x="228599" y="3486151"/>
            <a:ext cx="1833221" cy="5334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dirty="0" err="1">
                <a:solidFill>
                  <a:schemeClr val="bg1"/>
                </a:solidFill>
                <a:cs typeface="Calibri" panose="020F0502020204030204" pitchFamily="34" charset="0"/>
              </a:rPr>
              <a:t>Fuknkcionisanje</a:t>
            </a:r>
            <a:r>
              <a:rPr lang="en-US" sz="900" b="1" dirty="0">
                <a:solidFill>
                  <a:schemeClr val="bg1"/>
                </a:solidFill>
                <a:cs typeface="Calibri" panose="020F0502020204030204" pitchFamily="34" charset="0"/>
              </a:rPr>
              <a:t> e-</a:t>
            </a:r>
            <a:r>
              <a:rPr lang="en-US" sz="900" b="1" dirty="0" err="1">
                <a:solidFill>
                  <a:schemeClr val="bg1"/>
                </a:solidFill>
                <a:cs typeface="Calibri" panose="020F0502020204030204" pitchFamily="34" charset="0"/>
              </a:rPr>
              <a:t>portala</a:t>
            </a:r>
            <a:r>
              <a:rPr lang="en-US" sz="900" b="1" dirty="0">
                <a:solidFill>
                  <a:schemeClr val="bg1"/>
                </a:solidFill>
                <a:cs typeface="Calibri" panose="020F0502020204030204" pitchFamily="34" charset="0"/>
              </a:rPr>
              <a:t> za </a:t>
            </a:r>
            <a:r>
              <a:rPr lang="en-US" sz="900" b="1" dirty="0" err="1">
                <a:solidFill>
                  <a:schemeClr val="bg1"/>
                </a:solidFill>
                <a:cs typeface="Calibri" panose="020F0502020204030204" pitchFamily="34" charset="0"/>
              </a:rPr>
              <a:t>javne</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nabavke</a:t>
            </a:r>
            <a:endParaRPr lang="en-US" sz="900" b="1" dirty="0">
              <a:solidFill>
                <a:schemeClr val="bg1"/>
              </a:solidFill>
              <a:cs typeface="Calibri" panose="020F0502020204030204" pitchFamily="34" charset="0"/>
            </a:endParaRPr>
          </a:p>
        </p:txBody>
      </p:sp>
      <p:sp>
        <p:nvSpPr>
          <p:cNvPr id="17" name="Rectangle: Rounded Corners 16">
            <a:extLst>
              <a:ext uri="{FF2B5EF4-FFF2-40B4-BE49-F238E27FC236}">
                <a16:creationId xmlns:a16="http://schemas.microsoft.com/office/drawing/2014/main" id="{D5A17921-DDA6-4203-8722-B3DBE57B80BB}"/>
              </a:ext>
            </a:extLst>
          </p:cNvPr>
          <p:cNvSpPr/>
          <p:nvPr/>
        </p:nvSpPr>
        <p:spPr>
          <a:xfrm>
            <a:off x="228599" y="4248150"/>
            <a:ext cx="1833221" cy="533400"/>
          </a:xfrm>
          <a:prstGeom prst="round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900" b="1" dirty="0" err="1">
                <a:solidFill>
                  <a:schemeClr val="bg1"/>
                </a:solidFill>
                <a:cs typeface="Calibri" panose="020F0502020204030204" pitchFamily="34" charset="0"/>
              </a:rPr>
              <a:t>Registar</a:t>
            </a:r>
            <a:r>
              <a:rPr lang="en-US" sz="900" b="1" dirty="0">
                <a:solidFill>
                  <a:schemeClr val="bg1"/>
                </a:solidFill>
                <a:cs typeface="Calibri" panose="020F0502020204030204" pitchFamily="34" charset="0"/>
              </a:rPr>
              <a:t> </a:t>
            </a:r>
            <a:r>
              <a:rPr lang="en-US" sz="900" b="1" dirty="0" err="1">
                <a:solidFill>
                  <a:schemeClr val="bg1"/>
                </a:solidFill>
                <a:cs typeface="Calibri" panose="020F0502020204030204" pitchFamily="34" charset="0"/>
              </a:rPr>
              <a:t>ponuđača</a:t>
            </a:r>
            <a:endParaRPr lang="en-US" sz="900" b="1" dirty="0">
              <a:solidFill>
                <a:schemeClr val="bg1"/>
              </a:solidFill>
              <a:cs typeface="Calibri" panose="020F0502020204030204" pitchFamily="34" charset="0"/>
            </a:endParaRPr>
          </a:p>
        </p:txBody>
      </p:sp>
      <p:pic>
        <p:nvPicPr>
          <p:cNvPr id="14" name="Picture 14" descr="Briefcase">
            <a:extLst>
              <a:ext uri="{FF2B5EF4-FFF2-40B4-BE49-F238E27FC236}">
                <a16:creationId xmlns:a16="http://schemas.microsoft.com/office/drawing/2014/main" id="{8DE39FE9-3FED-4524-8128-6CD0498E8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924800" y="57150"/>
            <a:ext cx="559923" cy="559923"/>
          </a:xfrm>
          <a:prstGeom prst="rect">
            <a:avLst/>
          </a:prstGeom>
        </p:spPr>
      </p:pic>
      <p:pic>
        <p:nvPicPr>
          <p:cNvPr id="18" name="Picture 14" descr="Office worker">
            <a:extLst>
              <a:ext uri="{FF2B5EF4-FFF2-40B4-BE49-F238E27FC236}">
                <a16:creationId xmlns:a16="http://schemas.microsoft.com/office/drawing/2014/main" id="{79420F4D-1068-4765-9D16-3509555A5B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534400" y="544"/>
            <a:ext cx="559923" cy="559923"/>
          </a:xfrm>
          <a:prstGeom prst="rect">
            <a:avLst/>
          </a:prstGeom>
        </p:spPr>
      </p:pic>
    </p:spTree>
    <p:extLst>
      <p:ext uri="{BB962C8B-B14F-4D97-AF65-F5344CB8AC3E}">
        <p14:creationId xmlns:p14="http://schemas.microsoft.com/office/powerpoint/2010/main" val="29467461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152400" y="4629150"/>
            <a:ext cx="3657600" cy="415498"/>
          </a:xfrm>
          <a:noFill/>
        </p:spPr>
        <p:txBody>
          <a:bodyPr vert="horz" wrap="square" lIns="48965" tIns="0" rIns="48965" bIns="0" rtlCol="0" anchor="ctr">
            <a:spAutoFit/>
          </a:bodyPr>
          <a:lstStyle/>
          <a:p>
            <a:pPr marL="0" indent="0">
              <a:lnSpc>
                <a:spcPct val="100000"/>
              </a:lnSpc>
              <a:spcBef>
                <a:spcPts val="0"/>
              </a:spcBef>
              <a:spcAft>
                <a:spcPts val="0"/>
              </a:spcAft>
            </a:pPr>
            <a:r>
              <a:rPr lang="en-US" sz="900" b="0" i="1" dirty="0">
                <a:solidFill>
                  <a:schemeClr val="tx1"/>
                </a:solidFill>
              </a:rPr>
              <a:t>U </a:t>
            </a:r>
            <a:r>
              <a:rPr lang="en-US" sz="900" b="0" i="1" dirty="0" err="1">
                <a:solidFill>
                  <a:schemeClr val="tx1"/>
                </a:solidFill>
              </a:rPr>
              <a:t>kojoj</a:t>
            </a:r>
            <a:r>
              <a:rPr lang="en-US" sz="900" b="0" i="1" dirty="0">
                <a:solidFill>
                  <a:schemeClr val="tx1"/>
                </a:solidFill>
              </a:rPr>
              <a:t> meri se </a:t>
            </a:r>
            <a:r>
              <a:rPr lang="en-US" sz="900" b="0" i="1" dirty="0" err="1">
                <a:solidFill>
                  <a:schemeClr val="tx1"/>
                </a:solidFill>
              </a:rPr>
              <a:t>slažete</a:t>
            </a:r>
            <a:r>
              <a:rPr lang="en-US" sz="900" b="0" i="1" dirty="0">
                <a:solidFill>
                  <a:schemeClr val="tx1"/>
                </a:solidFill>
              </a:rPr>
              <a:t> </a:t>
            </a:r>
            <a:r>
              <a:rPr lang="en-US" sz="900" b="0" i="1" dirty="0" err="1">
                <a:solidFill>
                  <a:schemeClr val="tx1"/>
                </a:solidFill>
              </a:rPr>
              <a:t>sa</a:t>
            </a:r>
            <a:r>
              <a:rPr lang="en-US" sz="900" b="0" i="1" dirty="0">
                <a:solidFill>
                  <a:schemeClr val="tx1"/>
                </a:solidFill>
              </a:rPr>
              <a:t> </a:t>
            </a:r>
            <a:r>
              <a:rPr lang="en-US" sz="900" b="0" i="1" dirty="0" err="1">
                <a:solidFill>
                  <a:schemeClr val="tx1"/>
                </a:solidFill>
              </a:rPr>
              <a:t>stavom</a:t>
            </a:r>
            <a:r>
              <a:rPr lang="en-US" sz="900" b="0" i="1" dirty="0">
                <a:solidFill>
                  <a:schemeClr val="tx1"/>
                </a:solidFill>
              </a:rPr>
              <a:t> da se </a:t>
            </a:r>
            <a:r>
              <a:rPr lang="en-US" sz="900" b="0" i="1" dirty="0" err="1">
                <a:solidFill>
                  <a:schemeClr val="tx1"/>
                </a:solidFill>
              </a:rPr>
              <a:t>javne</a:t>
            </a:r>
            <a:r>
              <a:rPr lang="en-US" sz="900" b="0" i="1" dirty="0">
                <a:solidFill>
                  <a:schemeClr val="tx1"/>
                </a:solidFill>
              </a:rPr>
              <a:t> </a:t>
            </a:r>
            <a:r>
              <a:rPr lang="en-US" sz="900" b="0" i="1" dirty="0" err="1">
                <a:solidFill>
                  <a:schemeClr val="tx1"/>
                </a:solidFill>
              </a:rPr>
              <a:t>nabavke</a:t>
            </a:r>
            <a:r>
              <a:rPr lang="en-US" sz="900" b="0" i="1" dirty="0">
                <a:solidFill>
                  <a:schemeClr val="tx1"/>
                </a:solidFill>
              </a:rPr>
              <a:t> u </a:t>
            </a:r>
            <a:r>
              <a:rPr lang="en-US" sz="900" b="0" i="1" dirty="0" err="1">
                <a:solidFill>
                  <a:schemeClr val="tx1"/>
                </a:solidFill>
              </a:rPr>
              <a:t>Srbiji</a:t>
            </a:r>
            <a:r>
              <a:rPr lang="en-US" sz="900" b="0" i="1" dirty="0">
                <a:solidFill>
                  <a:schemeClr val="tx1"/>
                </a:solidFill>
              </a:rPr>
              <a:t> </a:t>
            </a:r>
            <a:r>
              <a:rPr lang="en-US" sz="900" b="0" i="1" dirty="0" err="1">
                <a:solidFill>
                  <a:schemeClr val="tx1"/>
                </a:solidFill>
              </a:rPr>
              <a:t>sprovode</a:t>
            </a:r>
            <a:r>
              <a:rPr lang="en-US" sz="900" b="0" i="1" dirty="0">
                <a:solidFill>
                  <a:schemeClr val="tx1"/>
                </a:solidFill>
              </a:rPr>
              <a:t> </a:t>
            </a:r>
            <a:r>
              <a:rPr lang="en-US" sz="900" b="0" i="1" dirty="0" err="1">
                <a:solidFill>
                  <a:schemeClr val="tx1"/>
                </a:solidFill>
              </a:rPr>
              <a:t>transparentno</a:t>
            </a:r>
            <a:r>
              <a:rPr lang="en-US" sz="900" b="0" i="1" dirty="0">
                <a:solidFill>
                  <a:schemeClr val="tx1"/>
                </a:solidFill>
              </a:rPr>
              <a:t> </a:t>
            </a:r>
            <a:r>
              <a:rPr lang="en-US" sz="900" b="0" i="1" dirty="0" err="1">
                <a:solidFill>
                  <a:schemeClr val="tx1"/>
                </a:solidFill>
              </a:rPr>
              <a:t>i</a:t>
            </a:r>
            <a:r>
              <a:rPr lang="en-US" sz="900" b="0" i="1" dirty="0">
                <a:solidFill>
                  <a:schemeClr val="tx1"/>
                </a:solidFill>
              </a:rPr>
              <a:t> u </a:t>
            </a:r>
            <a:r>
              <a:rPr lang="en-US" sz="900" b="0" i="1" dirty="0" err="1">
                <a:solidFill>
                  <a:schemeClr val="tx1"/>
                </a:solidFill>
              </a:rPr>
              <a:t>skladu</a:t>
            </a:r>
            <a:r>
              <a:rPr lang="en-US" sz="900" b="0" i="1" dirty="0">
                <a:solidFill>
                  <a:schemeClr val="tx1"/>
                </a:solidFill>
              </a:rPr>
              <a:t> </a:t>
            </a:r>
            <a:r>
              <a:rPr lang="en-US" sz="900" b="0" i="1" dirty="0" err="1">
                <a:solidFill>
                  <a:schemeClr val="tx1"/>
                </a:solidFill>
              </a:rPr>
              <a:t>sa</a:t>
            </a:r>
            <a:r>
              <a:rPr lang="en-US" sz="900" b="0" i="1" dirty="0">
                <a:solidFill>
                  <a:schemeClr val="tx1"/>
                </a:solidFill>
              </a:rPr>
              <a:t> </a:t>
            </a:r>
            <a:r>
              <a:rPr lang="en-US" sz="900" b="0" i="1" dirty="0" err="1">
                <a:solidFill>
                  <a:schemeClr val="tx1"/>
                </a:solidFill>
              </a:rPr>
              <a:t>važećim</a:t>
            </a:r>
            <a:r>
              <a:rPr lang="en-US" sz="900" b="0" i="1" dirty="0">
                <a:solidFill>
                  <a:schemeClr val="tx1"/>
                </a:solidFill>
              </a:rPr>
              <a:t> </a:t>
            </a:r>
            <a:r>
              <a:rPr lang="en-US" sz="900" b="0" i="1" dirty="0" err="1">
                <a:solidFill>
                  <a:schemeClr val="tx1"/>
                </a:solidFill>
              </a:rPr>
              <a:t>propisima</a:t>
            </a:r>
            <a:r>
              <a:rPr lang="en-US" sz="900" b="0" i="1" dirty="0">
                <a:solidFill>
                  <a:schemeClr val="tx1"/>
                </a:solidFill>
              </a:rPr>
              <a:t> </a:t>
            </a:r>
            <a:r>
              <a:rPr lang="en-US" sz="900" b="0" i="1" dirty="0" err="1">
                <a:solidFill>
                  <a:schemeClr val="tx1"/>
                </a:solidFill>
              </a:rPr>
              <a:t>i</a:t>
            </a:r>
            <a:r>
              <a:rPr lang="en-US" sz="900" b="0" i="1" dirty="0">
                <a:solidFill>
                  <a:schemeClr val="tx1"/>
                </a:solidFill>
              </a:rPr>
              <a:t> </a:t>
            </a:r>
            <a:r>
              <a:rPr lang="en-US" sz="900" b="0" i="1" dirty="0" err="1">
                <a:solidFill>
                  <a:schemeClr val="tx1"/>
                </a:solidFill>
              </a:rPr>
              <a:t>procedurama</a:t>
            </a:r>
            <a:r>
              <a:rPr lang="en-US" sz="900" b="0" i="1" dirty="0">
                <a:solidFill>
                  <a:schemeClr val="tx1"/>
                </a:solidFill>
              </a:rPr>
              <a:t>?</a:t>
            </a:r>
            <a:endParaRPr lang="sr-Latn-RS" sz="900" b="0" i="1" dirty="0">
              <a:solidFill>
                <a:schemeClr val="tx1"/>
              </a:solidFill>
            </a:endParaRPr>
          </a:p>
          <a:p>
            <a:pPr marL="0" indent="0">
              <a:lnSpc>
                <a:spcPct val="100000"/>
              </a:lnSpc>
              <a:spcBef>
                <a:spcPts val="0"/>
              </a:spcBef>
              <a:spcAft>
                <a:spcPts val="0"/>
              </a:spcAft>
            </a:pPr>
            <a:r>
              <a:rPr lang="sr-Latn-RS" sz="900" b="0" dirty="0">
                <a:solidFill>
                  <a:schemeClr val="tx1"/>
                </a:solidFill>
              </a:rPr>
              <a:t>Baza: Ukupna populacija ponuđača i naručilaca</a:t>
            </a:r>
          </a:p>
        </p:txBody>
      </p:sp>
      <p:sp>
        <p:nvSpPr>
          <p:cNvPr id="8" name="TextBox 7">
            <a:extLst>
              <a:ext uri="{FF2B5EF4-FFF2-40B4-BE49-F238E27FC236}">
                <a16:creationId xmlns:a16="http://schemas.microsoft.com/office/drawing/2014/main" id="{E4250980-2711-4C4C-B61C-73B284A8FED6}"/>
              </a:ext>
            </a:extLst>
          </p:cNvPr>
          <p:cNvSpPr txBox="1"/>
          <p:nvPr/>
        </p:nvSpPr>
        <p:spPr>
          <a:xfrm>
            <a:off x="228600" y="895350"/>
            <a:ext cx="8686800" cy="573275"/>
          </a:xfrm>
          <a:prstGeom prst="rect">
            <a:avLst/>
          </a:prstGeom>
          <a:solidFill>
            <a:schemeClr val="bg1">
              <a:lumMod val="85000"/>
            </a:schemeClr>
          </a:solidFill>
        </p:spPr>
        <p:txBody>
          <a:bodyPr vert="horz" lIns="90000" tIns="0" rIns="90000" bIns="0" rtlCol="0" anchor="ctr">
            <a:normAutofit lnSpcReduction="10000"/>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Iako se i ponuđači slažu da se javne nabavke sprovode transparentno i u skladu sa propisima, naručioci dele takvo mišljenje značajno češće. Preko devet od deset naručilaca smatra da su novi Zakon o javnim nabavkama i </a:t>
            </a:r>
            <a:r>
              <a:rPr lang="sr-Latn-RS" sz="1300" i="1" dirty="0"/>
              <a:t>Portal za javne nabavke</a:t>
            </a:r>
            <a:r>
              <a:rPr lang="sr-Latn-RS" sz="1300" dirty="0"/>
              <a:t> unapredili sprovođenje postupka javnih nabavki.</a:t>
            </a:r>
            <a:endParaRPr lang="en-US" sz="1300" dirty="0"/>
          </a:p>
        </p:txBody>
      </p:sp>
      <p:sp>
        <p:nvSpPr>
          <p:cNvPr id="12" name="Title 1">
            <a:extLst>
              <a:ext uri="{FF2B5EF4-FFF2-40B4-BE49-F238E27FC236}">
                <a16:creationId xmlns:a16="http://schemas.microsoft.com/office/drawing/2014/main" id="{524DD682-DB2E-452E-8E1E-A29DE5F2E757}"/>
              </a:ext>
            </a:extLst>
          </p:cNvPr>
          <p:cNvSpPr>
            <a:spLocks noGrp="1"/>
          </p:cNvSpPr>
          <p:nvPr>
            <p:ph type="title"/>
          </p:nvPr>
        </p:nvSpPr>
        <p:spPr>
          <a:xfrm>
            <a:off x="228603" y="243551"/>
            <a:ext cx="7238997" cy="340513"/>
          </a:xfrm>
          <a:solidFill>
            <a:srgbClr val="E87722"/>
          </a:solidFill>
        </p:spPr>
        <p:txBody>
          <a:bodyPr wrap="square" lIns="56319" tIns="12241" rIns="56319" bIns="12241" rtlCol="0" anchor="ctr">
            <a:spAutoFit/>
          </a:bodyPr>
          <a:lstStyle/>
          <a:p>
            <a:r>
              <a:rPr lang="sr-Latn-RS" sz="1600" dirty="0"/>
              <a:t>Transparentnost javnih nabavki u Srbiji i uticaj novog Zakona i </a:t>
            </a:r>
            <a:r>
              <a:rPr lang="sr-Latn-RS" sz="1600" i="1" dirty="0"/>
              <a:t>Portala</a:t>
            </a:r>
            <a:endParaRPr lang="en-US" sz="1600" i="1" dirty="0"/>
          </a:p>
        </p:txBody>
      </p:sp>
      <p:graphicFrame>
        <p:nvGraphicFramePr>
          <p:cNvPr id="5" name="Chart 4">
            <a:extLst>
              <a:ext uri="{FF2B5EF4-FFF2-40B4-BE49-F238E27FC236}">
                <a16:creationId xmlns:a16="http://schemas.microsoft.com/office/drawing/2014/main" id="{AE6A9091-90BD-4175-84A3-E06EA6F8B780}"/>
              </a:ext>
            </a:extLst>
          </p:cNvPr>
          <p:cNvGraphicFramePr/>
          <p:nvPr>
            <p:extLst>
              <p:ext uri="{D42A27DB-BD31-4B8C-83A1-F6EECF244321}">
                <p14:modId xmlns:p14="http://schemas.microsoft.com/office/powerpoint/2010/main" val="3576484482"/>
              </p:ext>
            </p:extLst>
          </p:nvPr>
        </p:nvGraphicFramePr>
        <p:xfrm>
          <a:off x="342898" y="1602248"/>
          <a:ext cx="8458203" cy="165530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2943CE0-3D57-4758-BD42-AC63AB875F0A}"/>
              </a:ext>
            </a:extLst>
          </p:cNvPr>
          <p:cNvSpPr txBox="1"/>
          <p:nvPr/>
        </p:nvSpPr>
        <p:spPr bwMode="gray">
          <a:xfrm>
            <a:off x="5943599" y="4705350"/>
            <a:ext cx="3200401" cy="296276"/>
          </a:xfrm>
          <a:prstGeom prst="rect">
            <a:avLst/>
          </a:prstGeom>
          <a:noFill/>
        </p:spPr>
        <p:txBody>
          <a:bodyPr vert="horz" wrap="square" lIns="48921" tIns="0" rIns="48921" bIns="0" rtlCol="0" anchor="ctr">
            <a:noAutofit/>
          </a:bodyPr>
          <a:lstStyle/>
          <a:p>
            <a:pPr defTabSz="913269">
              <a:defRPr/>
            </a:pPr>
            <a:r>
              <a:rPr lang="en-US" sz="900" i="1" dirty="0">
                <a:solidFill>
                  <a:srgbClr val="222223"/>
                </a:solidFill>
              </a:rPr>
              <a:t>Da li </a:t>
            </a:r>
            <a:r>
              <a:rPr lang="en-US" sz="900" i="1" dirty="0" err="1">
                <a:solidFill>
                  <a:srgbClr val="222223"/>
                </a:solidFill>
              </a:rPr>
              <a:t>su</a:t>
            </a:r>
            <a:r>
              <a:rPr lang="en-US" sz="900" i="1" dirty="0">
                <a:solidFill>
                  <a:srgbClr val="222223"/>
                </a:solidFill>
              </a:rPr>
              <a:t> </a:t>
            </a:r>
            <a:r>
              <a:rPr lang="en-US" sz="900" i="1" dirty="0" err="1">
                <a:solidFill>
                  <a:srgbClr val="222223"/>
                </a:solidFill>
              </a:rPr>
              <a:t>novi</a:t>
            </a:r>
            <a:r>
              <a:rPr lang="en-US" sz="900" i="1" dirty="0">
                <a:solidFill>
                  <a:srgbClr val="222223"/>
                </a:solidFill>
              </a:rPr>
              <a:t> </a:t>
            </a:r>
            <a:r>
              <a:rPr lang="en-US" sz="900" i="1" dirty="0" err="1">
                <a:solidFill>
                  <a:srgbClr val="222223"/>
                </a:solidFill>
              </a:rPr>
              <a:t>Zakon</a:t>
            </a:r>
            <a:r>
              <a:rPr lang="en-US" sz="900" i="1" dirty="0">
                <a:solidFill>
                  <a:srgbClr val="222223"/>
                </a:solidFill>
              </a:rPr>
              <a:t> o </a:t>
            </a:r>
            <a:r>
              <a:rPr lang="en-US" sz="900" i="1" dirty="0" err="1">
                <a:solidFill>
                  <a:srgbClr val="222223"/>
                </a:solidFill>
              </a:rPr>
              <a:t>javnim</a:t>
            </a:r>
            <a:r>
              <a:rPr lang="en-US" sz="900" i="1" dirty="0">
                <a:solidFill>
                  <a:srgbClr val="222223"/>
                </a:solidFill>
              </a:rPr>
              <a:t> </a:t>
            </a:r>
            <a:r>
              <a:rPr lang="en-US" sz="900" i="1" dirty="0" err="1">
                <a:solidFill>
                  <a:srgbClr val="222223"/>
                </a:solidFill>
              </a:rPr>
              <a:t>nabavkama</a:t>
            </a:r>
            <a:r>
              <a:rPr lang="en-US" sz="900" i="1" dirty="0">
                <a:solidFill>
                  <a:srgbClr val="222223"/>
                </a:solidFill>
              </a:rPr>
              <a:t> </a:t>
            </a:r>
            <a:r>
              <a:rPr lang="en-US" sz="900" i="1" dirty="0" err="1">
                <a:solidFill>
                  <a:srgbClr val="222223"/>
                </a:solidFill>
              </a:rPr>
              <a:t>i</a:t>
            </a:r>
            <a:r>
              <a:rPr lang="en-US" sz="900" i="1" dirty="0">
                <a:solidFill>
                  <a:srgbClr val="222223"/>
                </a:solidFill>
              </a:rPr>
              <a:t> </a:t>
            </a:r>
            <a:r>
              <a:rPr lang="en-US" sz="900" i="1" dirty="0" err="1">
                <a:solidFill>
                  <a:srgbClr val="222223"/>
                </a:solidFill>
              </a:rPr>
              <a:t>novi</a:t>
            </a:r>
            <a:r>
              <a:rPr lang="en-US" sz="900" i="1" dirty="0">
                <a:solidFill>
                  <a:srgbClr val="222223"/>
                </a:solidFill>
              </a:rPr>
              <a:t> Portal za </a:t>
            </a:r>
            <a:r>
              <a:rPr lang="en-US" sz="900" i="1" dirty="0" err="1">
                <a:solidFill>
                  <a:srgbClr val="222223"/>
                </a:solidFill>
              </a:rPr>
              <a:t>javne</a:t>
            </a:r>
            <a:r>
              <a:rPr lang="en-US" sz="900" i="1" dirty="0">
                <a:solidFill>
                  <a:srgbClr val="222223"/>
                </a:solidFill>
              </a:rPr>
              <a:t> </a:t>
            </a:r>
            <a:r>
              <a:rPr lang="en-US" sz="900" i="1" dirty="0" err="1">
                <a:solidFill>
                  <a:srgbClr val="222223"/>
                </a:solidFill>
              </a:rPr>
              <a:t>nabavke</a:t>
            </a:r>
            <a:r>
              <a:rPr lang="en-US" sz="900" i="1" dirty="0">
                <a:solidFill>
                  <a:srgbClr val="222223"/>
                </a:solidFill>
              </a:rPr>
              <a:t> </a:t>
            </a:r>
            <a:r>
              <a:rPr lang="en-US" sz="900" i="1" dirty="0" err="1">
                <a:solidFill>
                  <a:srgbClr val="222223"/>
                </a:solidFill>
              </a:rPr>
              <a:t>unapredili</a:t>
            </a:r>
            <a:r>
              <a:rPr lang="en-US" sz="900" i="1" dirty="0">
                <a:solidFill>
                  <a:srgbClr val="222223"/>
                </a:solidFill>
              </a:rPr>
              <a:t> </a:t>
            </a:r>
            <a:r>
              <a:rPr lang="en-US" sz="900" i="1" dirty="0" err="1">
                <a:solidFill>
                  <a:srgbClr val="222223"/>
                </a:solidFill>
              </a:rPr>
              <a:t>sprovođenje</a:t>
            </a:r>
            <a:r>
              <a:rPr lang="en-US" sz="900" i="1" dirty="0">
                <a:solidFill>
                  <a:srgbClr val="222223"/>
                </a:solidFill>
              </a:rPr>
              <a:t> </a:t>
            </a:r>
            <a:r>
              <a:rPr lang="en-US" sz="900" i="1" dirty="0" err="1">
                <a:solidFill>
                  <a:srgbClr val="222223"/>
                </a:solidFill>
              </a:rPr>
              <a:t>postupka</a:t>
            </a:r>
            <a:r>
              <a:rPr lang="en-US" sz="900" i="1" dirty="0">
                <a:solidFill>
                  <a:srgbClr val="222223"/>
                </a:solidFill>
              </a:rPr>
              <a:t> </a:t>
            </a:r>
            <a:r>
              <a:rPr lang="en-US" sz="900" i="1" dirty="0" err="1">
                <a:solidFill>
                  <a:srgbClr val="222223"/>
                </a:solidFill>
              </a:rPr>
              <a:t>javne</a:t>
            </a:r>
            <a:r>
              <a:rPr lang="en-US" sz="900" i="1" dirty="0">
                <a:solidFill>
                  <a:srgbClr val="222223"/>
                </a:solidFill>
              </a:rPr>
              <a:t> </a:t>
            </a:r>
            <a:r>
              <a:rPr lang="en-US" sz="900" i="1" dirty="0" err="1">
                <a:solidFill>
                  <a:srgbClr val="222223"/>
                </a:solidFill>
              </a:rPr>
              <a:t>nabavke</a:t>
            </a:r>
            <a:r>
              <a:rPr lang="en-US" sz="900" i="1" dirty="0">
                <a:solidFill>
                  <a:srgbClr val="222223"/>
                </a:solidFill>
              </a:rPr>
              <a:t>?</a:t>
            </a:r>
            <a:endParaRPr lang="sr-Latn-RS" sz="900" i="1" dirty="0">
              <a:solidFill>
                <a:srgbClr val="222223"/>
              </a:solidFill>
            </a:endParaRPr>
          </a:p>
          <a:p>
            <a:pPr defTabSz="913269">
              <a:defRPr/>
            </a:pPr>
            <a:r>
              <a:rPr lang="sr-Latn-RS" sz="900" dirty="0">
                <a:solidFill>
                  <a:srgbClr val="222223"/>
                </a:solidFill>
                <a:latin typeface="Segoe UI"/>
              </a:rPr>
              <a:t>Baza: Ukupna populacija naručilaca</a:t>
            </a:r>
            <a:endParaRPr lang="en-US" sz="900" dirty="0">
              <a:solidFill>
                <a:srgbClr val="222223"/>
              </a:solidFill>
              <a:latin typeface="Segoe UI"/>
            </a:endParaRPr>
          </a:p>
        </p:txBody>
      </p:sp>
      <p:graphicFrame>
        <p:nvGraphicFramePr>
          <p:cNvPr id="9" name="Chart 8">
            <a:extLst>
              <a:ext uri="{FF2B5EF4-FFF2-40B4-BE49-F238E27FC236}">
                <a16:creationId xmlns:a16="http://schemas.microsoft.com/office/drawing/2014/main" id="{7D6DFF1E-8B8D-4727-9568-93B9B37B36A6}"/>
              </a:ext>
            </a:extLst>
          </p:cNvPr>
          <p:cNvGraphicFramePr/>
          <p:nvPr>
            <p:extLst>
              <p:ext uri="{D42A27DB-BD31-4B8C-83A1-F6EECF244321}">
                <p14:modId xmlns:p14="http://schemas.microsoft.com/office/powerpoint/2010/main" val="1649153661"/>
              </p:ext>
            </p:extLst>
          </p:nvPr>
        </p:nvGraphicFramePr>
        <p:xfrm>
          <a:off x="304800" y="3257550"/>
          <a:ext cx="8458203" cy="1350502"/>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4" descr="Briefcase">
            <a:extLst>
              <a:ext uri="{FF2B5EF4-FFF2-40B4-BE49-F238E27FC236}">
                <a16:creationId xmlns:a16="http://schemas.microsoft.com/office/drawing/2014/main" id="{51603CEA-62AD-465A-9B28-4265F7D639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48600" y="57150"/>
            <a:ext cx="559923" cy="559923"/>
          </a:xfrm>
          <a:prstGeom prst="rect">
            <a:avLst/>
          </a:prstGeom>
        </p:spPr>
      </p:pic>
      <p:pic>
        <p:nvPicPr>
          <p:cNvPr id="14" name="Picture 14" descr="Office worker">
            <a:extLst>
              <a:ext uri="{FF2B5EF4-FFF2-40B4-BE49-F238E27FC236}">
                <a16:creationId xmlns:a16="http://schemas.microsoft.com/office/drawing/2014/main" id="{89A9F2A2-FCF9-47C8-ADB1-3077F710F0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534400" y="57150"/>
            <a:ext cx="559923" cy="559923"/>
          </a:xfrm>
          <a:prstGeom prst="rect">
            <a:avLst/>
          </a:prstGeom>
        </p:spPr>
      </p:pic>
    </p:spTree>
    <p:extLst>
      <p:ext uri="{BB962C8B-B14F-4D97-AF65-F5344CB8AC3E}">
        <p14:creationId xmlns:p14="http://schemas.microsoft.com/office/powerpoint/2010/main" val="24946450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D-C037-4DA6-B264-34745742CF85}"/>
              </a:ext>
            </a:extLst>
          </p:cNvPr>
          <p:cNvSpPr>
            <a:spLocks noGrp="1"/>
          </p:cNvSpPr>
          <p:nvPr>
            <p:ph type="title"/>
          </p:nvPr>
        </p:nvSpPr>
        <p:spPr>
          <a:xfrm>
            <a:off x="228602" y="221911"/>
            <a:ext cx="5345298" cy="383794"/>
          </a:xfrm>
          <a:solidFill>
            <a:srgbClr val="418F47"/>
          </a:solidFill>
        </p:spPr>
        <p:txBody>
          <a:bodyPr wrap="none" lIns="56319" tIns="12241" rIns="56319" bIns="12241" rtlCol="0" anchor="ctr">
            <a:spAutoFit/>
          </a:bodyPr>
          <a:lstStyle/>
          <a:p>
            <a:r>
              <a:rPr lang="en-US" dirty="0" err="1"/>
              <a:t>Registar</a:t>
            </a:r>
            <a:r>
              <a:rPr lang="en-US" dirty="0"/>
              <a:t> </a:t>
            </a:r>
            <a:r>
              <a:rPr lang="en-US" dirty="0" err="1"/>
              <a:t>ponu</a:t>
            </a:r>
            <a:r>
              <a:rPr lang="sr-Latn-RS" dirty="0"/>
              <a:t>đača za javne nabavke</a:t>
            </a:r>
            <a:endParaRPr lang="en-US" i="1" dirty="0"/>
          </a:p>
        </p:txBody>
      </p:sp>
      <p:sp>
        <p:nvSpPr>
          <p:cNvPr id="4" name="Text Placeholder 3">
            <a:extLst>
              <a:ext uri="{FF2B5EF4-FFF2-40B4-BE49-F238E27FC236}">
                <a16:creationId xmlns:a16="http://schemas.microsoft.com/office/drawing/2014/main" id="{C78C1457-C3FB-4FDA-BCB6-F86BEA66D4DC}"/>
              </a:ext>
            </a:extLst>
          </p:cNvPr>
          <p:cNvSpPr>
            <a:spLocks noGrp="1"/>
          </p:cNvSpPr>
          <p:nvPr>
            <p:ph type="body" sz="quarter" idx="14"/>
          </p:nvPr>
        </p:nvSpPr>
        <p:spPr>
          <a:xfrm>
            <a:off x="304800" y="4844953"/>
            <a:ext cx="4267198" cy="138499"/>
          </a:xfrm>
          <a:noFill/>
        </p:spPr>
        <p:txBody>
          <a:bodyPr vert="horz" wrap="square" lIns="48965" tIns="0" rIns="48965" bIns="0" rtlCol="0" anchor="ctr">
            <a:spAutoFit/>
          </a:bodyPr>
          <a:lstStyle/>
          <a:p>
            <a:pPr marL="0" indent="0">
              <a:lnSpc>
                <a:spcPct val="100000"/>
              </a:lnSpc>
              <a:spcBef>
                <a:spcPts val="0"/>
              </a:spcBef>
              <a:spcAft>
                <a:spcPts val="0"/>
              </a:spcAft>
            </a:pPr>
            <a:r>
              <a:rPr lang="pl-PL" sz="900" b="0" i="1" dirty="0">
                <a:solidFill>
                  <a:srgbClr val="222223"/>
                </a:solidFill>
              </a:rPr>
              <a:t>Da li ste upisani u registar ponuđača za javne nabavke?</a:t>
            </a:r>
            <a:endParaRPr lang="en-US" sz="900" b="0" i="1" dirty="0">
              <a:solidFill>
                <a:srgbClr val="222223"/>
              </a:solidFill>
            </a:endParaRPr>
          </a:p>
        </p:txBody>
      </p:sp>
      <p:sp>
        <p:nvSpPr>
          <p:cNvPr id="8" name="TextBox 7">
            <a:extLst>
              <a:ext uri="{FF2B5EF4-FFF2-40B4-BE49-F238E27FC236}">
                <a16:creationId xmlns:a16="http://schemas.microsoft.com/office/drawing/2014/main" id="{E4250980-2711-4C4C-B61C-73B284A8FED6}"/>
              </a:ext>
            </a:extLst>
          </p:cNvPr>
          <p:cNvSpPr txBox="1"/>
          <p:nvPr/>
        </p:nvSpPr>
        <p:spPr>
          <a:xfrm>
            <a:off x="228602" y="703075"/>
            <a:ext cx="8686800" cy="573275"/>
          </a:xfrm>
          <a:prstGeom prst="rect">
            <a:avLst/>
          </a:prstGeom>
          <a:solidFill>
            <a:schemeClr val="bg1">
              <a:lumMod val="85000"/>
            </a:schemeClr>
          </a:solidFill>
        </p:spPr>
        <p:txBody>
          <a:bodyPr vert="horz" lIns="90000" tIns="0" rIns="90000" bIns="0" rtlCol="0" anchor="ctr">
            <a:normAutofit/>
          </a:bodyPr>
          <a:lstStyle>
            <a:defPPr>
              <a:defRPr lang="en-US"/>
            </a:defPPr>
            <a:lvl1pPr algn="just" defTabSz="1051802">
              <a:defRPr sz="1400"/>
            </a:lvl1pPr>
            <a:lvl2pPr marL="525902" defTabSz="1051802">
              <a:defRPr sz="2100"/>
            </a:lvl2pPr>
            <a:lvl3pPr marL="1051802" defTabSz="1051802">
              <a:defRPr sz="2100"/>
            </a:lvl3pPr>
            <a:lvl4pPr marL="1577704" defTabSz="1051802">
              <a:defRPr sz="2100"/>
            </a:lvl4pPr>
            <a:lvl5pPr marL="2103606" defTabSz="1051802">
              <a:defRPr sz="2100"/>
            </a:lvl5pPr>
            <a:lvl6pPr marL="2629507" defTabSz="1051802">
              <a:defRPr sz="2100"/>
            </a:lvl6pPr>
            <a:lvl7pPr marL="3155408" defTabSz="1051802">
              <a:defRPr sz="2100"/>
            </a:lvl7pPr>
            <a:lvl8pPr marL="3681310" defTabSz="1051802">
              <a:defRPr sz="2100"/>
            </a:lvl8pPr>
            <a:lvl9pPr marL="4207211" defTabSz="1051802">
              <a:defRPr sz="2100"/>
            </a:lvl9pPr>
          </a:lstStyle>
          <a:p>
            <a:r>
              <a:rPr lang="sr-Latn-RS" sz="1300" dirty="0"/>
              <a:t>Skoro polovina ponuđača nije upisana u registar ponuđača, nešto više od dve petine jeste, dok je 5% ponuđača bilo upisano ranije, ali trenutno nije. </a:t>
            </a:r>
            <a:endParaRPr lang="en-US" sz="1300" dirty="0"/>
          </a:p>
        </p:txBody>
      </p:sp>
      <p:sp>
        <p:nvSpPr>
          <p:cNvPr id="12" name="TextBox 11">
            <a:extLst>
              <a:ext uri="{FF2B5EF4-FFF2-40B4-BE49-F238E27FC236}">
                <a16:creationId xmlns:a16="http://schemas.microsoft.com/office/drawing/2014/main" id="{44B6B6C0-C7B7-4787-922F-7D7C359C8A1F}"/>
              </a:ext>
            </a:extLst>
          </p:cNvPr>
          <p:cNvSpPr txBox="1"/>
          <p:nvPr/>
        </p:nvSpPr>
        <p:spPr bwMode="gray">
          <a:xfrm>
            <a:off x="7086600" y="4857750"/>
            <a:ext cx="4650164" cy="152400"/>
          </a:xfrm>
          <a:prstGeom prst="rect">
            <a:avLst/>
          </a:prstGeom>
          <a:noFill/>
        </p:spPr>
        <p:txBody>
          <a:bodyPr vert="horz" wrap="square" lIns="48921" tIns="0" rIns="48921" bIns="0" rtlCol="0" anchor="ctr">
            <a:noAutofit/>
          </a:bodyPr>
          <a:lstStyle/>
          <a:p>
            <a:pPr defTabSz="913269">
              <a:defRPr/>
            </a:pPr>
            <a:r>
              <a:rPr lang="en-US" sz="900" dirty="0" err="1">
                <a:solidFill>
                  <a:srgbClr val="222223"/>
                </a:solidFill>
              </a:rPr>
              <a:t>Baza</a:t>
            </a:r>
            <a:r>
              <a:rPr lang="en-US" sz="900" dirty="0">
                <a:solidFill>
                  <a:srgbClr val="222223"/>
                </a:solidFill>
              </a:rPr>
              <a:t>: </a:t>
            </a:r>
            <a:r>
              <a:rPr lang="en-US" sz="900" dirty="0" err="1">
                <a:solidFill>
                  <a:srgbClr val="222223"/>
                </a:solidFill>
              </a:rPr>
              <a:t>Ukupna</a:t>
            </a:r>
            <a:r>
              <a:rPr lang="en-US" sz="900" dirty="0">
                <a:solidFill>
                  <a:srgbClr val="222223"/>
                </a:solidFill>
              </a:rPr>
              <a:t> </a:t>
            </a:r>
            <a:r>
              <a:rPr lang="en-US" sz="900" dirty="0" err="1">
                <a:solidFill>
                  <a:srgbClr val="222223"/>
                </a:solidFill>
              </a:rPr>
              <a:t>populacija</a:t>
            </a:r>
            <a:r>
              <a:rPr lang="en-US" sz="900" dirty="0">
                <a:solidFill>
                  <a:srgbClr val="222223"/>
                </a:solidFill>
              </a:rPr>
              <a:t> </a:t>
            </a:r>
            <a:r>
              <a:rPr lang="en-US" sz="900" dirty="0" err="1">
                <a:solidFill>
                  <a:srgbClr val="222223"/>
                </a:solidFill>
              </a:rPr>
              <a:t>ponuđača</a:t>
            </a:r>
            <a:endParaRPr lang="en-US" sz="900" dirty="0">
              <a:solidFill>
                <a:srgbClr val="222223"/>
              </a:solidFill>
            </a:endParaRPr>
          </a:p>
        </p:txBody>
      </p:sp>
      <p:sp>
        <p:nvSpPr>
          <p:cNvPr id="13" name="TextBox 12">
            <a:extLst>
              <a:ext uri="{FF2B5EF4-FFF2-40B4-BE49-F238E27FC236}">
                <a16:creationId xmlns:a16="http://schemas.microsoft.com/office/drawing/2014/main" id="{A07C46E5-B8E2-490B-8A9C-7E6AEB5B7038}"/>
              </a:ext>
            </a:extLst>
          </p:cNvPr>
          <p:cNvSpPr txBox="1"/>
          <p:nvPr/>
        </p:nvSpPr>
        <p:spPr>
          <a:xfrm>
            <a:off x="3200400" y="1373720"/>
            <a:ext cx="2667000" cy="228600"/>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defRPr lang="en-US"/>
            </a:defPPr>
            <a:lvl1pPr algn="ctr">
              <a:lnSpc>
                <a:spcPct val="110000"/>
              </a:lnSpc>
              <a:spcBef>
                <a:spcPts val="2400"/>
              </a:spcBef>
              <a:buClr>
                <a:schemeClr val="bg2"/>
              </a:buClr>
              <a:defRPr sz="1100" b="1">
                <a:solidFill>
                  <a:schemeClr val="bg1"/>
                </a:solidFill>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r-Latn-RS" sz="1400" dirty="0"/>
              <a:t>Ponuđači upisani u registar</a:t>
            </a:r>
            <a:endParaRPr lang="en-US" sz="1400" dirty="0"/>
          </a:p>
        </p:txBody>
      </p:sp>
      <p:graphicFrame>
        <p:nvGraphicFramePr>
          <p:cNvPr id="17" name="Content Placeholder 11">
            <a:extLst>
              <a:ext uri="{FF2B5EF4-FFF2-40B4-BE49-F238E27FC236}">
                <a16:creationId xmlns:a16="http://schemas.microsoft.com/office/drawing/2014/main" id="{CA8057F2-5CE0-4C7C-B4CD-B2FF77791DEF}"/>
              </a:ext>
            </a:extLst>
          </p:cNvPr>
          <p:cNvGraphicFramePr>
            <a:graphicFrameLocks/>
          </p:cNvGraphicFramePr>
          <p:nvPr>
            <p:extLst>
              <p:ext uri="{D42A27DB-BD31-4B8C-83A1-F6EECF244321}">
                <p14:modId xmlns:p14="http://schemas.microsoft.com/office/powerpoint/2010/main" val="1441006838"/>
              </p:ext>
            </p:extLst>
          </p:nvPr>
        </p:nvGraphicFramePr>
        <p:xfrm>
          <a:off x="1752600" y="1657350"/>
          <a:ext cx="5562600" cy="3075547"/>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14" descr="Briefcase">
            <a:extLst>
              <a:ext uri="{FF2B5EF4-FFF2-40B4-BE49-F238E27FC236}">
                <a16:creationId xmlns:a16="http://schemas.microsoft.com/office/drawing/2014/main" id="{612B947B-D5F3-4414-A8C7-00785010ED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80775" y="64246"/>
            <a:ext cx="559923" cy="559923"/>
          </a:xfrm>
          <a:prstGeom prst="rect">
            <a:avLst/>
          </a:prstGeom>
        </p:spPr>
      </p:pic>
    </p:spTree>
    <p:extLst>
      <p:ext uri="{BB962C8B-B14F-4D97-AF65-F5344CB8AC3E}">
        <p14:creationId xmlns:p14="http://schemas.microsoft.com/office/powerpoint/2010/main" val="317417121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heme/theme1.xml><?xml version="1.0" encoding="utf-8"?>
<a:theme xmlns:a="http://schemas.openxmlformats.org/drawingml/2006/main" name="3__Public_Affairs_16-9 widescreen_ Ipsos Template (2016)">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Public_Affairs_16-9 widescreen_ Ipsos Template (2016)_v1.potx" id="{D2CDBA0F-6E6C-43A6-9B5B-F5A81A4553DF}" vid="{9DB46285-9EDF-4E3F-817C-D72498801A47}"/>
    </a:ext>
  </a:extLst>
</a:theme>
</file>

<file path=ppt/theme/theme2.xml><?xml version="1.0" encoding="utf-8"?>
<a:theme xmlns:a="http://schemas.openxmlformats.org/drawingml/2006/main" name="1_PPT Template - Ipsos Public Affairs">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3.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364F0FEA3A894EB58C6D2880EEF625" ma:contentTypeVersion="13" ma:contentTypeDescription="Create a new document." ma:contentTypeScope="" ma:versionID="85806e9424fe712817cda7cf4ada6a26">
  <xsd:schema xmlns:xsd="http://www.w3.org/2001/XMLSchema" xmlns:xs="http://www.w3.org/2001/XMLSchema" xmlns:p="http://schemas.microsoft.com/office/2006/metadata/properties" xmlns:ns3="5e5870df-7dda-4b84-a06d-bd288cb84e1c" xmlns:ns4="1ad99d6c-9c29-4083-bc6e-88c35d568a9b" targetNamespace="http://schemas.microsoft.com/office/2006/metadata/properties" ma:root="true" ma:fieldsID="f4b55ead50e10d3e5d2860b78bead7bb" ns3:_="" ns4:_="">
    <xsd:import namespace="5e5870df-7dda-4b84-a06d-bd288cb84e1c"/>
    <xsd:import namespace="1ad99d6c-9c29-4083-bc6e-88c35d568a9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870df-7dda-4b84-a06d-bd288cb84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d99d6c-9c29-4083-bc6e-88c35d568a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DE0B60-8564-41A7-966F-BCABFAE3D94E}">
  <ds:schemaRefs>
    <ds:schemaRef ds:uri="http://schemas.microsoft.com/sharepoint/v3/contenttype/forms"/>
  </ds:schemaRefs>
</ds:datastoreItem>
</file>

<file path=customXml/itemProps2.xml><?xml version="1.0" encoding="utf-8"?>
<ds:datastoreItem xmlns:ds="http://schemas.openxmlformats.org/officeDocument/2006/customXml" ds:itemID="{6A177A04-8F81-4F52-824A-26BB7349DE51}">
  <ds:schemaRefs>
    <ds:schemaRef ds:uri="http://schemas.microsoft.com/office/2006/documentManagement/types"/>
    <ds:schemaRef ds:uri="http://schemas.microsoft.com/office/infopath/2007/PartnerControls"/>
    <ds:schemaRef ds:uri="1ad99d6c-9c29-4083-bc6e-88c35d568a9b"/>
    <ds:schemaRef ds:uri="http://purl.org/dc/elements/1.1/"/>
    <ds:schemaRef ds:uri="http://schemas.microsoft.com/office/2006/metadata/properties"/>
    <ds:schemaRef ds:uri="http://purl.org/dc/terms/"/>
    <ds:schemaRef ds:uri="5e5870df-7dda-4b84-a06d-bd288cb84e1c"/>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32E9919-AA3A-4B7B-A912-EB175176D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870df-7dda-4b84-a06d-bd288cb84e1c"/>
    <ds:schemaRef ds:uri="1ad99d6c-9c29-4083-bc6e-88c35d568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44971</TotalTime>
  <Words>4261</Words>
  <Application>Microsoft Office PowerPoint</Application>
  <PresentationFormat>On-screen Show (16:9)</PresentationFormat>
  <Paragraphs>396</Paragraphs>
  <Slides>40</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2" baseType="lpstr">
      <vt:lpstr>Arial</vt:lpstr>
      <vt:lpstr>Arial Black</vt:lpstr>
      <vt:lpstr>Calibri</vt:lpstr>
      <vt:lpstr>Geomanist Light</vt:lpstr>
      <vt:lpstr>HelveticaNeueLT Std Lt Cn</vt:lpstr>
      <vt:lpstr>Segoe UI</vt:lpstr>
      <vt:lpstr>Segoe UI Light</vt:lpstr>
      <vt:lpstr>Wingdings</vt:lpstr>
      <vt:lpstr>3__Public_Affairs_16-9 widescreen_ Ipsos Template (2016)</vt:lpstr>
      <vt:lpstr>1_PPT Template - Ipsos Public Affairs</vt:lpstr>
      <vt:lpstr>1_IPSOS - Classical Template - 16x9</vt:lpstr>
      <vt:lpstr>Diapositive think-cell</vt:lpstr>
      <vt:lpstr>PowerPoint Presentation</vt:lpstr>
      <vt:lpstr>PowerPoint Presentation</vt:lpstr>
      <vt:lpstr>PONUĐAČI: Struktura uzorka*</vt:lpstr>
      <vt:lpstr>NARUČIOCI: Struktura uzorka</vt:lpstr>
      <vt:lpstr>UVOD</vt:lpstr>
      <vt:lpstr>Upoznatost ponuđača sa aspektima javnih nabavki</vt:lpstr>
      <vt:lpstr>Zadovoljstvo aspektima javne nabavke</vt:lpstr>
      <vt:lpstr>Transparentnost javnih nabavki u Srbiji i uticaj novog Zakona i Portala</vt:lpstr>
      <vt:lpstr>Registar ponuđača za javne nabavke</vt:lpstr>
      <vt:lpstr>Unapređivanje registra i razlozi ponuđača da se ne upišu u registar</vt:lpstr>
      <vt:lpstr>Upoznatost sa sistemom javnih nabavki i unapređivanje efikasnosti i transparentnosti</vt:lpstr>
      <vt:lpstr>Najveći nedostaci novog sistema javnih nabavki</vt:lpstr>
      <vt:lpstr>Najveći nedostaci novog sistema javnih nabavki</vt:lpstr>
      <vt:lpstr>Obučenost naručilaca i potreba za daljim obukama</vt:lpstr>
      <vt:lpstr>Upoznatost naručilaca sa kriterijumima u vezi postupka javnih nabavki</vt:lpstr>
      <vt:lpstr>Primena kriterijumima za ocenu ponuda u okviru procesa javnih nabavki</vt:lpstr>
      <vt:lpstr>Učestvovanje u postupcima javnih nabavki i korišćenje kriterijuma kvaliteta</vt:lpstr>
      <vt:lpstr>Učestvovanje u procesu javnih nabavki</vt:lpstr>
      <vt:lpstr>Odlučivanje o učestvovanju u postupcima</vt:lpstr>
      <vt:lpstr>Kriterijum najniže cene vs. kriterijum kvaliteta</vt:lpstr>
      <vt:lpstr>Prioriteti građana u javnim nabavkama iz oblasti javnog prevoza</vt:lpstr>
      <vt:lpstr>Načini donošenja odluka i spremnost ponuđača da odgovore na zahteve javnih nabavki</vt:lpstr>
      <vt:lpstr>Problemi u postupcima javnih nabavki</vt:lpstr>
      <vt:lpstr>ISKUSTVA</vt:lpstr>
      <vt:lpstr>Uspešnost i zadovoljstvo postupcima javnih nabavki</vt:lpstr>
      <vt:lpstr>Učestvovanje u postupcima javnih nabavki i korišćenje kriterijuma kvaliteta</vt:lpstr>
      <vt:lpstr>Povećanje broja ponuda od početka primene novog Zakona</vt:lpstr>
      <vt:lpstr>Procena vrednosti javne nabavke i istraživanje tržišta</vt:lpstr>
      <vt:lpstr>Zahtevnost elemenata postupka javne nabavke</vt:lpstr>
      <vt:lpstr>KRITERIJUMI</vt:lpstr>
      <vt:lpstr>Važnost kriterijuma za nabavku dobara ili usluga</vt:lpstr>
      <vt:lpstr>Oblasti postupaka javnih nabavki</vt:lpstr>
      <vt:lpstr>Kontrola kvaliteta pruženih usluga ponuđača</vt:lpstr>
      <vt:lpstr>Ispunjenost kriterijuma kvaliteta</vt:lpstr>
      <vt:lpstr>Izvršavanje adekvatne kontrola kvaliteta</vt:lpstr>
      <vt:lpstr>Nalazi kontrole kvaliteta pruženih usluga ponuđača</vt:lpstr>
      <vt:lpstr>Nalazi kontrole kvaliteta pruženih usluga ponuđača</vt:lpstr>
      <vt:lpstr>REFORME/PREDLOZI</vt:lpstr>
      <vt:lpstr>Promene koje bi navele ponuđače da se odluče da učestvuju u postupcima javnih nabavki u budućnosti</vt:lpstr>
      <vt:lpstr>ABOUT IPSOS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Bojcevska</dc:creator>
  <cp:lastModifiedBy>Nikola Komsic</cp:lastModifiedBy>
  <cp:revision>2223</cp:revision>
  <dcterms:created xsi:type="dcterms:W3CDTF">2018-10-19T16:08:17Z</dcterms:created>
  <dcterms:modified xsi:type="dcterms:W3CDTF">2021-07-23T09:43:31Z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0x010100CF364F0FEA3A894EB58C6D2880EEF625</vt:lpwstr>
  </property>
</Properties>
</file>